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4610100" cy="3460750"/>
  <p:notesSz cx="4610100" cy="3460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483A92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#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83A92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#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#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#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#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1828"/>
            <a:ext cx="4608195" cy="3304540"/>
          </a:xfrm>
          <a:custGeom>
            <a:avLst/>
            <a:gdLst/>
            <a:ahLst/>
            <a:cxnLst/>
            <a:rect l="l" t="t" r="r" b="b"/>
            <a:pathLst>
              <a:path w="4608195" h="3304540">
                <a:moveTo>
                  <a:pt x="0" y="3304171"/>
                </a:moveTo>
                <a:lnTo>
                  <a:pt x="4608004" y="3304171"/>
                </a:lnTo>
                <a:lnTo>
                  <a:pt x="4608004" y="0"/>
                </a:lnTo>
                <a:lnTo>
                  <a:pt x="0" y="0"/>
                </a:lnTo>
                <a:lnTo>
                  <a:pt x="0" y="3304171"/>
                </a:lnTo>
                <a:close/>
              </a:path>
            </a:pathLst>
          </a:custGeom>
          <a:solidFill>
            <a:srgbClr val="F9F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4608195" cy="152400"/>
          </a:xfrm>
          <a:custGeom>
            <a:avLst/>
            <a:gdLst/>
            <a:ahLst/>
            <a:cxnLst/>
            <a:rect l="l" t="t" r="r" b="b"/>
            <a:pathLst>
              <a:path w="4608195" h="152400">
                <a:moveTo>
                  <a:pt x="4608004" y="0"/>
                </a:moveTo>
                <a:lnTo>
                  <a:pt x="0" y="0"/>
                </a:lnTo>
                <a:lnTo>
                  <a:pt x="0" y="151828"/>
                </a:lnTo>
                <a:lnTo>
                  <a:pt x="4608004" y="151828"/>
                </a:lnTo>
                <a:lnTo>
                  <a:pt x="4608004" y="0"/>
                </a:lnTo>
                <a:close/>
              </a:path>
            </a:pathLst>
          </a:custGeom>
          <a:solidFill>
            <a:srgbClr val="293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11706"/>
            <a:ext cx="4419498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844" y="557414"/>
            <a:ext cx="4358411" cy="88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483A92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84327" y="3351784"/>
            <a:ext cx="967740" cy="10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101327" y="3263214"/>
            <a:ext cx="1526539" cy="19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101327" y="3351784"/>
            <a:ext cx="279730" cy="102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#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jpg"/><Relationship Id="rId9" Type="http://schemas.openxmlformats.org/officeDocument/2006/relationships/slide" Target="slide16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15.png"/><Relationship Id="rId7" Type="http://schemas.openxmlformats.org/officeDocument/2006/relationships/slide" Target="slide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16.jpg"/><Relationship Id="rId7" Type="http://schemas.openxmlformats.org/officeDocument/2006/relationships/slide" Target="slide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slide" Target="slide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20.png"/><Relationship Id="rId7" Type="http://schemas.openxmlformats.org/officeDocument/2006/relationships/image" Target="../media/image21.jpg"/><Relationship Id="rId8" Type="http://schemas.openxmlformats.org/officeDocument/2006/relationships/slide" Target="slide1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slide" Target="slide1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slide" Target="slide1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29.jpg"/><Relationship Id="rId7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slide" Target="slide16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slide" Target="slide16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4.png"/><Relationship Id="rId7" Type="http://schemas.openxmlformats.org/officeDocument/2006/relationships/slide" Target="slide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" Target="slide1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slide" Target="slide1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slide" Target="slide1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slide" Target="slide1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0.xml"/><Relationship Id="rId5" Type="http://schemas.openxmlformats.org/officeDocument/2006/relationships/slide" Target="slide15.xml"/><Relationship Id="rId6" Type="http://schemas.openxmlformats.org/officeDocument/2006/relationships/slide" Target="slide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855" y="244843"/>
            <a:ext cx="374294" cy="37429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7054" y="309077"/>
            <a:ext cx="533884" cy="24584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93845" y="248539"/>
            <a:ext cx="364331" cy="36690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87743" y="934414"/>
            <a:ext cx="4483735" cy="529590"/>
            <a:chOff x="87743" y="934414"/>
            <a:chExt cx="4483735" cy="529590"/>
          </a:xfrm>
        </p:grpSpPr>
        <p:sp>
          <p:nvSpPr>
            <p:cNvPr id="7" name="object 7" descr=""/>
            <p:cNvSpPr/>
            <p:nvPr/>
          </p:nvSpPr>
          <p:spPr>
            <a:xfrm>
              <a:off x="87743" y="934414"/>
              <a:ext cx="4432935" cy="82550"/>
            </a:xfrm>
            <a:custGeom>
              <a:avLst/>
              <a:gdLst/>
              <a:ahLst/>
              <a:cxnLst/>
              <a:rect l="l" t="t" r="r" b="b"/>
              <a:pathLst>
                <a:path w="4432935" h="82550">
                  <a:moveTo>
                    <a:pt x="4381765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4432566" y="82384"/>
                  </a:lnTo>
                  <a:lnTo>
                    <a:pt x="4432566" y="50800"/>
                  </a:lnTo>
                  <a:lnTo>
                    <a:pt x="4428558" y="31075"/>
                  </a:lnTo>
                  <a:lnTo>
                    <a:pt x="4417643" y="14922"/>
                  </a:lnTo>
                  <a:lnTo>
                    <a:pt x="4401490" y="4008"/>
                  </a:lnTo>
                  <a:lnTo>
                    <a:pt x="4381765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8544" y="997671"/>
              <a:ext cx="4432935" cy="466090"/>
            </a:xfrm>
            <a:custGeom>
              <a:avLst/>
              <a:gdLst/>
              <a:ahLst/>
              <a:cxnLst/>
              <a:rect l="l" t="t" r="r" b="b"/>
              <a:pathLst>
                <a:path w="4432935" h="466090">
                  <a:moveTo>
                    <a:pt x="4432566" y="0"/>
                  </a:moveTo>
                  <a:lnTo>
                    <a:pt x="0" y="0"/>
                  </a:lnTo>
                  <a:lnTo>
                    <a:pt x="0" y="466093"/>
                  </a:lnTo>
                  <a:lnTo>
                    <a:pt x="4432566" y="466093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080C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7743" y="978834"/>
              <a:ext cx="4432935" cy="434340"/>
            </a:xfrm>
            <a:custGeom>
              <a:avLst/>
              <a:gdLst/>
              <a:ahLst/>
              <a:cxnLst/>
              <a:rect l="l" t="t" r="r" b="b"/>
              <a:pathLst>
                <a:path w="4432935" h="434340">
                  <a:moveTo>
                    <a:pt x="4432566" y="0"/>
                  </a:moveTo>
                  <a:lnTo>
                    <a:pt x="0" y="0"/>
                  </a:lnTo>
                  <a:lnTo>
                    <a:pt x="0" y="383329"/>
                  </a:lnTo>
                  <a:lnTo>
                    <a:pt x="4008" y="403054"/>
                  </a:lnTo>
                  <a:lnTo>
                    <a:pt x="14922" y="419207"/>
                  </a:lnTo>
                  <a:lnTo>
                    <a:pt x="31075" y="430121"/>
                  </a:lnTo>
                  <a:lnTo>
                    <a:pt x="50800" y="434129"/>
                  </a:lnTo>
                  <a:lnTo>
                    <a:pt x="4381765" y="434129"/>
                  </a:lnTo>
                  <a:lnTo>
                    <a:pt x="4401490" y="430121"/>
                  </a:lnTo>
                  <a:lnTo>
                    <a:pt x="4417643" y="419207"/>
                  </a:lnTo>
                  <a:lnTo>
                    <a:pt x="4428558" y="403054"/>
                  </a:lnTo>
                  <a:lnTo>
                    <a:pt x="4432566" y="383329"/>
                  </a:lnTo>
                  <a:lnTo>
                    <a:pt x="443256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8544" y="997671"/>
            <a:ext cx="4432935" cy="466090"/>
          </a:xfrm>
          <a:prstGeom prst="rect"/>
        </p:spPr>
        <p:txBody>
          <a:bodyPr wrap="square" lIns="0" tIns="56515" rIns="0" bIns="0" rtlCol="0" vert="horz">
            <a:spAutoFit/>
          </a:bodyPr>
          <a:lstStyle/>
          <a:p>
            <a:pPr algn="ctr" marR="35560">
              <a:lnSpc>
                <a:spcPct val="100000"/>
              </a:lnSpc>
              <a:spcBef>
                <a:spcPts val="445"/>
              </a:spcBef>
            </a:pPr>
            <a:r>
              <a:rPr dirty="0" spc="-50"/>
              <a:t>Synalgebraic</a:t>
            </a:r>
            <a:r>
              <a:rPr dirty="0" spc="-35"/>
              <a:t> </a:t>
            </a:r>
            <a:r>
              <a:rPr dirty="0" spc="-20"/>
              <a:t>Simulation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 spc="-20"/>
              <a:t>Quantum</a:t>
            </a:r>
            <a:r>
              <a:rPr dirty="0" spc="-35"/>
              <a:t> </a:t>
            </a:r>
            <a:r>
              <a:rPr dirty="0" spc="-10"/>
              <a:t>Circuits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627824" y="1623046"/>
            <a:ext cx="3352800" cy="999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Anderson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Beraldo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DeAraujo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100">
              <a:latin typeface="Tahoma"/>
              <a:cs typeface="Tahoma"/>
            </a:endParaRPr>
          </a:p>
          <a:p>
            <a:pPr algn="ctr" marL="774065" marR="766445">
              <a:lnSpc>
                <a:spcPts val="950"/>
              </a:lnSpc>
            </a:pPr>
            <a:r>
              <a:rPr dirty="0" sz="800">
                <a:solidFill>
                  <a:srgbClr val="080C11"/>
                </a:solidFill>
                <a:latin typeface="Tahoma"/>
                <a:cs typeface="Tahoma"/>
              </a:rPr>
              <a:t>University</a:t>
            </a:r>
            <a:r>
              <a:rPr dirty="0" sz="800" spc="7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800" spc="7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80C11"/>
                </a:solidFill>
                <a:latin typeface="Tahoma"/>
                <a:cs typeface="Tahoma"/>
              </a:rPr>
              <a:t>Campinas</a:t>
            </a:r>
            <a:r>
              <a:rPr dirty="0" sz="800" spc="7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80C11"/>
                </a:solidFill>
                <a:latin typeface="Tahoma"/>
                <a:cs typeface="Tahoma"/>
              </a:rPr>
              <a:t>(IMECC,</a:t>
            </a:r>
            <a:r>
              <a:rPr dirty="0" sz="800" spc="7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80C11"/>
                </a:solidFill>
                <a:latin typeface="Tahoma"/>
                <a:cs typeface="Tahoma"/>
              </a:rPr>
              <a:t>Brazil) </a:t>
            </a:r>
            <a:r>
              <a:rPr dirty="0" sz="800">
                <a:solidFill>
                  <a:srgbClr val="080C11"/>
                </a:solidFill>
                <a:latin typeface="Tahoma"/>
                <a:cs typeface="Tahoma"/>
              </a:rPr>
              <a:t>University</a:t>
            </a:r>
            <a:r>
              <a:rPr dirty="0" sz="800" spc="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800" spc="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080C11"/>
                </a:solidFill>
                <a:latin typeface="Tahoma"/>
                <a:cs typeface="Tahoma"/>
              </a:rPr>
              <a:t>Minho</a:t>
            </a:r>
            <a:r>
              <a:rPr dirty="0" sz="800" spc="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800" spc="50">
                <a:solidFill>
                  <a:srgbClr val="080C11"/>
                </a:solidFill>
                <a:latin typeface="Tahoma"/>
                <a:cs typeface="Tahoma"/>
              </a:rPr>
              <a:t>(CMAT,</a:t>
            </a:r>
            <a:r>
              <a:rPr dirty="0" sz="800" spc="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800" spc="-10">
                <a:solidFill>
                  <a:srgbClr val="080C11"/>
                </a:solidFill>
                <a:latin typeface="Tahoma"/>
                <a:cs typeface="Tahoma"/>
              </a:rPr>
              <a:t>Portugal)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800">
              <a:latin typeface="Tahoma"/>
              <a:cs typeface="Tahoma"/>
            </a:endParaRPr>
          </a:p>
          <a:p>
            <a:pPr marL="12700" marR="5080" indent="142875">
              <a:lnSpc>
                <a:spcPts val="700"/>
              </a:lnSpc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This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material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is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080C11"/>
                </a:solidFill>
                <a:latin typeface="Tahoma"/>
                <a:cs typeface="Tahoma"/>
              </a:rPr>
              <a:t>based</a:t>
            </a:r>
            <a:r>
              <a:rPr dirty="0" sz="600" spc="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upon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work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080C11"/>
                </a:solidFill>
                <a:latin typeface="Tahoma"/>
                <a:cs typeface="Tahoma"/>
              </a:rPr>
              <a:t>supported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by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the</a:t>
            </a:r>
            <a:r>
              <a:rPr dirty="0" sz="600" spc="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Air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Force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Office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Scientific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080C11"/>
                </a:solidFill>
                <a:latin typeface="Tahoma"/>
                <a:cs typeface="Tahoma"/>
              </a:rPr>
              <a:t>Research,</a:t>
            </a:r>
            <a:r>
              <a:rPr dirty="0" sz="600" spc="50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under</a:t>
            </a:r>
            <a:r>
              <a:rPr dirty="0" sz="600" spc="-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20">
                <a:solidFill>
                  <a:srgbClr val="080C11"/>
                </a:solidFill>
                <a:latin typeface="Tahoma"/>
                <a:cs typeface="Tahoma"/>
              </a:rPr>
              <a:t>award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 number</a:t>
            </a:r>
            <a:r>
              <a:rPr dirty="0" sz="600" spc="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080C11"/>
                </a:solidFill>
                <a:latin typeface="Tahoma"/>
                <a:cs typeface="Tahoma"/>
              </a:rPr>
              <a:t>FA9550-24-1-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0003, but the opinions </a:t>
            </a:r>
            <a:r>
              <a:rPr dirty="0" sz="600" spc="-20">
                <a:solidFill>
                  <a:srgbClr val="080C11"/>
                </a:solidFill>
                <a:latin typeface="Tahoma"/>
                <a:cs typeface="Tahoma"/>
              </a:rPr>
              <a:t>expressed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 are responsibility</a:t>
            </a:r>
            <a:r>
              <a:rPr dirty="0" sz="600" spc="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600" spc="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its </a:t>
            </a:r>
            <a:r>
              <a:rPr dirty="0" sz="600" spc="-10">
                <a:solidFill>
                  <a:srgbClr val="080C11"/>
                </a:solidFill>
                <a:latin typeface="Tahoma"/>
                <a:cs typeface="Tahoma"/>
              </a:rPr>
              <a:t>author.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13" name="object 13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9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3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0"/>
              <a:t>Deutsch’s</a:t>
            </a:r>
            <a:r>
              <a:rPr dirty="0" spc="-30"/>
              <a:t> </a:t>
            </a:r>
            <a:r>
              <a:rPr dirty="0" spc="-35"/>
              <a:t>algorithm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06183" y="755851"/>
            <a:ext cx="339534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Given</a:t>
            </a:r>
            <a:r>
              <a:rPr dirty="0" sz="1100" spc="-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a</a:t>
            </a:r>
            <a:r>
              <a:rPr dirty="0" sz="11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function</a:t>
            </a:r>
            <a:r>
              <a:rPr dirty="0" sz="1100" spc="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21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80C11"/>
                </a:solidFill>
                <a:latin typeface="Tahoma"/>
                <a:cs typeface="Tahoma"/>
              </a:rPr>
              <a:t>: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{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,</a:t>
            </a:r>
            <a:r>
              <a:rPr dirty="0" sz="1100" spc="-12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}</a:t>
            </a:r>
            <a:r>
              <a:rPr dirty="0" sz="1100" spc="5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155">
                <a:solidFill>
                  <a:srgbClr val="080C11"/>
                </a:solidFill>
                <a:latin typeface="Cambria"/>
                <a:cs typeface="Cambria"/>
              </a:rPr>
              <a:t>→</a:t>
            </a:r>
            <a:r>
              <a:rPr dirty="0" sz="1100" spc="5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{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,</a:t>
            </a:r>
            <a:r>
              <a:rPr dirty="0" sz="1100" spc="-12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}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,</a:t>
            </a:r>
            <a:r>
              <a:rPr dirty="0" sz="1100" spc="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is</a:t>
            </a:r>
            <a:r>
              <a:rPr dirty="0" sz="11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27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constant</a:t>
            </a:r>
            <a:r>
              <a:rPr dirty="0" sz="1100" spc="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or</a:t>
            </a:r>
            <a:r>
              <a:rPr dirty="0" sz="1100" spc="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not?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2396" y="1182128"/>
            <a:ext cx="2943225" cy="84296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63498" y="2159798"/>
            <a:ext cx="3481070" cy="9359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Circuit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ahoma"/>
              <a:cs typeface="Tahoma"/>
            </a:endParaRPr>
          </a:p>
          <a:p>
            <a:pPr algn="ctr" marL="50800" marR="43180">
              <a:lnSpc>
                <a:spcPct val="170600"/>
              </a:lnSpc>
            </a:pP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1100" spc="-6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60" i="1">
                <a:solidFill>
                  <a:srgbClr val="080C11"/>
                </a:solidFill>
                <a:latin typeface="Arial"/>
                <a:cs typeface="Arial"/>
              </a:rPr>
              <a:t>a</a:t>
            </a:r>
            <a:r>
              <a:rPr dirty="0" sz="1100" spc="-60">
                <a:solidFill>
                  <a:srgbClr val="080C11"/>
                </a:solidFill>
                <a:latin typeface="Cambria"/>
                <a:cs typeface="Cambria"/>
              </a:rPr>
              <a:t>⟩⟨</a:t>
            </a:r>
            <a:r>
              <a:rPr dirty="0" sz="1100" spc="-60" i="1">
                <a:solidFill>
                  <a:srgbClr val="080C11"/>
                </a:solidFill>
                <a:latin typeface="Arial"/>
                <a:cs typeface="Arial"/>
              </a:rPr>
              <a:t>a</a:t>
            </a:r>
            <a:r>
              <a:rPr dirty="0" sz="1100" spc="-6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54">
                <a:solidFill>
                  <a:srgbClr val="080C11"/>
                </a:solidFill>
                <a:latin typeface="Cambria"/>
                <a:cs typeface="Cambria"/>
              </a:rPr>
              <a:t>⊗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10" i="1">
                <a:solidFill>
                  <a:srgbClr val="080C11"/>
                </a:solidFill>
                <a:latin typeface="Arial"/>
                <a:cs typeface="Arial"/>
              </a:rPr>
              <a:t>0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sz="1100" spc="-10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90">
                <a:solidFill>
                  <a:srgbClr val="080C11"/>
                </a:solidFill>
                <a:latin typeface="Cambria"/>
                <a:cs typeface="Cambria"/>
              </a:rPr>
              <a:t>◦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H </a:t>
            </a:r>
            <a:r>
              <a:rPr dirty="0" sz="1100" spc="-254">
                <a:solidFill>
                  <a:srgbClr val="080C11"/>
                </a:solidFill>
                <a:latin typeface="Cambria"/>
                <a:cs typeface="Cambria"/>
              </a:rPr>
              <a:t>⊗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10" i="1">
                <a:solidFill>
                  <a:srgbClr val="080C11"/>
                </a:solidFill>
                <a:latin typeface="Arial"/>
                <a:cs typeface="Arial"/>
              </a:rPr>
              <a:t>1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sz="1100" spc="-10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90">
                <a:solidFill>
                  <a:srgbClr val="080C11"/>
                </a:solidFill>
                <a:latin typeface="Cambria"/>
                <a:cs typeface="Cambria"/>
              </a:rPr>
              <a:t>◦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U</a:t>
            </a:r>
            <a:r>
              <a:rPr dirty="0" baseline="-13888" sz="12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baseline="-13888" sz="1200" spc="367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390">
                <a:solidFill>
                  <a:srgbClr val="080C11"/>
                </a:solidFill>
                <a:latin typeface="Cambria"/>
                <a:cs typeface="Cambria"/>
              </a:rPr>
              <a:t>◦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H</a:t>
            </a:r>
            <a:r>
              <a:rPr dirty="0" sz="1100" spc="2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54">
                <a:solidFill>
                  <a:srgbClr val="080C11"/>
                </a:solidFill>
                <a:latin typeface="Cambria"/>
                <a:cs typeface="Cambria"/>
              </a:rPr>
              <a:t>⊗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H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sz="1100" spc="-10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90">
                <a:solidFill>
                  <a:srgbClr val="080C11"/>
                </a:solidFill>
                <a:latin typeface="Cambria"/>
                <a:cs typeface="Cambria"/>
              </a:rPr>
              <a:t>◦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1100" spc="-10" i="1">
                <a:solidFill>
                  <a:srgbClr val="080C11"/>
                </a:solidFill>
                <a:latin typeface="Arial"/>
                <a:cs typeface="Arial"/>
              </a:rPr>
              <a:t>1</a:t>
            </a:r>
            <a:r>
              <a:rPr dirty="0" sz="1100" spc="-6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54">
                <a:solidFill>
                  <a:srgbClr val="080C11"/>
                </a:solidFill>
                <a:latin typeface="Cambria"/>
                <a:cs typeface="Cambria"/>
              </a:rPr>
              <a:t>⊗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-16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sz="1100" spc="-10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90">
                <a:solidFill>
                  <a:srgbClr val="080C11"/>
                </a:solidFill>
                <a:latin typeface="Cambria"/>
                <a:cs typeface="Cambria"/>
              </a:rPr>
              <a:t>◦</a:t>
            </a:r>
            <a:r>
              <a:rPr dirty="0" sz="1100" spc="-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-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54">
                <a:solidFill>
                  <a:srgbClr val="080C11"/>
                </a:solidFill>
                <a:latin typeface="Cambria"/>
                <a:cs typeface="Cambria"/>
              </a:rPr>
              <a:t>⊗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25">
                <a:solidFill>
                  <a:srgbClr val="080C11"/>
                </a:solidFill>
                <a:latin typeface="Cambria"/>
                <a:cs typeface="Cambria"/>
              </a:rPr>
              <a:t>⟩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Formula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9" name="object 9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7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10"/>
              <a:t>10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3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5300" y="211706"/>
            <a:ext cx="135128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Deutsch’s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65">
                <a:solidFill>
                  <a:srgbClr val="FFFFFF"/>
                </a:solidFill>
                <a:latin typeface="Tahoma"/>
                <a:cs typeface="Tahoma"/>
              </a:rPr>
              <a:t>schema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544" y="823036"/>
            <a:ext cx="4347210" cy="237096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7" name="object 7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7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10"/>
              <a:t>10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3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What</a:t>
            </a:r>
            <a:r>
              <a:rPr dirty="0" spc="-70"/>
              <a:t> </a:t>
            </a:r>
            <a:r>
              <a:rPr dirty="0" spc="-10"/>
              <a:t>can</a:t>
            </a:r>
            <a:r>
              <a:rPr dirty="0" spc="-65"/>
              <a:t> </a:t>
            </a:r>
            <a:r>
              <a:rPr dirty="0"/>
              <a:t>go</a:t>
            </a:r>
            <a:r>
              <a:rPr dirty="0" spc="-70"/>
              <a:t> </a:t>
            </a:r>
            <a:r>
              <a:rPr dirty="0" spc="-45"/>
              <a:t>wrong?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5844" y="1008556"/>
            <a:ext cx="123380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Potential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limitations: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7672" y="1272714"/>
            <a:ext cx="114214" cy="11421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51917" y="1259781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672" y="1654819"/>
            <a:ext cx="114214" cy="11421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51917" y="1641886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2932" y="1218589"/>
            <a:ext cx="4028440" cy="74612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403225">
              <a:lnSpc>
                <a:spcPct val="102699"/>
              </a:lnSpc>
              <a:spcBef>
                <a:spcPts val="55"/>
              </a:spcBef>
            </a:pP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The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complexity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of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quantum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algorithms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may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demand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resources 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practically</a:t>
            </a:r>
            <a:r>
              <a:rPr dirty="0" sz="1100" spc="-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inviable.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Statistical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significance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about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the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output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probability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distributions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may 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require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too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much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samples.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5844" y="1982811"/>
            <a:ext cx="118935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Practical</a:t>
            </a:r>
            <a:r>
              <a:rPr dirty="0" sz="1100" spc="-6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Strategies: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672" y="2246957"/>
            <a:ext cx="114214" cy="11421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51917" y="2234024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7672" y="2456989"/>
            <a:ext cx="114214" cy="11421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51917" y="2444056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02932" y="2149066"/>
            <a:ext cx="4078604" cy="445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Quantum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patterns:</a:t>
            </a:r>
            <a:r>
              <a:rPr dirty="0" sz="1100" spc="7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Rules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based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on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Clifford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group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and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SATs. 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Quantum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483A92"/>
                </a:solidFill>
                <a:latin typeface="Tahoma"/>
                <a:cs typeface="Tahoma"/>
              </a:rPr>
              <a:t>edges:</a:t>
            </a:r>
            <a:r>
              <a:rPr dirty="0" sz="1100" spc="7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Experimental </a:t>
            </a:r>
            <a:r>
              <a:rPr dirty="0" sz="1100" spc="-55">
                <a:solidFill>
                  <a:srgbClr val="483A92"/>
                </a:solidFill>
                <a:latin typeface="Tahoma"/>
                <a:cs typeface="Tahoma"/>
              </a:rPr>
              <a:t>design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483A92"/>
                </a:solidFill>
                <a:latin typeface="Tahoma"/>
                <a:cs typeface="Tahoma"/>
              </a:rPr>
              <a:t>modeled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with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machine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learning.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18" name="object 18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9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10"/>
              <a:t>10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3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0"/>
              <a:t>Quantum</a:t>
            </a:r>
            <a:r>
              <a:rPr dirty="0" spc="-60"/>
              <a:t> </a:t>
            </a:r>
            <a:r>
              <a:rPr dirty="0" spc="-25"/>
              <a:t>Fourier</a:t>
            </a:r>
            <a:r>
              <a:rPr dirty="0" spc="-55"/>
              <a:t> </a:t>
            </a:r>
            <a:r>
              <a:rPr dirty="0" spc="-45"/>
              <a:t>Transform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 spc="-35"/>
              <a:t>library</a:t>
            </a:r>
            <a:r>
              <a:rPr dirty="0" spc="-60"/>
              <a:t> </a:t>
            </a:r>
            <a:r>
              <a:rPr dirty="0" spc="-20"/>
              <a:t>Synal</a:t>
            </a:r>
            <a:r>
              <a:rPr dirty="0" spc="-55"/>
              <a:t> </a:t>
            </a:r>
            <a:r>
              <a:rPr dirty="0" spc="-10"/>
              <a:t>(Rust)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0953" y="599833"/>
            <a:ext cx="2866136" cy="771651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1485392"/>
            <a:ext cx="4608195" cy="1971039"/>
            <a:chOff x="0" y="1485392"/>
            <a:chExt cx="4608195" cy="1971039"/>
          </a:xfrm>
        </p:grpSpPr>
        <p:pic>
          <p:nvPicPr>
            <p:cNvPr id="7" name="object 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804" y="1485392"/>
              <a:ext cx="2856357" cy="191338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101327" y="3263214"/>
            <a:ext cx="15265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6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material</a:t>
            </a:r>
            <a:r>
              <a:rPr dirty="0" sz="600" spc="204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dirty="0" sz="600" spc="-10">
                <a:solidFill>
                  <a:srgbClr val="FFFFFF"/>
                </a:solidFill>
                <a:latin typeface="Tahoma"/>
                <a:cs typeface="Tahoma"/>
              </a:rPr>
              <a:t>based</a:t>
            </a:r>
            <a:r>
              <a:rPr dirty="0" sz="6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upon</a:t>
            </a:r>
            <a:r>
              <a:rPr dirty="0" sz="6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dirty="0" sz="6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Tahoma"/>
                <a:cs typeface="Tahoma"/>
              </a:rPr>
              <a:t>supported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8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10"/>
              <a:t>13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3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5"/>
              <a:t>Quantum</a:t>
            </a:r>
            <a:r>
              <a:rPr dirty="0" spc="-30"/>
              <a:t> Fourier</a:t>
            </a:r>
            <a:r>
              <a:rPr dirty="0" spc="-25"/>
              <a:t> </a:t>
            </a:r>
            <a:r>
              <a:rPr dirty="0" spc="-60"/>
              <a:t>Networks</a:t>
            </a:r>
            <a:r>
              <a:rPr dirty="0" spc="-25"/>
              <a:t> </a:t>
            </a:r>
            <a:r>
              <a:rPr dirty="0" spc="70"/>
              <a:t>+</a:t>
            </a:r>
            <a:r>
              <a:rPr dirty="0" spc="-25"/>
              <a:t> </a:t>
            </a:r>
            <a:r>
              <a:rPr dirty="0"/>
              <a:t>SAT</a:t>
            </a:r>
            <a:r>
              <a:rPr dirty="0" spc="-30"/>
              <a:t> </a:t>
            </a:r>
            <a:r>
              <a:rPr dirty="0" spc="-35"/>
              <a:t>Solver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5"/>
              <a:t> Synal </a:t>
            </a:r>
            <a:r>
              <a:rPr dirty="0" spc="-10"/>
              <a:t>(VHDL)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0610" y="602145"/>
            <a:ext cx="2966847" cy="128778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2476" y="2008428"/>
            <a:ext cx="2263139" cy="98240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27456" y="3064610"/>
            <a:ext cx="415353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Taking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insights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from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Shor’s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algorithm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attack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to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the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RSA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cryptosystem.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9" name="object 9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2109508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8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10"/>
              <a:t>14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3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What if</a:t>
            </a:r>
            <a:r>
              <a:rPr dirty="0" spc="5"/>
              <a:t> </a:t>
            </a:r>
            <a:r>
              <a:rPr dirty="0" spc="-114"/>
              <a:t>we</a:t>
            </a:r>
            <a:r>
              <a:rPr dirty="0" spc="5"/>
              <a:t> </a:t>
            </a:r>
            <a:r>
              <a:rPr dirty="0" spc="-55"/>
              <a:t>succeed?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7672" y="1417100"/>
            <a:ext cx="114214" cy="11421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1917" y="1404167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672" y="1627133"/>
            <a:ext cx="114214" cy="11421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51917" y="1614200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672" y="1837166"/>
            <a:ext cx="114214" cy="11421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51917" y="1824233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2932" y="1319197"/>
            <a:ext cx="3983354" cy="655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Powerfull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tool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quantum </a:t>
            </a:r>
            <a:r>
              <a:rPr dirty="0" sz="1100" spc="-55">
                <a:solidFill>
                  <a:srgbClr val="080C11"/>
                </a:solidFill>
                <a:latin typeface="Tahoma"/>
                <a:cs typeface="Tahoma"/>
              </a:rPr>
              <a:t>softwares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in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080C11"/>
                </a:solidFill>
                <a:latin typeface="Tahoma"/>
                <a:cs typeface="Tahoma"/>
              </a:rPr>
              <a:t>large-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scale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and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with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noise.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Math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framework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to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explore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identities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and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similarities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in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applications.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Understanding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the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threats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quantum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AI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cryptosystems.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2828" y="2379053"/>
            <a:ext cx="2502312" cy="555498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864573" y="2568332"/>
            <a:ext cx="16446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solidFill>
                  <a:srgbClr val="ED1C24"/>
                </a:solidFill>
                <a:latin typeface="Lucida Sans Unicode"/>
                <a:cs typeface="Lucida Sans Unicode"/>
              </a:rPr>
              <a:t>⇌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10509" y="2360853"/>
            <a:ext cx="1106995" cy="591883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16" name="object 16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2109508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11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10"/>
              <a:t>14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3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Thanks</a:t>
            </a:r>
            <a:r>
              <a:rPr dirty="0" spc="-90"/>
              <a:t> </a:t>
            </a:r>
            <a:r>
              <a:rPr dirty="0" spc="-35"/>
              <a:t>to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30"/>
              <a:t>Kathy-</a:t>
            </a:r>
            <a:r>
              <a:rPr dirty="0"/>
              <a:t>Anne</a:t>
            </a:r>
            <a:r>
              <a:rPr dirty="0" spc="-35"/>
              <a:t> </a:t>
            </a:r>
            <a:r>
              <a:rPr dirty="0" spc="-45"/>
              <a:t>Soderberg,</a:t>
            </a:r>
            <a:r>
              <a:rPr dirty="0" spc="-30"/>
              <a:t> </a:t>
            </a:r>
            <a:r>
              <a:rPr dirty="0" spc="-20"/>
              <a:t>Laura</a:t>
            </a:r>
            <a:r>
              <a:rPr dirty="0" spc="-30"/>
              <a:t> </a:t>
            </a:r>
            <a:r>
              <a:rPr dirty="0" spc="-45"/>
              <a:t>Wessing,</a:t>
            </a:r>
            <a:r>
              <a:rPr dirty="0" spc="-30"/>
              <a:t> </a:t>
            </a:r>
            <a:r>
              <a:rPr dirty="0" spc="-40"/>
              <a:t>Shannon</a:t>
            </a:r>
            <a:r>
              <a:rPr dirty="0" spc="-30"/>
              <a:t> </a:t>
            </a:r>
            <a:r>
              <a:rPr dirty="0" spc="-10"/>
              <a:t>Ray</a:t>
            </a:r>
            <a:r>
              <a:rPr dirty="0" spc="-30"/>
              <a:t> </a:t>
            </a:r>
            <a:r>
              <a:rPr dirty="0" spc="-10"/>
              <a:t>(AFRL/RI)</a:t>
            </a:r>
          </a:p>
          <a:p>
            <a:pPr marL="12700" marR="5080">
              <a:lnSpc>
                <a:spcPct val="102600"/>
              </a:lnSpc>
            </a:pPr>
            <a:r>
              <a:rPr dirty="0" spc="-45"/>
              <a:t>James</a:t>
            </a:r>
            <a:r>
              <a:rPr dirty="0" spc="40"/>
              <a:t> </a:t>
            </a:r>
            <a:r>
              <a:rPr dirty="0" spc="-25"/>
              <a:t>Lyke,</a:t>
            </a:r>
            <a:r>
              <a:rPr dirty="0" spc="45"/>
              <a:t> </a:t>
            </a:r>
            <a:r>
              <a:rPr dirty="0" spc="-35"/>
              <a:t>Roger</a:t>
            </a:r>
            <a:r>
              <a:rPr dirty="0" spc="45"/>
              <a:t> </a:t>
            </a:r>
            <a:r>
              <a:rPr dirty="0" spc="-65"/>
              <a:t>Greenwood</a:t>
            </a:r>
            <a:r>
              <a:rPr dirty="0" spc="-160"/>
              <a:t> </a:t>
            </a:r>
            <a:r>
              <a:rPr dirty="0"/>
              <a:t>(AFOSR/SOARD),</a:t>
            </a:r>
            <a:r>
              <a:rPr dirty="0" spc="45"/>
              <a:t> </a:t>
            </a:r>
            <a:r>
              <a:rPr dirty="0"/>
              <a:t>Kyle</a:t>
            </a:r>
            <a:r>
              <a:rPr dirty="0" spc="45"/>
              <a:t> </a:t>
            </a:r>
            <a:r>
              <a:rPr dirty="0" spc="-50"/>
              <a:t>Gustafson</a:t>
            </a:r>
            <a:r>
              <a:rPr dirty="0" spc="-160"/>
              <a:t> </a:t>
            </a:r>
            <a:r>
              <a:rPr dirty="0" spc="-10"/>
              <a:t>(ONRG) </a:t>
            </a:r>
            <a:r>
              <a:rPr dirty="0"/>
              <a:t>Luis</a:t>
            </a:r>
            <a:r>
              <a:rPr dirty="0" spc="-80"/>
              <a:t> </a:t>
            </a:r>
            <a:r>
              <a:rPr dirty="0"/>
              <a:t>Pinto,</a:t>
            </a:r>
            <a:r>
              <a:rPr dirty="0" spc="-30"/>
              <a:t> </a:t>
            </a:r>
            <a:r>
              <a:rPr dirty="0" spc="-40"/>
              <a:t>Jo</a:t>
            </a:r>
            <a:r>
              <a:rPr dirty="0" spc="-80"/>
              <a:t>s</a:t>
            </a:r>
            <a:r>
              <a:rPr dirty="0" spc="-615"/>
              <a:t>´</a:t>
            </a:r>
            <a:r>
              <a:rPr dirty="0" spc="-40"/>
              <a:t>e</a:t>
            </a:r>
            <a:r>
              <a:rPr dirty="0" spc="20"/>
              <a:t> </a:t>
            </a:r>
            <a:r>
              <a:rPr dirty="0" spc="-25"/>
              <a:t>Carlos</a:t>
            </a:r>
            <a:r>
              <a:rPr dirty="0" spc="-30"/>
              <a:t> </a:t>
            </a:r>
            <a:r>
              <a:rPr dirty="0" spc="-10"/>
              <a:t>Espirito</a:t>
            </a:r>
            <a:r>
              <a:rPr dirty="0" spc="-30"/>
              <a:t> </a:t>
            </a:r>
            <a:r>
              <a:rPr dirty="0" spc="-10"/>
              <a:t>Santo</a:t>
            </a:r>
            <a:r>
              <a:rPr dirty="0" spc="-30"/>
              <a:t> </a:t>
            </a:r>
            <a:r>
              <a:rPr dirty="0" spc="-10"/>
              <a:t>(UMinho)</a:t>
            </a:r>
          </a:p>
          <a:p>
            <a:pPr marL="12700" marR="1562100">
              <a:lnSpc>
                <a:spcPct val="102600"/>
              </a:lnSpc>
            </a:pPr>
            <a:r>
              <a:rPr dirty="0" spc="-20"/>
              <a:t>Marcelo</a:t>
            </a:r>
            <a:r>
              <a:rPr dirty="0" spc="-40"/>
              <a:t> </a:t>
            </a:r>
            <a:r>
              <a:rPr dirty="0" spc="-30"/>
              <a:t>Terra</a:t>
            </a:r>
            <a:r>
              <a:rPr dirty="0" spc="-40"/>
              <a:t> </a:t>
            </a:r>
            <a:r>
              <a:rPr dirty="0" spc="-25"/>
              <a:t>Cunha,</a:t>
            </a:r>
            <a:r>
              <a:rPr dirty="0" spc="-35"/>
              <a:t> </a:t>
            </a:r>
            <a:r>
              <a:rPr dirty="0" spc="-25"/>
              <a:t>Rafael</a:t>
            </a:r>
            <a:r>
              <a:rPr dirty="0" spc="-40"/>
              <a:t> </a:t>
            </a:r>
            <a:r>
              <a:rPr dirty="0" spc="-25"/>
              <a:t>Rabelo</a:t>
            </a:r>
            <a:r>
              <a:rPr dirty="0" spc="-40"/>
              <a:t> </a:t>
            </a:r>
            <a:r>
              <a:rPr dirty="0" spc="-25"/>
              <a:t>(Unicamp) </a:t>
            </a:r>
            <a:r>
              <a:rPr dirty="0" spc="-20"/>
              <a:t>Viviane</a:t>
            </a:r>
            <a:r>
              <a:rPr dirty="0" spc="-40"/>
              <a:t> </a:t>
            </a:r>
            <a:r>
              <a:rPr dirty="0"/>
              <a:t>e</a:t>
            </a:r>
            <a:r>
              <a:rPr dirty="0" spc="-40"/>
              <a:t> </a:t>
            </a:r>
            <a:r>
              <a:rPr dirty="0"/>
              <a:t>Antoni</a:t>
            </a:r>
            <a:r>
              <a:rPr dirty="0" spc="-35"/>
              <a:t> </a:t>
            </a:r>
            <a:r>
              <a:rPr dirty="0" spc="-25"/>
              <a:t>Beraldo</a:t>
            </a:r>
            <a:r>
              <a:rPr dirty="0" spc="-45"/>
              <a:t> </a:t>
            </a:r>
            <a:r>
              <a:rPr dirty="0" spc="-10"/>
              <a:t>DeAraujo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9288" y="1502391"/>
            <a:ext cx="2069306" cy="141589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702219" y="2903823"/>
            <a:ext cx="1203960" cy="3403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>
                <a:solidFill>
                  <a:srgbClr val="483A92"/>
                </a:solidFill>
                <a:latin typeface="Gill Sans MT"/>
                <a:cs typeface="Gill Sans MT"/>
              </a:rPr>
              <a:t>Thank</a:t>
            </a:r>
            <a:r>
              <a:rPr dirty="0" sz="2050" spc="75">
                <a:solidFill>
                  <a:srgbClr val="483A92"/>
                </a:solidFill>
                <a:latin typeface="Gill Sans MT"/>
                <a:cs typeface="Gill Sans MT"/>
              </a:rPr>
              <a:t> </a:t>
            </a:r>
            <a:r>
              <a:rPr dirty="0" sz="2050" spc="-25">
                <a:solidFill>
                  <a:srgbClr val="483A92"/>
                </a:solidFill>
                <a:latin typeface="Gill Sans MT"/>
                <a:cs typeface="Gill Sans MT"/>
              </a:rPr>
              <a:t>you!</a:t>
            </a:r>
            <a:endParaRPr sz="2050">
              <a:latin typeface="Gill Sans MT"/>
              <a:cs typeface="Gill Sans M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9" name="object 9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2109508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7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10"/>
              <a:t>14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3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50"/>
              <a:t>Overview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5844" y="1150923"/>
            <a:ext cx="4337685" cy="12680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37465">
              <a:lnSpc>
                <a:spcPct val="102600"/>
              </a:lnSpc>
              <a:spcBef>
                <a:spcPts val="55"/>
              </a:spcBef>
              <a:tabLst>
                <a:tab pos="445770" algn="l"/>
              </a:tabLst>
            </a:pP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Aim: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	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To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develop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a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classical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simulator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080C11"/>
                </a:solidFill>
                <a:latin typeface="Tahoma"/>
                <a:cs typeface="Tahoma"/>
              </a:rPr>
              <a:t>large-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scale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quantum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circuits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for applications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quantum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AI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to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cryptology.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Approach:</a:t>
            </a:r>
            <a:r>
              <a:rPr dirty="0" sz="1100" spc="6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Creation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a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5">
                <a:solidFill>
                  <a:srgbClr val="080C11"/>
                </a:solidFill>
                <a:latin typeface="Tahoma"/>
                <a:cs typeface="Tahoma"/>
              </a:rPr>
              <a:t>new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mathematical 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framework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called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 i="1">
                <a:solidFill>
                  <a:srgbClr val="080C11"/>
                </a:solidFill>
                <a:latin typeface="Arial"/>
                <a:cs typeface="Arial"/>
              </a:rPr>
              <a:t>synalgebra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that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080C11"/>
                </a:solidFill>
                <a:latin typeface="Tahoma"/>
                <a:cs typeface="Tahoma"/>
              </a:rPr>
              <a:t>represents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quantum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gates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and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measurements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with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rules and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schemas.</a:t>
            </a:r>
            <a:endParaRPr sz="1100">
              <a:latin typeface="Tahoma"/>
              <a:cs typeface="Tahoma"/>
            </a:endParaRPr>
          </a:p>
          <a:p>
            <a:pPr marL="12700" marR="169545">
              <a:lnSpc>
                <a:spcPct val="102699"/>
              </a:lnSpc>
              <a:spcBef>
                <a:spcPts val="850"/>
              </a:spcBef>
            </a:pP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Outcome:</a:t>
            </a:r>
            <a:r>
              <a:rPr dirty="0" sz="1100" spc="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Knowledge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about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quantum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Fourier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080C11"/>
                </a:solidFill>
                <a:latin typeface="Tahoma"/>
                <a:cs typeface="Tahoma"/>
              </a:rPr>
              <a:t>networks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based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on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Shor’s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algorithm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and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SAT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solvers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080C11"/>
                </a:solidFill>
                <a:latin typeface="Tahoma"/>
                <a:cs typeface="Tahoma"/>
              </a:rPr>
              <a:t>designed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to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attack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the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RSA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cryptosystem.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7" name="object 7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6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3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0"/>
              <a:t>Quantum</a:t>
            </a:r>
            <a:r>
              <a:rPr dirty="0" spc="-50"/>
              <a:t> </a:t>
            </a:r>
            <a:r>
              <a:rPr dirty="0" spc="-20"/>
              <a:t>Computing</a:t>
            </a:r>
            <a:r>
              <a:rPr dirty="0" spc="-50"/>
              <a:t> </a:t>
            </a:r>
            <a:r>
              <a:rPr dirty="0" spc="-25"/>
              <a:t>Postulates</a:t>
            </a:r>
            <a:r>
              <a:rPr dirty="0" spc="-45"/>
              <a:t> </a:t>
            </a:r>
            <a:r>
              <a:rPr dirty="0" spc="-55"/>
              <a:t>Interpreted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5844" y="557414"/>
            <a:ext cx="4140835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1)</a:t>
            </a:r>
            <a:r>
              <a:rPr dirty="0" sz="1100" spc="-5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States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are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unit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vectors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in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complex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Hilbert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spaces.</a:t>
            </a:r>
            <a:r>
              <a:rPr dirty="0" sz="1100" spc="6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They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are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abstrac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t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moving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coins.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38272" y="893704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22247" y="892288"/>
            <a:ext cx="138049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56970" algn="l"/>
              </a:tabLst>
            </a:pPr>
            <a:r>
              <a:rPr dirty="0" sz="1100" spc="-100" i="1">
                <a:solidFill>
                  <a:srgbClr val="080C11"/>
                </a:solidFill>
                <a:latin typeface="Arial"/>
                <a:cs typeface="Arial"/>
              </a:rPr>
              <a:t>a</a:t>
            </a:r>
            <a:r>
              <a:rPr dirty="0" sz="1100" spc="-114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-1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sz="1100" spc="-10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5" i="1">
                <a:solidFill>
                  <a:srgbClr val="080C11"/>
                </a:solidFill>
                <a:latin typeface="Arial"/>
                <a:cs typeface="Arial"/>
              </a:rPr>
              <a:t>b</a:t>
            </a:r>
            <a:r>
              <a:rPr dirty="0" sz="1100" spc="-9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5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0" i="1">
                <a:solidFill>
                  <a:srgbClr val="080C11"/>
                </a:solidFill>
                <a:latin typeface="Arial"/>
                <a:cs typeface="Arial"/>
              </a:rPr>
              <a:t>a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sz="1100" spc="-6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0" i="1">
                <a:solidFill>
                  <a:srgbClr val="080C11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962300" y="893704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38272" y="982273"/>
            <a:ext cx="4902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6245" algn="l"/>
              </a:tabLst>
            </a:pP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80538" y="780058"/>
            <a:ext cx="60515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36245" algn="l"/>
              </a:tabLst>
            </a:pPr>
            <a:r>
              <a:rPr dirty="0" sz="1100" spc="110">
                <a:solidFill>
                  <a:srgbClr val="080C11"/>
                </a:solidFill>
                <a:latin typeface="Segoe UI Symbol"/>
                <a:cs typeface="Segoe UI Symbol"/>
              </a:rPr>
              <a:t>[</a:t>
            </a:r>
            <a:r>
              <a:rPr dirty="0" sz="1100" spc="15">
                <a:solidFill>
                  <a:srgbClr val="080C11"/>
                </a:solidFill>
                <a:latin typeface="Segoe UI Symbol"/>
                <a:cs typeface="Segoe UI Symbol"/>
              </a:rPr>
              <a:t> </a:t>
            </a:r>
            <a:r>
              <a:rPr dirty="0" sz="1100" spc="60">
                <a:solidFill>
                  <a:srgbClr val="080C11"/>
                </a:solidFill>
                <a:latin typeface="Segoe UI Symbol"/>
                <a:cs typeface="Segoe UI Symbol"/>
              </a:rPr>
              <a:t>]</a:t>
            </a:r>
            <a:r>
              <a:rPr dirty="0" sz="1100">
                <a:solidFill>
                  <a:srgbClr val="080C11"/>
                </a:solidFill>
                <a:latin typeface="Segoe UI Symbol"/>
                <a:cs typeface="Segoe UI Symbol"/>
              </a:rPr>
              <a:t>	</a:t>
            </a:r>
            <a:r>
              <a:rPr dirty="0" sz="1100" spc="110">
                <a:solidFill>
                  <a:srgbClr val="080C11"/>
                </a:solidFill>
                <a:latin typeface="Segoe UI Symbol"/>
                <a:cs typeface="Segoe UI Symbol"/>
              </a:rPr>
              <a:t>[</a:t>
            </a:r>
            <a:r>
              <a:rPr dirty="0" sz="1100" spc="15">
                <a:solidFill>
                  <a:srgbClr val="080C11"/>
                </a:solidFill>
                <a:latin typeface="Segoe UI Symbol"/>
                <a:cs typeface="Segoe UI Symbol"/>
              </a:rPr>
              <a:t> </a:t>
            </a:r>
            <a:r>
              <a:rPr dirty="0" sz="1100" spc="60">
                <a:solidFill>
                  <a:srgbClr val="080C11"/>
                </a:solidFill>
                <a:latin typeface="Segoe UI Symbol"/>
                <a:cs typeface="Segoe UI Symbol"/>
              </a:rPr>
              <a:t>]</a:t>
            </a:r>
            <a:endParaRPr sz="1100">
              <a:latin typeface="Segoe UI Symbol"/>
              <a:cs typeface="Segoe UI Symbo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5844" y="1108645"/>
            <a:ext cx="3946525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2)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Evolutions</a:t>
            </a:r>
            <a:r>
              <a:rPr dirty="0" sz="1100" spc="-1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are</a:t>
            </a:r>
            <a:r>
              <a:rPr dirty="0" sz="1100" spc="-1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invertible</a:t>
            </a:r>
            <a:r>
              <a:rPr dirty="0" sz="1100" spc="-1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distance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483A92"/>
                </a:solidFill>
                <a:latin typeface="Tahoma"/>
                <a:cs typeface="Tahoma"/>
              </a:rPr>
              <a:t>preserving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linear</a:t>
            </a:r>
            <a:r>
              <a:rPr dirty="0" sz="1100" spc="-1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operators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ove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r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complex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Hilbert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spaces.</a:t>
            </a:r>
            <a:r>
              <a:rPr dirty="0" sz="1100" spc="6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They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are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general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rotations.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54672" y="1506777"/>
            <a:ext cx="28257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12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8012" y="1508206"/>
            <a:ext cx="2330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0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8012" y="1596763"/>
            <a:ext cx="23304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600" spc="300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50290" y="1394560"/>
            <a:ext cx="34798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7495" algn="l"/>
              </a:tabLst>
            </a:pPr>
            <a:r>
              <a:rPr dirty="0" sz="1100" spc="50">
                <a:solidFill>
                  <a:srgbClr val="080C11"/>
                </a:solidFill>
                <a:latin typeface="Segoe UI Symbol"/>
                <a:cs typeface="Segoe UI Symbol"/>
              </a:rPr>
              <a:t>[</a:t>
            </a:r>
            <a:r>
              <a:rPr dirty="0" sz="1100">
                <a:solidFill>
                  <a:srgbClr val="080C11"/>
                </a:solidFill>
                <a:latin typeface="Segoe UI Symbol"/>
                <a:cs typeface="Segoe UI Symbol"/>
              </a:rPr>
              <a:t>	</a:t>
            </a:r>
            <a:r>
              <a:rPr dirty="0" sz="1100" spc="50">
                <a:solidFill>
                  <a:srgbClr val="080C11"/>
                </a:solidFill>
                <a:latin typeface="Segoe UI Symbol"/>
                <a:cs typeface="Segoe UI Symbol"/>
              </a:rPr>
              <a:t>]</a:t>
            </a:r>
            <a:endParaRPr sz="1100">
              <a:latin typeface="Segoe UI Symbol"/>
              <a:cs typeface="Segoe UI Symbo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76019" y="1506777"/>
            <a:ext cx="287718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-16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1100" spc="-55" i="1">
                <a:solidFill>
                  <a:srgbClr val="080C11"/>
                </a:solidFill>
                <a:latin typeface="Arial"/>
                <a:cs typeface="Arial"/>
              </a:rPr>
              <a:t>a</a:t>
            </a:r>
            <a:r>
              <a:rPr dirty="0" sz="1100" spc="-114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-4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sz="1100" spc="-10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5" i="1">
                <a:solidFill>
                  <a:srgbClr val="080C11"/>
                </a:solidFill>
                <a:latin typeface="Arial"/>
                <a:cs typeface="Arial"/>
              </a:rPr>
              <a:t>b</a:t>
            </a:r>
            <a:r>
              <a:rPr dirty="0" sz="1100" spc="-9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 i="1">
                <a:solidFill>
                  <a:srgbClr val="080C11"/>
                </a:solidFill>
                <a:latin typeface="Arial"/>
                <a:cs typeface="Arial"/>
              </a:rPr>
              <a:t>aX</a:t>
            </a:r>
            <a:r>
              <a:rPr dirty="0" sz="1100" spc="1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sz="1100" spc="-10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bX</a:t>
            </a:r>
            <a:r>
              <a:rPr dirty="0" sz="1100" spc="1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5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0" i="1">
                <a:solidFill>
                  <a:srgbClr val="080C11"/>
                </a:solidFill>
                <a:latin typeface="Arial"/>
                <a:cs typeface="Arial"/>
              </a:rPr>
              <a:t>a</a:t>
            </a:r>
            <a:r>
              <a:rPr dirty="0" sz="1100" spc="-114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-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sz="1100" spc="-10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5" i="1">
                <a:solidFill>
                  <a:srgbClr val="080C11"/>
                </a:solidFill>
                <a:latin typeface="Arial"/>
                <a:cs typeface="Arial"/>
              </a:rPr>
              <a:t>b</a:t>
            </a:r>
            <a:r>
              <a:rPr dirty="0" sz="1100" spc="-9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25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5844" y="1742108"/>
            <a:ext cx="368554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3)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Measurements</a:t>
            </a:r>
            <a:r>
              <a:rPr dirty="0" sz="1100" spc="-1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are</a:t>
            </a:r>
            <a:r>
              <a:rPr dirty="0" sz="1100" spc="-1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projectors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that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probabilistically</a:t>
            </a:r>
            <a:r>
              <a:rPr dirty="0" sz="1100" spc="-1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yield</a:t>
            </a:r>
            <a:r>
              <a:rPr dirty="0" sz="1100" spc="-1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their 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eigenvectors.</a:t>
            </a:r>
            <a:r>
              <a:rPr dirty="0" sz="1100" spc="8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They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are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registrations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in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your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sensors.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43483" y="2201594"/>
            <a:ext cx="47180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50">
                <a:solidFill>
                  <a:srgbClr val="080C11"/>
                </a:solidFill>
                <a:latin typeface="Cambria"/>
                <a:cs typeface="Cambria"/>
              </a:rPr>
              <a:t>⟩⟨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1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86116" y="2203023"/>
            <a:ext cx="233045" cy="2051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0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710"/>
              </a:lnSpc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0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28395" y="2089377"/>
            <a:ext cx="34798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7495" algn="l"/>
              </a:tabLst>
            </a:pPr>
            <a:r>
              <a:rPr dirty="0" sz="1100" spc="50">
                <a:solidFill>
                  <a:srgbClr val="080C11"/>
                </a:solidFill>
                <a:latin typeface="Segoe UI Symbol"/>
                <a:cs typeface="Segoe UI Symbol"/>
              </a:rPr>
              <a:t>[</a:t>
            </a:r>
            <a:r>
              <a:rPr dirty="0" sz="1100">
                <a:solidFill>
                  <a:srgbClr val="080C11"/>
                </a:solidFill>
                <a:latin typeface="Segoe UI Symbol"/>
                <a:cs typeface="Segoe UI Symbol"/>
              </a:rPr>
              <a:t>	</a:t>
            </a:r>
            <a:r>
              <a:rPr dirty="0" sz="1100" spc="50">
                <a:solidFill>
                  <a:srgbClr val="080C11"/>
                </a:solidFill>
                <a:latin typeface="Segoe UI Symbol"/>
                <a:cs typeface="Segoe UI Symbol"/>
              </a:rPr>
              <a:t>]</a:t>
            </a:r>
            <a:endParaRPr sz="1100">
              <a:latin typeface="Segoe UI Symbol"/>
              <a:cs typeface="Segoe UI Symbo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074621" y="234591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278" y="0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620683" y="234591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0" y="0"/>
                </a:moveTo>
                <a:lnTo>
                  <a:pt x="69278" y="0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1516024" y="2107868"/>
            <a:ext cx="2586990" cy="285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42595">
              <a:lnSpc>
                <a:spcPts val="1030"/>
              </a:lnSpc>
              <a:spcBef>
                <a:spcPts val="90"/>
              </a:spcBef>
              <a:tabLst>
                <a:tab pos="988694" algn="l"/>
              </a:tabLst>
            </a:pPr>
            <a:r>
              <a:rPr dirty="0" u="sng" sz="1100" spc="28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1100" spc="229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none" sz="110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1</a:t>
            </a:r>
            <a:r>
              <a:rPr dirty="0" u="sng" sz="1100" spc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endParaRPr sz="1100">
              <a:latin typeface="Tahoma"/>
              <a:cs typeface="Tahoma"/>
            </a:endParaRPr>
          </a:p>
          <a:p>
            <a:pPr marL="50800">
              <a:lnSpc>
                <a:spcPts val="1030"/>
              </a:lnSpc>
            </a:pPr>
            <a:r>
              <a:rPr dirty="0" sz="1100" spc="-3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35">
                <a:solidFill>
                  <a:srgbClr val="080C11"/>
                </a:solidFill>
                <a:latin typeface="Cambria"/>
                <a:cs typeface="Cambria"/>
              </a:rPr>
              <a:t>⟩⟨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3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1100" spc="-2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baseline="2525" sz="1650" spc="89">
                <a:solidFill>
                  <a:srgbClr val="080C11"/>
                </a:solidFill>
                <a:latin typeface="Cambria"/>
                <a:cs typeface="Cambria"/>
              </a:rPr>
              <a:t>√</a:t>
            </a:r>
            <a:r>
              <a:rPr dirty="0" baseline="-45454" sz="1650" spc="89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baseline="-45454" sz="1650" spc="-337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-1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sz="1100" spc="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baseline="2525" sz="1650" spc="89">
                <a:solidFill>
                  <a:srgbClr val="080C11"/>
                </a:solidFill>
                <a:latin typeface="Cambria"/>
                <a:cs typeface="Cambria"/>
              </a:rPr>
              <a:t>√</a:t>
            </a:r>
            <a:r>
              <a:rPr dirty="0" baseline="-45454" sz="1650" spc="89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baseline="-45454" sz="1650" spc="-337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≡</a:t>
            </a:r>
            <a:r>
              <a:rPr dirty="0" sz="1100" spc="5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16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with</a:t>
            </a:r>
            <a:r>
              <a:rPr dirty="0" sz="6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probability</a:t>
            </a:r>
            <a:r>
              <a:rPr dirty="0" sz="600" spc="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25" i="1">
                <a:solidFill>
                  <a:srgbClr val="080C11"/>
                </a:solidFill>
                <a:latin typeface="Arial"/>
                <a:cs typeface="Arial"/>
              </a:rPr>
              <a:t>.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5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5844" y="2510268"/>
            <a:ext cx="4287520" cy="3638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4)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States,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evolutions and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measurements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are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composable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by tensors.</a:t>
            </a:r>
            <a:r>
              <a:rPr dirty="0" sz="1100" spc="7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The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y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are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pointwise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parallel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processes.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24066" y="2996970"/>
            <a:ext cx="69151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-4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54">
                <a:solidFill>
                  <a:srgbClr val="080C11"/>
                </a:solidFill>
                <a:latin typeface="Cambria"/>
                <a:cs typeface="Cambria"/>
              </a:rPr>
              <a:t>⊗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|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18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01407" y="2909829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01407" y="2998386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01407" y="3086956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01407" y="3175525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209941" y="2996970"/>
            <a:ext cx="56324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6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54">
                <a:solidFill>
                  <a:srgbClr val="080C11"/>
                </a:solidFill>
                <a:latin typeface="Cambria"/>
                <a:cs typeface="Cambria"/>
              </a:rPr>
              <a:t>⊗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13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858898" y="2909829"/>
            <a:ext cx="566420" cy="382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710"/>
              </a:lnSpc>
              <a:spcBef>
                <a:spcPts val="95"/>
              </a:spcBef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0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5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5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95"/>
              </a:lnSpc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0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5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600" spc="305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695"/>
              </a:lnSpc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0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600" spc="305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5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ts val="710"/>
              </a:lnSpc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600" spc="300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5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600" spc="305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sz="6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28281" y="2801618"/>
            <a:ext cx="1570355" cy="191770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869950" algn="l"/>
                <a:tab pos="1483995" algn="l"/>
              </a:tabLst>
            </a:pPr>
            <a:r>
              <a:rPr dirty="0" sz="1100">
                <a:solidFill>
                  <a:srgbClr val="080C11"/>
                </a:solidFill>
                <a:latin typeface="Segoe UI Symbol"/>
                <a:cs typeface="Segoe UI Symbol"/>
              </a:rPr>
              <a:t>	</a:t>
            </a:r>
            <a:r>
              <a:rPr dirty="0" sz="1100">
                <a:solidFill>
                  <a:srgbClr val="080C11"/>
                </a:solidFill>
                <a:latin typeface="Segoe UI Symbol"/>
                <a:cs typeface="Segoe UI Symbol"/>
              </a:rPr>
              <a:t>	 </a:t>
            </a:r>
            <a:endParaRPr sz="1100">
              <a:latin typeface="Segoe UI Symbol"/>
              <a:cs typeface="Segoe UI Symbo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568016" y="2996970"/>
            <a:ext cx="181610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7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54">
                <a:solidFill>
                  <a:srgbClr val="080C11"/>
                </a:solidFill>
                <a:latin typeface="Cambria"/>
                <a:cs typeface="Cambria"/>
              </a:rPr>
              <a:t>⊗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-16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1100" spc="-3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3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-6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2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 spc="-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54">
                <a:solidFill>
                  <a:srgbClr val="080C11"/>
                </a:solidFill>
                <a:latin typeface="Cambria"/>
                <a:cs typeface="Cambria"/>
              </a:rPr>
              <a:t>⊗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1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25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35" name="object 35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40" name="object 40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6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1" name="object 4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3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0"/>
              <a:t>Quantum</a:t>
            </a:r>
            <a:r>
              <a:rPr dirty="0" spc="-55"/>
              <a:t> </a:t>
            </a:r>
            <a:r>
              <a:rPr dirty="0" spc="-50"/>
              <a:t>Software </a:t>
            </a:r>
            <a:r>
              <a:rPr dirty="0" spc="-45"/>
              <a:t>Challenges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5844" y="557414"/>
            <a:ext cx="4119245" cy="10242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169545">
              <a:lnSpc>
                <a:spcPct val="102600"/>
              </a:lnSpc>
              <a:spcBef>
                <a:spcPts val="55"/>
              </a:spcBef>
              <a:buAutoNum type="arabicParenR"/>
              <a:tabLst>
                <a:tab pos="182245" algn="l"/>
              </a:tabLst>
            </a:pP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We</a:t>
            </a:r>
            <a:r>
              <a:rPr dirty="0" sz="1100" spc="-5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need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tools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to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synthesize,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verify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and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compile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quantum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circuits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in </a:t>
            </a:r>
            <a:r>
              <a:rPr dirty="0" sz="1100" spc="-55">
                <a:solidFill>
                  <a:srgbClr val="483A92"/>
                </a:solidFill>
                <a:latin typeface="Tahoma"/>
                <a:cs typeface="Tahoma"/>
              </a:rPr>
              <a:t>large-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scale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and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with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noise.</a:t>
            </a:r>
            <a:endParaRPr sz="1100">
              <a:latin typeface="Tahoma"/>
              <a:cs typeface="Tahoma"/>
            </a:endParaRPr>
          </a:p>
          <a:p>
            <a:pPr marL="12700" marR="135890" indent="169545">
              <a:lnSpc>
                <a:spcPct val="102600"/>
              </a:lnSpc>
              <a:spcBef>
                <a:spcPts val="570"/>
              </a:spcBef>
              <a:buAutoNum type="arabicParenR"/>
              <a:tabLst>
                <a:tab pos="182245" algn="l"/>
              </a:tabLst>
            </a:pP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Best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simulators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are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based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on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tensor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networks;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they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can’t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reach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to 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thousands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qubits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and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their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results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are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hard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to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interpret.</a:t>
            </a:r>
            <a:endParaRPr sz="1100">
              <a:latin typeface="Tahoma"/>
              <a:cs typeface="Tahom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182245" algn="l"/>
              </a:tabLst>
            </a:pP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New</a:t>
            </a:r>
            <a:r>
              <a:rPr dirty="0" sz="1100" spc="-8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idea:</a:t>
            </a:r>
            <a:r>
              <a:rPr dirty="0" sz="1100" spc="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How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do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95">
                <a:solidFill>
                  <a:srgbClr val="483A92"/>
                </a:solidFill>
                <a:latin typeface="Tahoma"/>
                <a:cs typeface="Tahoma"/>
              </a:rPr>
              <a:t>we</a:t>
            </a:r>
            <a:r>
              <a:rPr dirty="0" sz="1100" spc="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know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whether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this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equations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is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true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80744" y="1643899"/>
            <a:ext cx="50355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5">
                <a:solidFill>
                  <a:srgbClr val="483A92"/>
                </a:solidFill>
                <a:latin typeface="Tahoma"/>
                <a:cs typeface="Tahoma"/>
              </a:rPr>
              <a:t>1000</a:t>
            </a:r>
            <a:r>
              <a:rPr dirty="0" sz="8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800" spc="-10" i="1">
                <a:solidFill>
                  <a:srgbClr val="483A92"/>
                </a:solidFill>
                <a:latin typeface="Arial"/>
                <a:cs typeface="Arial"/>
              </a:rPr>
              <a:t>times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698637" y="1815350"/>
            <a:ext cx="86995" cy="17145"/>
          </a:xfrm>
          <a:custGeom>
            <a:avLst/>
            <a:gdLst/>
            <a:ahLst/>
            <a:cxnLst/>
            <a:rect l="l" t="t" r="r" b="b"/>
            <a:pathLst>
              <a:path w="86994" h="17144">
                <a:moveTo>
                  <a:pt x="86969" y="0"/>
                </a:moveTo>
                <a:lnTo>
                  <a:pt x="0" y="0"/>
                </a:lnTo>
                <a:lnTo>
                  <a:pt x="0" y="16624"/>
                </a:lnTo>
                <a:lnTo>
                  <a:pt x="86969" y="16624"/>
                </a:lnTo>
                <a:lnTo>
                  <a:pt x="86969" y="0"/>
                </a:lnTo>
                <a:close/>
              </a:path>
            </a:pathLst>
          </a:custGeom>
          <a:solidFill>
            <a:srgbClr val="483A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411922" y="1680729"/>
            <a:ext cx="44894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4930">
              <a:lnSpc>
                <a:spcPts val="660"/>
              </a:lnSpc>
              <a:spcBef>
                <a:spcPts val="90"/>
              </a:spcBef>
            </a:pPr>
            <a:r>
              <a:rPr dirty="0" u="heavy" sz="1100" spc="500">
                <a:solidFill>
                  <a:srgbClr val="483A92"/>
                </a:solidFill>
                <a:uFill>
                  <a:solidFill>
                    <a:srgbClr val="483A92"/>
                  </a:solidFill>
                </a:uFill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660"/>
              </a:lnSpc>
            </a:pPr>
            <a:r>
              <a:rPr dirty="0" sz="1100">
                <a:solidFill>
                  <a:srgbClr val="483A92"/>
                </a:solidFill>
                <a:latin typeface="Segoe UI Symbol"/>
                <a:cs typeface="Segoe UI Symbol"/>
              </a:rPr>
              <a:t>z</a:t>
            </a:r>
            <a:r>
              <a:rPr dirty="0" sz="1100" spc="375">
                <a:solidFill>
                  <a:srgbClr val="483A92"/>
                </a:solidFill>
                <a:latin typeface="Segoe UI Symbol"/>
                <a:cs typeface="Segoe UI Symbol"/>
              </a:rPr>
              <a:t> </a:t>
            </a:r>
            <a:r>
              <a:rPr dirty="0" sz="1100" spc="190">
                <a:solidFill>
                  <a:srgbClr val="483A92"/>
                </a:solidFill>
                <a:latin typeface="Segoe UI Symbol"/>
                <a:cs typeface="Segoe UI Symbol"/>
              </a:rPr>
              <a:t>}|</a:t>
            </a:r>
            <a:r>
              <a:rPr dirty="0" sz="1100" spc="375">
                <a:solidFill>
                  <a:srgbClr val="483A92"/>
                </a:solidFill>
                <a:latin typeface="Segoe UI Symbol"/>
                <a:cs typeface="Segoe UI Symbol"/>
              </a:rPr>
              <a:t> </a:t>
            </a:r>
            <a:r>
              <a:rPr dirty="0" sz="1100" spc="100">
                <a:solidFill>
                  <a:srgbClr val="483A92"/>
                </a:solidFill>
                <a:latin typeface="Segoe UI Symbol"/>
                <a:cs typeface="Segoe UI Symbol"/>
              </a:rPr>
              <a:t>{</a:t>
            </a:r>
            <a:endParaRPr sz="1100">
              <a:latin typeface="Segoe UI Symbol"/>
              <a:cs typeface="Segoe UI Symbo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098548" y="1792262"/>
            <a:ext cx="140970" cy="17145"/>
          </a:xfrm>
          <a:custGeom>
            <a:avLst/>
            <a:gdLst/>
            <a:ahLst/>
            <a:cxnLst/>
            <a:rect l="l" t="t" r="r" b="b"/>
            <a:pathLst>
              <a:path w="140969" h="17144">
                <a:moveTo>
                  <a:pt x="140855" y="0"/>
                </a:moveTo>
                <a:lnTo>
                  <a:pt x="0" y="0"/>
                </a:lnTo>
                <a:lnTo>
                  <a:pt x="0" y="16624"/>
                </a:lnTo>
                <a:lnTo>
                  <a:pt x="140855" y="16624"/>
                </a:lnTo>
                <a:lnTo>
                  <a:pt x="140855" y="0"/>
                </a:lnTo>
                <a:close/>
              </a:path>
            </a:pathLst>
          </a:custGeom>
          <a:solidFill>
            <a:srgbClr val="483A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364092" y="1792262"/>
            <a:ext cx="140970" cy="17145"/>
          </a:xfrm>
          <a:custGeom>
            <a:avLst/>
            <a:gdLst/>
            <a:ahLst/>
            <a:cxnLst/>
            <a:rect l="l" t="t" r="r" b="b"/>
            <a:pathLst>
              <a:path w="140969" h="17144">
                <a:moveTo>
                  <a:pt x="140855" y="0"/>
                </a:moveTo>
                <a:lnTo>
                  <a:pt x="0" y="0"/>
                </a:lnTo>
                <a:lnTo>
                  <a:pt x="0" y="16624"/>
                </a:lnTo>
                <a:lnTo>
                  <a:pt x="140855" y="16624"/>
                </a:lnTo>
                <a:lnTo>
                  <a:pt x="140855" y="0"/>
                </a:lnTo>
                <a:close/>
              </a:path>
            </a:pathLst>
          </a:custGeom>
          <a:solidFill>
            <a:srgbClr val="483A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046211" y="1620810"/>
            <a:ext cx="121920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8345" algn="l"/>
              </a:tabLst>
            </a:pPr>
            <a:r>
              <a:rPr dirty="0" sz="800" spc="-25">
                <a:solidFill>
                  <a:srgbClr val="483A92"/>
                </a:solidFill>
                <a:latin typeface="Tahoma"/>
                <a:cs typeface="Tahoma"/>
              </a:rPr>
              <a:t>1000</a:t>
            </a:r>
            <a:r>
              <a:rPr dirty="0" sz="8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800" spc="-10" i="1">
                <a:solidFill>
                  <a:srgbClr val="483A92"/>
                </a:solidFill>
                <a:latin typeface="Arial"/>
                <a:cs typeface="Arial"/>
              </a:rPr>
              <a:t>times</a:t>
            </a:r>
            <a:r>
              <a:rPr dirty="0" sz="800" i="1">
                <a:solidFill>
                  <a:srgbClr val="483A92"/>
                </a:solidFill>
                <a:latin typeface="Arial"/>
                <a:cs typeface="Arial"/>
              </a:rPr>
              <a:t>	</a:t>
            </a:r>
            <a:r>
              <a:rPr dirty="0" sz="800" spc="-25">
                <a:solidFill>
                  <a:srgbClr val="483A92"/>
                </a:solidFill>
                <a:latin typeface="Tahoma"/>
                <a:cs typeface="Tahoma"/>
              </a:rPr>
              <a:t>1000</a:t>
            </a:r>
            <a:r>
              <a:rPr dirty="0" sz="8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800" spc="-10" i="1">
                <a:solidFill>
                  <a:srgbClr val="483A92"/>
                </a:solidFill>
                <a:latin typeface="Arial"/>
                <a:cs typeface="Arial"/>
              </a:rPr>
              <a:t>times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814370" y="1792262"/>
            <a:ext cx="140970" cy="17145"/>
          </a:xfrm>
          <a:custGeom>
            <a:avLst/>
            <a:gdLst/>
            <a:ahLst/>
            <a:cxnLst/>
            <a:rect l="l" t="t" r="r" b="b"/>
            <a:pathLst>
              <a:path w="140969" h="17144">
                <a:moveTo>
                  <a:pt x="140855" y="0"/>
                </a:moveTo>
                <a:lnTo>
                  <a:pt x="0" y="0"/>
                </a:lnTo>
                <a:lnTo>
                  <a:pt x="0" y="16624"/>
                </a:lnTo>
                <a:lnTo>
                  <a:pt x="140855" y="16624"/>
                </a:lnTo>
                <a:lnTo>
                  <a:pt x="140855" y="0"/>
                </a:lnTo>
                <a:close/>
              </a:path>
            </a:pathLst>
          </a:custGeom>
          <a:solidFill>
            <a:srgbClr val="483A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079915" y="1792262"/>
            <a:ext cx="140970" cy="17145"/>
          </a:xfrm>
          <a:custGeom>
            <a:avLst/>
            <a:gdLst/>
            <a:ahLst/>
            <a:cxnLst/>
            <a:rect l="l" t="t" r="r" b="b"/>
            <a:pathLst>
              <a:path w="140969" h="17144">
                <a:moveTo>
                  <a:pt x="140855" y="0"/>
                </a:moveTo>
                <a:lnTo>
                  <a:pt x="0" y="0"/>
                </a:lnTo>
                <a:lnTo>
                  <a:pt x="0" y="16624"/>
                </a:lnTo>
                <a:lnTo>
                  <a:pt x="140855" y="16624"/>
                </a:lnTo>
                <a:lnTo>
                  <a:pt x="140855" y="0"/>
                </a:lnTo>
                <a:close/>
              </a:path>
            </a:pathLst>
          </a:custGeom>
          <a:solidFill>
            <a:srgbClr val="483A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023503" y="1657640"/>
            <a:ext cx="125984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5265" algn="l"/>
                <a:tab pos="481330" algn="l"/>
                <a:tab pos="728345" algn="l"/>
                <a:tab pos="931544" algn="l"/>
                <a:tab pos="1196975" algn="l"/>
              </a:tabLst>
            </a:pPr>
            <a:r>
              <a:rPr dirty="0" sz="1100" spc="-50">
                <a:solidFill>
                  <a:srgbClr val="483A92"/>
                </a:solidFill>
                <a:latin typeface="Segoe UI Symbol"/>
                <a:cs typeface="Segoe UI Symbol"/>
              </a:rPr>
              <a:t>z</a:t>
            </a:r>
            <a:r>
              <a:rPr dirty="0" sz="1100">
                <a:solidFill>
                  <a:srgbClr val="483A92"/>
                </a:solidFill>
                <a:latin typeface="Segoe UI Symbol"/>
                <a:cs typeface="Segoe UI Symbol"/>
              </a:rPr>
              <a:t>	</a:t>
            </a:r>
            <a:r>
              <a:rPr dirty="0" sz="1100" spc="165">
                <a:solidFill>
                  <a:srgbClr val="483A92"/>
                </a:solidFill>
                <a:latin typeface="Segoe UI Symbol"/>
                <a:cs typeface="Segoe UI Symbol"/>
              </a:rPr>
              <a:t>}|</a:t>
            </a:r>
            <a:r>
              <a:rPr dirty="0" sz="1100">
                <a:solidFill>
                  <a:srgbClr val="483A92"/>
                </a:solidFill>
                <a:latin typeface="Segoe UI Symbol"/>
                <a:cs typeface="Segoe UI Symbol"/>
              </a:rPr>
              <a:t>	</a:t>
            </a:r>
            <a:r>
              <a:rPr dirty="0" sz="1100" spc="100">
                <a:solidFill>
                  <a:srgbClr val="483A92"/>
                </a:solidFill>
                <a:latin typeface="Segoe UI Symbol"/>
                <a:cs typeface="Segoe UI Symbol"/>
              </a:rPr>
              <a:t>{</a:t>
            </a:r>
            <a:r>
              <a:rPr dirty="0" sz="1100">
                <a:solidFill>
                  <a:srgbClr val="483A92"/>
                </a:solidFill>
                <a:latin typeface="Segoe UI Symbol"/>
                <a:cs typeface="Segoe UI Symbol"/>
              </a:rPr>
              <a:t>	</a:t>
            </a:r>
            <a:r>
              <a:rPr dirty="0" sz="1100" spc="-50">
                <a:solidFill>
                  <a:srgbClr val="483A92"/>
                </a:solidFill>
                <a:latin typeface="Segoe UI Symbol"/>
                <a:cs typeface="Segoe UI Symbol"/>
              </a:rPr>
              <a:t>z</a:t>
            </a:r>
            <a:r>
              <a:rPr dirty="0" sz="1100">
                <a:solidFill>
                  <a:srgbClr val="483A92"/>
                </a:solidFill>
                <a:latin typeface="Segoe UI Symbol"/>
                <a:cs typeface="Segoe UI Symbol"/>
              </a:rPr>
              <a:t>	</a:t>
            </a:r>
            <a:r>
              <a:rPr dirty="0" sz="1100" spc="165">
                <a:solidFill>
                  <a:srgbClr val="483A92"/>
                </a:solidFill>
                <a:latin typeface="Segoe UI Symbol"/>
                <a:cs typeface="Segoe UI Symbol"/>
              </a:rPr>
              <a:t>}|</a:t>
            </a:r>
            <a:r>
              <a:rPr dirty="0" sz="1100">
                <a:solidFill>
                  <a:srgbClr val="483A92"/>
                </a:solidFill>
                <a:latin typeface="Segoe UI Symbol"/>
                <a:cs typeface="Segoe UI Symbol"/>
              </a:rPr>
              <a:t>	</a:t>
            </a:r>
            <a:r>
              <a:rPr dirty="0" sz="1100" spc="-325">
                <a:solidFill>
                  <a:srgbClr val="483A92"/>
                </a:solidFill>
                <a:latin typeface="Segoe UI Symbol"/>
                <a:cs typeface="Segoe UI Symbol"/>
              </a:rPr>
              <a:t>{</a:t>
            </a:r>
            <a:endParaRPr sz="1100">
              <a:latin typeface="Segoe UI Symbol"/>
              <a:cs typeface="Segoe UI Symbo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3921" y="1734233"/>
            <a:ext cx="3782060" cy="49657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125220">
              <a:lnSpc>
                <a:spcPct val="100000"/>
              </a:lnSpc>
              <a:spcBef>
                <a:spcPts val="635"/>
              </a:spcBef>
            </a:pPr>
            <a:r>
              <a:rPr dirty="0" sz="1100" i="1">
                <a:solidFill>
                  <a:srgbClr val="483A92"/>
                </a:solidFill>
                <a:latin typeface="Arial"/>
                <a:cs typeface="Arial"/>
              </a:rPr>
              <a:t>X</a:t>
            </a:r>
            <a:r>
              <a:rPr dirty="0" sz="1100" spc="260" i="1">
                <a:solidFill>
                  <a:srgbClr val="483A92"/>
                </a:solidFill>
                <a:latin typeface="Arial"/>
                <a:cs typeface="Arial"/>
              </a:rPr>
              <a:t> </a:t>
            </a:r>
            <a:r>
              <a:rPr dirty="0" sz="1100" spc="-254">
                <a:solidFill>
                  <a:srgbClr val="483A92"/>
                </a:solidFill>
                <a:latin typeface="Cambria"/>
                <a:cs typeface="Cambria"/>
              </a:rPr>
              <a:t>⊗</a:t>
            </a:r>
            <a:r>
              <a:rPr dirty="0" sz="1100" spc="-55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·</a:t>
            </a:r>
            <a:r>
              <a:rPr dirty="0" sz="1100" spc="-65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·</a:t>
            </a:r>
            <a:r>
              <a:rPr dirty="0" sz="1100" spc="-60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·</a:t>
            </a:r>
            <a:r>
              <a:rPr dirty="0" sz="1100" spc="-55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54">
                <a:solidFill>
                  <a:srgbClr val="483A92"/>
                </a:solidFill>
                <a:latin typeface="Cambria"/>
                <a:cs typeface="Cambria"/>
              </a:rPr>
              <a:t>⊗</a:t>
            </a:r>
            <a:r>
              <a:rPr dirty="0" sz="1100" spc="175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483A92"/>
                </a:solidFill>
                <a:latin typeface="Arial"/>
                <a:cs typeface="Arial"/>
              </a:rPr>
              <a:t>X</a:t>
            </a:r>
            <a:r>
              <a:rPr dirty="0" sz="1100" spc="25" i="1">
                <a:solidFill>
                  <a:srgbClr val="483A92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483A92"/>
                </a:solidFill>
                <a:latin typeface="Cambria"/>
                <a:cs typeface="Cambria"/>
              </a:rPr>
              <a:t>|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0</a:t>
            </a:r>
            <a:r>
              <a:rPr dirty="0" sz="1100" spc="-40">
                <a:solidFill>
                  <a:srgbClr val="483A92"/>
                </a:solidFill>
                <a:latin typeface="Cambria"/>
                <a:cs typeface="Cambria"/>
              </a:rPr>
              <a:t>⟩</a:t>
            </a:r>
            <a:r>
              <a:rPr dirty="0" sz="1100" spc="-60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·</a:t>
            </a:r>
            <a:r>
              <a:rPr dirty="0" sz="1100" spc="-60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·</a:t>
            </a:r>
            <a:r>
              <a:rPr dirty="0" sz="1100" spc="-60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·</a:t>
            </a:r>
            <a:r>
              <a:rPr dirty="0" sz="1100" spc="-60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483A92"/>
                </a:solidFill>
                <a:latin typeface="Cambria"/>
                <a:cs typeface="Cambria"/>
              </a:rPr>
              <a:t>|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0</a:t>
            </a:r>
            <a:r>
              <a:rPr dirty="0" sz="1100">
                <a:solidFill>
                  <a:srgbClr val="483A92"/>
                </a:solidFill>
                <a:latin typeface="Cambria"/>
                <a:cs typeface="Cambria"/>
              </a:rPr>
              <a:t>⟩</a:t>
            </a:r>
            <a:r>
              <a:rPr dirty="0" sz="1100" spc="65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=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Cambria"/>
                <a:cs typeface="Cambria"/>
              </a:rPr>
              <a:t>|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1</a:t>
            </a:r>
            <a:r>
              <a:rPr dirty="0" sz="1100" spc="-35">
                <a:solidFill>
                  <a:srgbClr val="483A92"/>
                </a:solidFill>
                <a:latin typeface="Cambria"/>
                <a:cs typeface="Cambria"/>
              </a:rPr>
              <a:t>⟩</a:t>
            </a:r>
            <a:r>
              <a:rPr dirty="0" sz="1100" spc="-55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·</a:t>
            </a:r>
            <a:r>
              <a:rPr dirty="0" sz="1100" spc="-65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·</a:t>
            </a:r>
            <a:r>
              <a:rPr dirty="0" sz="1100" spc="-60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·</a:t>
            </a:r>
            <a:r>
              <a:rPr dirty="0" sz="1100" spc="-55">
                <a:solidFill>
                  <a:srgbClr val="483A92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|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1</a:t>
            </a:r>
            <a:r>
              <a:rPr dirty="0" sz="1100" spc="-20">
                <a:solidFill>
                  <a:srgbClr val="483A92"/>
                </a:solidFill>
                <a:latin typeface="Cambria"/>
                <a:cs typeface="Cambria"/>
              </a:rPr>
              <a:t>⟩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?</a:t>
            </a:r>
            <a:endParaRPr sz="110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We</a:t>
            </a:r>
            <a:r>
              <a:rPr dirty="0" sz="1100" spc="-8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don’t</a:t>
            </a:r>
            <a:r>
              <a:rPr dirty="0" sz="1100" spc="-6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do</a:t>
            </a:r>
            <a:r>
              <a:rPr dirty="0" sz="1100" spc="-7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baseline="27777" sz="1200">
                <a:solidFill>
                  <a:srgbClr val="080C11"/>
                </a:solidFill>
                <a:latin typeface="Tahoma"/>
                <a:cs typeface="Tahoma"/>
              </a:rPr>
              <a:t>1000</a:t>
            </a:r>
            <a:r>
              <a:rPr dirty="0" baseline="27777" sz="1200" spc="104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operations!</a:t>
            </a:r>
            <a:r>
              <a:rPr dirty="0" sz="1100" spc="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We</a:t>
            </a:r>
            <a:r>
              <a:rPr dirty="0" sz="1100" spc="-6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perform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 i="1">
                <a:solidFill>
                  <a:srgbClr val="483A92"/>
                </a:solidFill>
                <a:latin typeface="Arial"/>
                <a:cs typeface="Arial"/>
              </a:rPr>
              <a:t>quantum </a:t>
            </a:r>
            <a:r>
              <a:rPr dirty="0" sz="1100" spc="-20" i="1">
                <a:solidFill>
                  <a:srgbClr val="483A92"/>
                </a:solidFill>
                <a:latin typeface="Arial"/>
                <a:cs typeface="Arial"/>
              </a:rPr>
              <a:t>reasoning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0" y="2280069"/>
            <a:ext cx="4608195" cy="1176020"/>
            <a:chOff x="0" y="2280069"/>
            <a:chExt cx="4608195" cy="1176020"/>
          </a:xfrm>
        </p:grpSpPr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2416" y="2280069"/>
              <a:ext cx="2823210" cy="106870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3676872" y="3263214"/>
            <a:ext cx="950594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</a:rPr>
              <a:t>based</a:t>
            </a:r>
            <a:r>
              <a:rPr dirty="0" sz="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upon</a:t>
            </a:r>
            <a:r>
              <a:rPr dirty="0" sz="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dirty="0" sz="6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Tahoma"/>
                <a:cs typeface="Tahoma"/>
              </a:rPr>
              <a:t>supported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7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4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479497" y="108963"/>
            <a:ext cx="74930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50" i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4762" y="211706"/>
            <a:ext cx="3900804" cy="244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60">
                <a:solidFill>
                  <a:srgbClr val="FFFFFF"/>
                </a:solidFill>
                <a:latin typeface="Tahoma"/>
                <a:cs typeface="Tahoma"/>
              </a:rPr>
              <a:t>Idea:</a:t>
            </a:r>
            <a:r>
              <a:rPr dirty="0" sz="1400" spc="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Equality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(=)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ahoma"/>
                <a:cs typeface="Tahoma"/>
              </a:rPr>
              <a:t>identity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(=)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similarity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85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dirty="0" sz="1400" spc="85">
                <a:solidFill>
                  <a:srgbClr val="FFFFFF"/>
                </a:solidFill>
                <a:latin typeface="Cambria"/>
                <a:cs typeface="Cambria"/>
              </a:rPr>
              <a:t>≈</a:t>
            </a:r>
            <a:r>
              <a:rPr dirty="0" sz="1400" spc="85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4519" y="2111704"/>
            <a:ext cx="839469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35" i="1">
                <a:solidFill>
                  <a:srgbClr val="080C11"/>
                </a:solidFill>
                <a:latin typeface="Arial"/>
                <a:cs typeface="Arial"/>
              </a:rPr>
              <a:t>Syntax</a:t>
            </a:r>
            <a:r>
              <a:rPr dirty="0" sz="1100" spc="-4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080C11"/>
                </a:solidFill>
                <a:latin typeface="Arial"/>
                <a:cs typeface="Arial"/>
              </a:rPr>
              <a:t>(rules)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74002" y="1418294"/>
            <a:ext cx="900430" cy="540385"/>
          </a:xfrm>
          <a:custGeom>
            <a:avLst/>
            <a:gdLst/>
            <a:ahLst/>
            <a:cxnLst/>
            <a:rect l="l" t="t" r="r" b="b"/>
            <a:pathLst>
              <a:path w="900430" h="540385">
                <a:moveTo>
                  <a:pt x="900011" y="270003"/>
                </a:moveTo>
                <a:lnTo>
                  <a:pt x="883936" y="198225"/>
                </a:lnTo>
                <a:lnTo>
                  <a:pt x="864647" y="164905"/>
                </a:lnTo>
                <a:lnTo>
                  <a:pt x="838572" y="133726"/>
                </a:lnTo>
                <a:lnTo>
                  <a:pt x="806247" y="105011"/>
                </a:lnTo>
                <a:lnTo>
                  <a:pt x="768208" y="79081"/>
                </a:lnTo>
                <a:lnTo>
                  <a:pt x="724991" y="56257"/>
                </a:lnTo>
                <a:lnTo>
                  <a:pt x="677133" y="36862"/>
                </a:lnTo>
                <a:lnTo>
                  <a:pt x="625169" y="21217"/>
                </a:lnTo>
                <a:lnTo>
                  <a:pt x="569636" y="9644"/>
                </a:lnTo>
                <a:lnTo>
                  <a:pt x="511069" y="2464"/>
                </a:lnTo>
                <a:lnTo>
                  <a:pt x="450005" y="0"/>
                </a:lnTo>
                <a:lnTo>
                  <a:pt x="388941" y="2464"/>
                </a:lnTo>
                <a:lnTo>
                  <a:pt x="330375" y="9644"/>
                </a:lnTo>
                <a:lnTo>
                  <a:pt x="274841" y="21217"/>
                </a:lnTo>
                <a:lnTo>
                  <a:pt x="222877" y="36862"/>
                </a:lnTo>
                <a:lnTo>
                  <a:pt x="175019" y="56257"/>
                </a:lnTo>
                <a:lnTo>
                  <a:pt x="131802" y="79081"/>
                </a:lnTo>
                <a:lnTo>
                  <a:pt x="93763" y="105011"/>
                </a:lnTo>
                <a:lnTo>
                  <a:pt x="61438" y="133726"/>
                </a:lnTo>
                <a:lnTo>
                  <a:pt x="35363" y="164905"/>
                </a:lnTo>
                <a:lnTo>
                  <a:pt x="16074" y="198225"/>
                </a:lnTo>
                <a:lnTo>
                  <a:pt x="0" y="270003"/>
                </a:lnTo>
                <a:lnTo>
                  <a:pt x="4107" y="306641"/>
                </a:lnTo>
                <a:lnTo>
                  <a:pt x="35363" y="375101"/>
                </a:lnTo>
                <a:lnTo>
                  <a:pt x="61438" y="406279"/>
                </a:lnTo>
                <a:lnTo>
                  <a:pt x="93763" y="434995"/>
                </a:lnTo>
                <a:lnTo>
                  <a:pt x="131802" y="460925"/>
                </a:lnTo>
                <a:lnTo>
                  <a:pt x="175019" y="483748"/>
                </a:lnTo>
                <a:lnTo>
                  <a:pt x="222877" y="503143"/>
                </a:lnTo>
                <a:lnTo>
                  <a:pt x="274841" y="518788"/>
                </a:lnTo>
                <a:lnTo>
                  <a:pt x="330375" y="530361"/>
                </a:lnTo>
                <a:lnTo>
                  <a:pt x="388941" y="537541"/>
                </a:lnTo>
                <a:lnTo>
                  <a:pt x="450005" y="540006"/>
                </a:lnTo>
                <a:lnTo>
                  <a:pt x="511069" y="537541"/>
                </a:lnTo>
                <a:lnTo>
                  <a:pt x="569636" y="530361"/>
                </a:lnTo>
                <a:lnTo>
                  <a:pt x="625169" y="518788"/>
                </a:lnTo>
                <a:lnTo>
                  <a:pt x="677133" y="503143"/>
                </a:lnTo>
                <a:lnTo>
                  <a:pt x="724991" y="483748"/>
                </a:lnTo>
                <a:lnTo>
                  <a:pt x="768208" y="460925"/>
                </a:lnTo>
                <a:lnTo>
                  <a:pt x="806247" y="434995"/>
                </a:lnTo>
                <a:lnTo>
                  <a:pt x="838572" y="406279"/>
                </a:lnTo>
                <a:lnTo>
                  <a:pt x="864647" y="375101"/>
                </a:lnTo>
                <a:lnTo>
                  <a:pt x="883936" y="341781"/>
                </a:lnTo>
                <a:lnTo>
                  <a:pt x="900011" y="270003"/>
                </a:lnTo>
                <a:close/>
              </a:path>
            </a:pathLst>
          </a:custGeom>
          <a:ln w="5060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03033" y="1571699"/>
            <a:ext cx="6413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 i="1">
                <a:solidFill>
                  <a:srgbClr val="080C11"/>
                </a:solidFill>
                <a:latin typeface="Arial"/>
                <a:cs typeface="Arial"/>
              </a:rPr>
              <a:t>Provability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03999" y="968288"/>
            <a:ext cx="1440180" cy="1080135"/>
          </a:xfrm>
          <a:custGeom>
            <a:avLst/>
            <a:gdLst/>
            <a:ahLst/>
            <a:cxnLst/>
            <a:rect l="l" t="t" r="r" b="b"/>
            <a:pathLst>
              <a:path w="1440180" h="1080135">
                <a:moveTo>
                  <a:pt x="1440018" y="540006"/>
                </a:moveTo>
                <a:lnTo>
                  <a:pt x="1438043" y="499705"/>
                </a:lnTo>
                <a:lnTo>
                  <a:pt x="1432211" y="460207"/>
                </a:lnTo>
                <a:lnTo>
                  <a:pt x="1422661" y="421619"/>
                </a:lnTo>
                <a:lnTo>
                  <a:pt x="1409533" y="384044"/>
                </a:lnTo>
                <a:lnTo>
                  <a:pt x="1392966" y="347587"/>
                </a:lnTo>
                <a:lnTo>
                  <a:pt x="1373099" y="312352"/>
                </a:lnTo>
                <a:lnTo>
                  <a:pt x="1350071" y="278443"/>
                </a:lnTo>
                <a:lnTo>
                  <a:pt x="1324021" y="245965"/>
                </a:lnTo>
                <a:lnTo>
                  <a:pt x="1295089" y="215023"/>
                </a:lnTo>
                <a:lnTo>
                  <a:pt x="1263413" y="185721"/>
                </a:lnTo>
                <a:lnTo>
                  <a:pt x="1229134" y="158162"/>
                </a:lnTo>
                <a:lnTo>
                  <a:pt x="1192389" y="132453"/>
                </a:lnTo>
                <a:lnTo>
                  <a:pt x="1153319" y="108696"/>
                </a:lnTo>
                <a:lnTo>
                  <a:pt x="1112063" y="86997"/>
                </a:lnTo>
                <a:lnTo>
                  <a:pt x="1068760" y="67460"/>
                </a:lnTo>
                <a:lnTo>
                  <a:pt x="1023548" y="50189"/>
                </a:lnTo>
                <a:lnTo>
                  <a:pt x="976568" y="35288"/>
                </a:lnTo>
                <a:lnTo>
                  <a:pt x="927958" y="22863"/>
                </a:lnTo>
                <a:lnTo>
                  <a:pt x="877858" y="13017"/>
                </a:lnTo>
                <a:lnTo>
                  <a:pt x="826407" y="5854"/>
                </a:lnTo>
                <a:lnTo>
                  <a:pt x="773744" y="1481"/>
                </a:lnTo>
                <a:lnTo>
                  <a:pt x="720008" y="0"/>
                </a:lnTo>
                <a:lnTo>
                  <a:pt x="666273" y="1481"/>
                </a:lnTo>
                <a:lnTo>
                  <a:pt x="613610" y="5854"/>
                </a:lnTo>
                <a:lnTo>
                  <a:pt x="562159" y="13017"/>
                </a:lnTo>
                <a:lnTo>
                  <a:pt x="512058" y="22863"/>
                </a:lnTo>
                <a:lnTo>
                  <a:pt x="463449" y="35288"/>
                </a:lnTo>
                <a:lnTo>
                  <a:pt x="416469" y="50189"/>
                </a:lnTo>
                <a:lnTo>
                  <a:pt x="371257" y="67460"/>
                </a:lnTo>
                <a:lnTo>
                  <a:pt x="327954" y="86997"/>
                </a:lnTo>
                <a:lnTo>
                  <a:pt x="286697" y="108696"/>
                </a:lnTo>
                <a:lnTo>
                  <a:pt x="247628" y="132453"/>
                </a:lnTo>
                <a:lnTo>
                  <a:pt x="210883" y="158162"/>
                </a:lnTo>
                <a:lnTo>
                  <a:pt x="176604" y="185721"/>
                </a:lnTo>
                <a:lnTo>
                  <a:pt x="144928" y="215023"/>
                </a:lnTo>
                <a:lnTo>
                  <a:pt x="115996" y="245965"/>
                </a:lnTo>
                <a:lnTo>
                  <a:pt x="89946" y="278443"/>
                </a:lnTo>
                <a:lnTo>
                  <a:pt x="66918" y="312352"/>
                </a:lnTo>
                <a:lnTo>
                  <a:pt x="47051" y="347587"/>
                </a:lnTo>
                <a:lnTo>
                  <a:pt x="30484" y="384044"/>
                </a:lnTo>
                <a:lnTo>
                  <a:pt x="17356" y="421619"/>
                </a:lnTo>
                <a:lnTo>
                  <a:pt x="7806" y="460207"/>
                </a:lnTo>
                <a:lnTo>
                  <a:pt x="1974" y="499705"/>
                </a:lnTo>
                <a:lnTo>
                  <a:pt x="0" y="540006"/>
                </a:lnTo>
                <a:lnTo>
                  <a:pt x="1974" y="580308"/>
                </a:lnTo>
                <a:lnTo>
                  <a:pt x="7806" y="619805"/>
                </a:lnTo>
                <a:lnTo>
                  <a:pt x="17356" y="658394"/>
                </a:lnTo>
                <a:lnTo>
                  <a:pt x="30484" y="695969"/>
                </a:lnTo>
                <a:lnTo>
                  <a:pt x="47051" y="732426"/>
                </a:lnTo>
                <a:lnTo>
                  <a:pt x="66918" y="767661"/>
                </a:lnTo>
                <a:lnTo>
                  <a:pt x="89946" y="801570"/>
                </a:lnTo>
                <a:lnTo>
                  <a:pt x="115996" y="834047"/>
                </a:lnTo>
                <a:lnTo>
                  <a:pt x="144928" y="864990"/>
                </a:lnTo>
                <a:lnTo>
                  <a:pt x="176604" y="894292"/>
                </a:lnTo>
                <a:lnTo>
                  <a:pt x="210883" y="921850"/>
                </a:lnTo>
                <a:lnTo>
                  <a:pt x="247628" y="947560"/>
                </a:lnTo>
                <a:lnTo>
                  <a:pt x="286697" y="971317"/>
                </a:lnTo>
                <a:lnTo>
                  <a:pt x="327954" y="993016"/>
                </a:lnTo>
                <a:lnTo>
                  <a:pt x="371257" y="1012553"/>
                </a:lnTo>
                <a:lnTo>
                  <a:pt x="416469" y="1029824"/>
                </a:lnTo>
                <a:lnTo>
                  <a:pt x="463449" y="1044725"/>
                </a:lnTo>
                <a:lnTo>
                  <a:pt x="512058" y="1057150"/>
                </a:lnTo>
                <a:lnTo>
                  <a:pt x="562159" y="1066996"/>
                </a:lnTo>
                <a:lnTo>
                  <a:pt x="613610" y="1074158"/>
                </a:lnTo>
                <a:lnTo>
                  <a:pt x="666273" y="1078532"/>
                </a:lnTo>
                <a:lnTo>
                  <a:pt x="720008" y="1080013"/>
                </a:lnTo>
                <a:lnTo>
                  <a:pt x="773744" y="1078532"/>
                </a:lnTo>
                <a:lnTo>
                  <a:pt x="826407" y="1074158"/>
                </a:lnTo>
                <a:lnTo>
                  <a:pt x="877858" y="1066996"/>
                </a:lnTo>
                <a:lnTo>
                  <a:pt x="927958" y="1057150"/>
                </a:lnTo>
                <a:lnTo>
                  <a:pt x="976568" y="1044725"/>
                </a:lnTo>
                <a:lnTo>
                  <a:pt x="1023548" y="1029824"/>
                </a:lnTo>
                <a:lnTo>
                  <a:pt x="1068760" y="1012553"/>
                </a:lnTo>
                <a:lnTo>
                  <a:pt x="1112063" y="993016"/>
                </a:lnTo>
                <a:lnTo>
                  <a:pt x="1153319" y="971317"/>
                </a:lnTo>
                <a:lnTo>
                  <a:pt x="1192389" y="947560"/>
                </a:lnTo>
                <a:lnTo>
                  <a:pt x="1229134" y="921850"/>
                </a:lnTo>
                <a:lnTo>
                  <a:pt x="1263413" y="894292"/>
                </a:lnTo>
                <a:lnTo>
                  <a:pt x="1295089" y="864990"/>
                </a:lnTo>
                <a:lnTo>
                  <a:pt x="1324021" y="834047"/>
                </a:lnTo>
                <a:lnTo>
                  <a:pt x="1350071" y="801570"/>
                </a:lnTo>
                <a:lnTo>
                  <a:pt x="1373099" y="767661"/>
                </a:lnTo>
                <a:lnTo>
                  <a:pt x="1392966" y="732426"/>
                </a:lnTo>
                <a:lnTo>
                  <a:pt x="1409533" y="695969"/>
                </a:lnTo>
                <a:lnTo>
                  <a:pt x="1422661" y="658394"/>
                </a:lnTo>
                <a:lnTo>
                  <a:pt x="1432211" y="619805"/>
                </a:lnTo>
                <a:lnTo>
                  <a:pt x="1438043" y="580308"/>
                </a:lnTo>
                <a:lnTo>
                  <a:pt x="1440018" y="540006"/>
                </a:lnTo>
                <a:close/>
              </a:path>
            </a:pathLst>
          </a:custGeom>
          <a:ln w="5060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72629" y="1121700"/>
            <a:ext cx="70294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65" i="1">
                <a:solidFill>
                  <a:srgbClr val="080C11"/>
                </a:solidFill>
                <a:latin typeface="Arial"/>
                <a:cs typeface="Arial"/>
              </a:rPr>
              <a:t>Consistency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63240" y="2111704"/>
            <a:ext cx="124206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5" i="1">
                <a:solidFill>
                  <a:srgbClr val="080C11"/>
                </a:solidFill>
                <a:latin typeface="Arial"/>
                <a:cs typeface="Arial"/>
              </a:rPr>
              <a:t>Semantics</a:t>
            </a:r>
            <a:r>
              <a:rPr dirty="0" sz="1100" spc="-2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55" i="1">
                <a:solidFill>
                  <a:srgbClr val="080C11"/>
                </a:solidFill>
                <a:latin typeface="Arial"/>
                <a:cs typeface="Arial"/>
              </a:rPr>
              <a:t>(schemas)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934029" y="1418294"/>
            <a:ext cx="900430" cy="540385"/>
          </a:xfrm>
          <a:custGeom>
            <a:avLst/>
            <a:gdLst/>
            <a:ahLst/>
            <a:cxnLst/>
            <a:rect l="l" t="t" r="r" b="b"/>
            <a:pathLst>
              <a:path w="900429" h="540385">
                <a:moveTo>
                  <a:pt x="900011" y="270003"/>
                </a:moveTo>
                <a:lnTo>
                  <a:pt x="883936" y="198225"/>
                </a:lnTo>
                <a:lnTo>
                  <a:pt x="864648" y="164905"/>
                </a:lnTo>
                <a:lnTo>
                  <a:pt x="838573" y="133726"/>
                </a:lnTo>
                <a:lnTo>
                  <a:pt x="806247" y="105011"/>
                </a:lnTo>
                <a:lnTo>
                  <a:pt x="768208" y="79081"/>
                </a:lnTo>
                <a:lnTo>
                  <a:pt x="724992" y="56257"/>
                </a:lnTo>
                <a:lnTo>
                  <a:pt x="677133" y="36862"/>
                </a:lnTo>
                <a:lnTo>
                  <a:pt x="625169" y="21217"/>
                </a:lnTo>
                <a:lnTo>
                  <a:pt x="569636" y="9644"/>
                </a:lnTo>
                <a:lnTo>
                  <a:pt x="511069" y="2464"/>
                </a:lnTo>
                <a:lnTo>
                  <a:pt x="450005" y="0"/>
                </a:lnTo>
                <a:lnTo>
                  <a:pt x="388941" y="2464"/>
                </a:lnTo>
                <a:lnTo>
                  <a:pt x="330375" y="9644"/>
                </a:lnTo>
                <a:lnTo>
                  <a:pt x="274841" y="21217"/>
                </a:lnTo>
                <a:lnTo>
                  <a:pt x="222877" y="36862"/>
                </a:lnTo>
                <a:lnTo>
                  <a:pt x="175019" y="56257"/>
                </a:lnTo>
                <a:lnTo>
                  <a:pt x="131802" y="79081"/>
                </a:lnTo>
                <a:lnTo>
                  <a:pt x="93763" y="105011"/>
                </a:lnTo>
                <a:lnTo>
                  <a:pt x="61438" y="133726"/>
                </a:lnTo>
                <a:lnTo>
                  <a:pt x="35363" y="164905"/>
                </a:lnTo>
                <a:lnTo>
                  <a:pt x="16074" y="198225"/>
                </a:lnTo>
                <a:lnTo>
                  <a:pt x="0" y="270003"/>
                </a:lnTo>
                <a:lnTo>
                  <a:pt x="4107" y="306641"/>
                </a:lnTo>
                <a:lnTo>
                  <a:pt x="35363" y="375101"/>
                </a:lnTo>
                <a:lnTo>
                  <a:pt x="61438" y="406279"/>
                </a:lnTo>
                <a:lnTo>
                  <a:pt x="93763" y="434995"/>
                </a:lnTo>
                <a:lnTo>
                  <a:pt x="131802" y="460925"/>
                </a:lnTo>
                <a:lnTo>
                  <a:pt x="175019" y="483748"/>
                </a:lnTo>
                <a:lnTo>
                  <a:pt x="222877" y="503143"/>
                </a:lnTo>
                <a:lnTo>
                  <a:pt x="274841" y="518788"/>
                </a:lnTo>
                <a:lnTo>
                  <a:pt x="330375" y="530361"/>
                </a:lnTo>
                <a:lnTo>
                  <a:pt x="388941" y="537541"/>
                </a:lnTo>
                <a:lnTo>
                  <a:pt x="450005" y="540006"/>
                </a:lnTo>
                <a:lnTo>
                  <a:pt x="511069" y="537541"/>
                </a:lnTo>
                <a:lnTo>
                  <a:pt x="569636" y="530361"/>
                </a:lnTo>
                <a:lnTo>
                  <a:pt x="625169" y="518788"/>
                </a:lnTo>
                <a:lnTo>
                  <a:pt x="677133" y="503143"/>
                </a:lnTo>
                <a:lnTo>
                  <a:pt x="724992" y="483748"/>
                </a:lnTo>
                <a:lnTo>
                  <a:pt x="768208" y="460925"/>
                </a:lnTo>
                <a:lnTo>
                  <a:pt x="806247" y="434995"/>
                </a:lnTo>
                <a:lnTo>
                  <a:pt x="838573" y="406279"/>
                </a:lnTo>
                <a:lnTo>
                  <a:pt x="864648" y="375101"/>
                </a:lnTo>
                <a:lnTo>
                  <a:pt x="883936" y="341781"/>
                </a:lnTo>
                <a:lnTo>
                  <a:pt x="900011" y="270003"/>
                </a:lnTo>
                <a:close/>
              </a:path>
            </a:pathLst>
          </a:custGeom>
          <a:ln w="5060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153282" y="1571699"/>
            <a:ext cx="461009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0" i="1">
                <a:solidFill>
                  <a:srgbClr val="080C11"/>
                </a:solidFill>
                <a:latin typeface="Arial"/>
                <a:cs typeface="Arial"/>
              </a:rPr>
              <a:t>Validity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664026" y="968288"/>
            <a:ext cx="1440180" cy="1080135"/>
          </a:xfrm>
          <a:custGeom>
            <a:avLst/>
            <a:gdLst/>
            <a:ahLst/>
            <a:cxnLst/>
            <a:rect l="l" t="t" r="r" b="b"/>
            <a:pathLst>
              <a:path w="1440179" h="1080135">
                <a:moveTo>
                  <a:pt x="1440018" y="540006"/>
                </a:moveTo>
                <a:lnTo>
                  <a:pt x="1438043" y="499705"/>
                </a:lnTo>
                <a:lnTo>
                  <a:pt x="1432211" y="460207"/>
                </a:lnTo>
                <a:lnTo>
                  <a:pt x="1422662" y="421619"/>
                </a:lnTo>
                <a:lnTo>
                  <a:pt x="1409534" y="384044"/>
                </a:lnTo>
                <a:lnTo>
                  <a:pt x="1392966" y="347587"/>
                </a:lnTo>
                <a:lnTo>
                  <a:pt x="1373099" y="312352"/>
                </a:lnTo>
                <a:lnTo>
                  <a:pt x="1350071" y="278443"/>
                </a:lnTo>
                <a:lnTo>
                  <a:pt x="1324021" y="245965"/>
                </a:lnTo>
                <a:lnTo>
                  <a:pt x="1295089" y="215023"/>
                </a:lnTo>
                <a:lnTo>
                  <a:pt x="1263413" y="185721"/>
                </a:lnTo>
                <a:lnTo>
                  <a:pt x="1229134" y="158162"/>
                </a:lnTo>
                <a:lnTo>
                  <a:pt x="1192390" y="132453"/>
                </a:lnTo>
                <a:lnTo>
                  <a:pt x="1153320" y="108696"/>
                </a:lnTo>
                <a:lnTo>
                  <a:pt x="1112063" y="86997"/>
                </a:lnTo>
                <a:lnTo>
                  <a:pt x="1068760" y="67460"/>
                </a:lnTo>
                <a:lnTo>
                  <a:pt x="1023549" y="50189"/>
                </a:lnTo>
                <a:lnTo>
                  <a:pt x="976568" y="35288"/>
                </a:lnTo>
                <a:lnTo>
                  <a:pt x="927959" y="22863"/>
                </a:lnTo>
                <a:lnTo>
                  <a:pt x="877859" y="13017"/>
                </a:lnTo>
                <a:lnTo>
                  <a:pt x="826407" y="5854"/>
                </a:lnTo>
                <a:lnTo>
                  <a:pt x="773744" y="1481"/>
                </a:lnTo>
                <a:lnTo>
                  <a:pt x="720009" y="0"/>
                </a:lnTo>
                <a:lnTo>
                  <a:pt x="666273" y="1481"/>
                </a:lnTo>
                <a:lnTo>
                  <a:pt x="613610" y="5854"/>
                </a:lnTo>
                <a:lnTo>
                  <a:pt x="562159" y="13017"/>
                </a:lnTo>
                <a:lnTo>
                  <a:pt x="512059" y="22863"/>
                </a:lnTo>
                <a:lnTo>
                  <a:pt x="463449" y="35288"/>
                </a:lnTo>
                <a:lnTo>
                  <a:pt x="416469" y="50189"/>
                </a:lnTo>
                <a:lnTo>
                  <a:pt x="371257" y="67460"/>
                </a:lnTo>
                <a:lnTo>
                  <a:pt x="327954" y="86997"/>
                </a:lnTo>
                <a:lnTo>
                  <a:pt x="286698" y="108696"/>
                </a:lnTo>
                <a:lnTo>
                  <a:pt x="247628" y="132453"/>
                </a:lnTo>
                <a:lnTo>
                  <a:pt x="210883" y="158162"/>
                </a:lnTo>
                <a:lnTo>
                  <a:pt x="176604" y="185721"/>
                </a:lnTo>
                <a:lnTo>
                  <a:pt x="144928" y="215023"/>
                </a:lnTo>
                <a:lnTo>
                  <a:pt x="115996" y="245965"/>
                </a:lnTo>
                <a:lnTo>
                  <a:pt x="89946" y="278443"/>
                </a:lnTo>
                <a:lnTo>
                  <a:pt x="66918" y="312352"/>
                </a:lnTo>
                <a:lnTo>
                  <a:pt x="47051" y="347587"/>
                </a:lnTo>
                <a:lnTo>
                  <a:pt x="30484" y="384044"/>
                </a:lnTo>
                <a:lnTo>
                  <a:pt x="17356" y="421619"/>
                </a:lnTo>
                <a:lnTo>
                  <a:pt x="7806" y="460207"/>
                </a:lnTo>
                <a:lnTo>
                  <a:pt x="1974" y="499705"/>
                </a:lnTo>
                <a:lnTo>
                  <a:pt x="0" y="540006"/>
                </a:lnTo>
                <a:lnTo>
                  <a:pt x="1974" y="580308"/>
                </a:lnTo>
                <a:lnTo>
                  <a:pt x="7806" y="619805"/>
                </a:lnTo>
                <a:lnTo>
                  <a:pt x="17356" y="658394"/>
                </a:lnTo>
                <a:lnTo>
                  <a:pt x="30484" y="695969"/>
                </a:lnTo>
                <a:lnTo>
                  <a:pt x="47051" y="732426"/>
                </a:lnTo>
                <a:lnTo>
                  <a:pt x="66918" y="767661"/>
                </a:lnTo>
                <a:lnTo>
                  <a:pt x="89946" y="801570"/>
                </a:lnTo>
                <a:lnTo>
                  <a:pt x="115996" y="834047"/>
                </a:lnTo>
                <a:lnTo>
                  <a:pt x="144928" y="864990"/>
                </a:lnTo>
                <a:lnTo>
                  <a:pt x="176604" y="894292"/>
                </a:lnTo>
                <a:lnTo>
                  <a:pt x="210883" y="921850"/>
                </a:lnTo>
                <a:lnTo>
                  <a:pt x="247628" y="947560"/>
                </a:lnTo>
                <a:lnTo>
                  <a:pt x="286698" y="971317"/>
                </a:lnTo>
                <a:lnTo>
                  <a:pt x="327954" y="993016"/>
                </a:lnTo>
                <a:lnTo>
                  <a:pt x="371257" y="1012553"/>
                </a:lnTo>
                <a:lnTo>
                  <a:pt x="416469" y="1029824"/>
                </a:lnTo>
                <a:lnTo>
                  <a:pt x="463449" y="1044725"/>
                </a:lnTo>
                <a:lnTo>
                  <a:pt x="512059" y="1057150"/>
                </a:lnTo>
                <a:lnTo>
                  <a:pt x="562159" y="1066996"/>
                </a:lnTo>
                <a:lnTo>
                  <a:pt x="613610" y="1074158"/>
                </a:lnTo>
                <a:lnTo>
                  <a:pt x="666273" y="1078532"/>
                </a:lnTo>
                <a:lnTo>
                  <a:pt x="720009" y="1080013"/>
                </a:lnTo>
                <a:lnTo>
                  <a:pt x="773744" y="1078532"/>
                </a:lnTo>
                <a:lnTo>
                  <a:pt x="826407" y="1074158"/>
                </a:lnTo>
                <a:lnTo>
                  <a:pt x="877859" y="1066996"/>
                </a:lnTo>
                <a:lnTo>
                  <a:pt x="927959" y="1057150"/>
                </a:lnTo>
                <a:lnTo>
                  <a:pt x="976568" y="1044725"/>
                </a:lnTo>
                <a:lnTo>
                  <a:pt x="1023549" y="1029824"/>
                </a:lnTo>
                <a:lnTo>
                  <a:pt x="1068760" y="1012553"/>
                </a:lnTo>
                <a:lnTo>
                  <a:pt x="1112063" y="993016"/>
                </a:lnTo>
                <a:lnTo>
                  <a:pt x="1153320" y="971317"/>
                </a:lnTo>
                <a:lnTo>
                  <a:pt x="1192390" y="947560"/>
                </a:lnTo>
                <a:lnTo>
                  <a:pt x="1229134" y="921850"/>
                </a:lnTo>
                <a:lnTo>
                  <a:pt x="1263413" y="894292"/>
                </a:lnTo>
                <a:lnTo>
                  <a:pt x="1295089" y="864990"/>
                </a:lnTo>
                <a:lnTo>
                  <a:pt x="1324021" y="834047"/>
                </a:lnTo>
                <a:lnTo>
                  <a:pt x="1350071" y="801570"/>
                </a:lnTo>
                <a:lnTo>
                  <a:pt x="1373099" y="767661"/>
                </a:lnTo>
                <a:lnTo>
                  <a:pt x="1392966" y="732426"/>
                </a:lnTo>
                <a:lnTo>
                  <a:pt x="1409534" y="695969"/>
                </a:lnTo>
                <a:lnTo>
                  <a:pt x="1422662" y="658394"/>
                </a:lnTo>
                <a:lnTo>
                  <a:pt x="1432211" y="619805"/>
                </a:lnTo>
                <a:lnTo>
                  <a:pt x="1438043" y="580308"/>
                </a:lnTo>
                <a:lnTo>
                  <a:pt x="1440018" y="540006"/>
                </a:lnTo>
                <a:close/>
              </a:path>
            </a:pathLst>
          </a:custGeom>
          <a:ln w="5060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020504" y="1121700"/>
            <a:ext cx="72644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 i="1">
                <a:solidFill>
                  <a:srgbClr val="080C11"/>
                </a:solidFill>
                <a:latin typeface="Arial"/>
                <a:cs typeface="Arial"/>
              </a:rPr>
              <a:t>Satisfiability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36788" y="1121700"/>
            <a:ext cx="934719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55">
                <a:solidFill>
                  <a:srgbClr val="080C11"/>
                </a:solidFill>
                <a:latin typeface="Cambria"/>
                <a:cs typeface="Cambria"/>
              </a:rPr>
              <a:t>←</a:t>
            </a:r>
            <a:r>
              <a:rPr dirty="0" sz="1100" spc="8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0" i="1">
                <a:solidFill>
                  <a:srgbClr val="080C11"/>
                </a:solidFill>
                <a:latin typeface="Arial"/>
                <a:cs typeface="Arial"/>
              </a:rPr>
              <a:t>Similarity</a:t>
            </a:r>
            <a:r>
              <a:rPr dirty="0" sz="1100" spc="4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105">
                <a:solidFill>
                  <a:srgbClr val="080C11"/>
                </a:solidFill>
                <a:latin typeface="Cambria"/>
                <a:cs typeface="Cambria"/>
              </a:rPr>
              <a:t>→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63521" y="1299583"/>
            <a:ext cx="2743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sz="6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600" spc="8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600" spc="245" i="1">
                <a:solidFill>
                  <a:srgbClr val="080C11"/>
                </a:solidFill>
                <a:latin typeface="Arial"/>
                <a:cs typeface="Arial"/>
              </a:rPr>
              <a:t>≈</a:t>
            </a:r>
            <a:r>
              <a:rPr dirty="0" sz="600" spc="3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600" spc="-5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72907" y="1571699"/>
            <a:ext cx="106235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100">
                <a:solidFill>
                  <a:srgbClr val="080C11"/>
                </a:solidFill>
                <a:latin typeface="Cambria"/>
                <a:cs typeface="Cambria"/>
              </a:rPr>
              <a:t>←−</a:t>
            </a:r>
            <a:r>
              <a:rPr dirty="0" sz="1100" spc="30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Identity</a:t>
            </a:r>
            <a:r>
              <a:rPr dirty="0" sz="1100" spc="24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75">
                <a:solidFill>
                  <a:srgbClr val="080C11"/>
                </a:solidFill>
                <a:latin typeface="Cambria"/>
                <a:cs typeface="Cambria"/>
              </a:rPr>
              <a:t>−→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93722" y="1764644"/>
            <a:ext cx="4140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sz="6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600" spc="8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600" spc="5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600" spc="50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sz="6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5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978990" y="671701"/>
            <a:ext cx="65024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70" i="1">
                <a:solidFill>
                  <a:srgbClr val="080C11"/>
                </a:solidFill>
                <a:latin typeface="Arial"/>
                <a:cs typeface="Arial"/>
              </a:rPr>
              <a:t>Synalgebra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9195" y="2438692"/>
            <a:ext cx="389572" cy="43624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6510" y="2472651"/>
            <a:ext cx="394969" cy="36830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3597" y="2446477"/>
            <a:ext cx="400811" cy="42062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538987" y="2503879"/>
            <a:ext cx="3502660" cy="6610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5875">
              <a:lnSpc>
                <a:spcPct val="100000"/>
              </a:lnSpc>
              <a:spcBef>
                <a:spcPts val="90"/>
              </a:spcBef>
              <a:tabLst>
                <a:tab pos="951865" algn="l"/>
              </a:tabLst>
            </a:pPr>
            <a:r>
              <a:rPr dirty="0" sz="1100" spc="75">
                <a:solidFill>
                  <a:srgbClr val="080C11"/>
                </a:solidFill>
                <a:latin typeface="Cambria"/>
                <a:cs typeface="Cambria"/>
              </a:rPr>
              <a:t>←−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	</a:t>
            </a:r>
            <a:r>
              <a:rPr dirty="0" sz="1100" spc="75">
                <a:solidFill>
                  <a:srgbClr val="080C11"/>
                </a:solidFill>
                <a:latin typeface="Cambria"/>
                <a:cs typeface="Cambria"/>
              </a:rPr>
              <a:t>−→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100">
              <a:latin typeface="Cambria"/>
              <a:cs typeface="Cambria"/>
            </a:endParaRPr>
          </a:p>
          <a:p>
            <a:pPr algn="ctr" marL="12700" marR="5080">
              <a:lnSpc>
                <a:spcPct val="136200"/>
              </a:lnSpc>
            </a:pP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“Mathematics</a:t>
            </a:r>
            <a:r>
              <a:rPr dirty="0" sz="6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is</a:t>
            </a:r>
            <a:r>
              <a:rPr dirty="0" sz="6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a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080C11"/>
                </a:solidFill>
                <a:latin typeface="Tahoma"/>
                <a:cs typeface="Tahoma"/>
              </a:rPr>
              <a:t>game</a:t>
            </a:r>
            <a:r>
              <a:rPr dirty="0" sz="6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080C11"/>
                </a:solidFill>
                <a:latin typeface="Tahoma"/>
                <a:cs typeface="Tahoma"/>
              </a:rPr>
              <a:t>played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according</a:t>
            </a:r>
            <a:r>
              <a:rPr dirty="0" sz="6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to</a:t>
            </a:r>
            <a:r>
              <a:rPr dirty="0" sz="6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certain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rules</a:t>
            </a:r>
            <a:r>
              <a:rPr dirty="0" sz="6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with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080C11"/>
                </a:solidFill>
                <a:latin typeface="Tahoma"/>
                <a:cs typeface="Tahoma"/>
              </a:rPr>
              <a:t>meaningless</a:t>
            </a:r>
            <a:r>
              <a:rPr dirty="0" sz="6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marks</a:t>
            </a:r>
            <a:r>
              <a:rPr dirty="0" sz="600" spc="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on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paper.”</a:t>
            </a:r>
            <a:r>
              <a:rPr dirty="0" sz="600" spc="8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080C11"/>
                </a:solidFill>
                <a:latin typeface="Tahoma"/>
                <a:cs typeface="Tahoma"/>
              </a:rPr>
              <a:t>(Hilbert)</a:t>
            </a:r>
            <a:r>
              <a:rPr dirty="0" sz="600" spc="50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“Mathematics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is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the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art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giving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the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same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name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to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different</a:t>
            </a:r>
            <a:r>
              <a:rPr dirty="0" sz="600" spc="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080C11"/>
                </a:solidFill>
                <a:latin typeface="Tahoma"/>
                <a:cs typeface="Tahoma"/>
              </a:rPr>
              <a:t>things.”</a:t>
            </a:r>
            <a:r>
              <a:rPr dirty="0" sz="600" spc="9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080C11"/>
                </a:solidFill>
                <a:latin typeface="Tahoma"/>
                <a:cs typeface="Tahoma"/>
              </a:rPr>
              <a:t>(Poincar´e)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26" name="object 26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5"/>
              <a:t> </a:t>
            </a:r>
            <a:r>
              <a:rPr dirty="0"/>
              <a:t>upon</a:t>
            </a:r>
            <a:r>
              <a:rPr dirty="0" spc="15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31" name="object 31" descr=""/>
          <p:cNvSpPr txBox="1"/>
          <p:nvPr/>
        </p:nvSpPr>
        <p:spPr>
          <a:xfrm>
            <a:off x="2109508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9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5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300" y="211706"/>
            <a:ext cx="151765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0"/>
              <a:t>Syntactical</a:t>
            </a:r>
            <a:r>
              <a:rPr dirty="0" spc="-60"/>
              <a:t> </a:t>
            </a:r>
            <a:r>
              <a:rPr dirty="0" spc="-10"/>
              <a:t>intuition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13144" y="538731"/>
            <a:ext cx="3745865" cy="39560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Global:</a:t>
            </a:r>
            <a:endParaRPr sz="1100">
              <a:latin typeface="Tahoma"/>
              <a:cs typeface="Tahoma"/>
            </a:endParaRPr>
          </a:p>
          <a:p>
            <a:pPr algn="ctr" marL="551815">
              <a:lnSpc>
                <a:spcPct val="100000"/>
              </a:lnSpc>
              <a:spcBef>
                <a:spcPts val="140"/>
              </a:spcBef>
              <a:tabLst>
                <a:tab pos="2113280" algn="l"/>
              </a:tabLst>
            </a:pP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f</a:t>
            </a:r>
            <a:r>
              <a:rPr dirty="0" u="sng" sz="1100" spc="13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9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100" spc="-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n</a:t>
            </a:r>
            <a:r>
              <a:rPr dirty="0" u="sng" sz="1100" spc="-1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→</a:t>
            </a:r>
            <a:r>
              <a:rPr dirty="0" u="sng" sz="1100" spc="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100" spc="-1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⊢</a:t>
            </a:r>
            <a:r>
              <a:rPr dirty="0" u="sng" sz="1100" spc="3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g</a:t>
            </a:r>
            <a:r>
              <a:rPr dirty="0" u="sng" sz="1100" spc="8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9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100" spc="-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n</a:t>
            </a:r>
            <a:r>
              <a:rPr dirty="0" u="sng" sz="1100" spc="-1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→</a:t>
            </a:r>
            <a:r>
              <a:rPr dirty="0" u="sng" sz="1100" spc="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spc="-5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	g</a:t>
            </a:r>
            <a:r>
              <a:rPr dirty="0" u="sng" sz="1100" spc="25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9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100" spc="-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n</a:t>
            </a:r>
            <a:r>
              <a:rPr dirty="0" u="sng" sz="1100" spc="-1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→</a:t>
            </a:r>
            <a:r>
              <a:rPr dirty="0" u="sng" sz="1100" spc="3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100" spc="-1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⊢</a:t>
            </a:r>
            <a:r>
              <a:rPr dirty="0" u="sng" sz="1100" spc="3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f</a:t>
            </a:r>
            <a:r>
              <a:rPr dirty="0" u="sng" sz="1100" spc="185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9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100" spc="-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n</a:t>
            </a:r>
            <a:r>
              <a:rPr dirty="0" u="sng" sz="1100" spc="-1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→</a:t>
            </a:r>
            <a:r>
              <a:rPr dirty="0" u="sng" sz="1100" spc="3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m</a:t>
            </a:r>
            <a:r>
              <a:rPr dirty="0" u="none" sz="1100" spc="204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u="none" baseline="-40404" sz="1650" spc="-75">
                <a:solidFill>
                  <a:srgbClr val="080C11"/>
                </a:solidFill>
                <a:latin typeface="Cambria"/>
                <a:cs typeface="Cambria"/>
              </a:rPr>
              <a:t>≡</a:t>
            </a:r>
            <a:endParaRPr baseline="-40404" sz="1650">
              <a:latin typeface="Cambria"/>
              <a:cs typeface="Cambr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95064" y="905610"/>
            <a:ext cx="952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solidFill>
                  <a:srgbClr val="080C11"/>
                </a:solidFill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28431" y="956766"/>
            <a:ext cx="47498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r>
              <a:rPr dirty="0" sz="1100" spc="5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21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≡</a:t>
            </a:r>
            <a:r>
              <a:rPr dirty="0" sz="1100" spc="5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50" i="1">
                <a:solidFill>
                  <a:srgbClr val="080C11"/>
                </a:solidFill>
                <a:latin typeface="Arial"/>
                <a:cs typeface="Arial"/>
              </a:rPr>
              <a:t>g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6133" y="1282648"/>
            <a:ext cx="189928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958850" algn="l"/>
              </a:tabLst>
            </a:pP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⊢</a:t>
            </a:r>
            <a:r>
              <a:rPr dirty="0" u="sng" sz="1100" spc="2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f</a:t>
            </a:r>
            <a:r>
              <a:rPr dirty="0" u="sng" sz="1100" spc="195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9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100" spc="-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n </a:t>
            </a: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→</a:t>
            </a:r>
            <a:r>
              <a:rPr dirty="0" u="sng" sz="1100" spc="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spc="-5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	g</a:t>
            </a:r>
            <a:r>
              <a:rPr dirty="0" u="sng" sz="1100" spc="3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9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100" spc="-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n</a:t>
            </a:r>
            <a:r>
              <a:rPr dirty="0" u="sng" sz="1100" spc="-2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→</a:t>
            </a:r>
            <a:r>
              <a:rPr dirty="0" u="sng" sz="1100" spc="2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100" spc="-2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⊢</a:t>
            </a:r>
            <a:r>
              <a:rPr dirty="0" u="none" sz="1100" spc="23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none" baseline="-40404" sz="1650" spc="-75">
                <a:solidFill>
                  <a:srgbClr val="080C11"/>
                </a:solidFill>
                <a:latin typeface="Cambria"/>
                <a:cs typeface="Cambria"/>
              </a:rPr>
              <a:t>≡</a:t>
            </a:r>
            <a:endParaRPr baseline="-40404" sz="1650">
              <a:latin typeface="Cambria"/>
              <a:cs typeface="Cambr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54453" y="1445906"/>
            <a:ext cx="8445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solidFill>
                  <a:srgbClr val="080C11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37904" y="1282648"/>
            <a:ext cx="189928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970280" algn="l"/>
              </a:tabLst>
            </a:pP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⊢</a:t>
            </a:r>
            <a:r>
              <a:rPr dirty="0" u="sng" sz="1100" spc="-1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g</a:t>
            </a:r>
            <a:r>
              <a:rPr dirty="0" u="sng" sz="1100" spc="65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9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100" spc="-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n</a:t>
            </a:r>
            <a:r>
              <a:rPr dirty="0" u="sng" sz="1100" spc="-2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→</a:t>
            </a:r>
            <a:r>
              <a:rPr dirty="0" u="sng" sz="1100" spc="2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spc="-5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	f</a:t>
            </a:r>
            <a:r>
              <a:rPr dirty="0" u="sng" sz="1100" spc="17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9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100" spc="-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n</a:t>
            </a:r>
            <a:r>
              <a:rPr dirty="0" u="sng" sz="1100" spc="-1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→</a:t>
            </a:r>
            <a:r>
              <a:rPr dirty="0" u="sng" sz="1100" spc="4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100" spc="-1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⊢</a:t>
            </a:r>
            <a:r>
              <a:rPr dirty="0" u="none" sz="1100" spc="26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none" baseline="-40404" sz="1650" spc="-75">
                <a:solidFill>
                  <a:srgbClr val="080C11"/>
                </a:solidFill>
                <a:latin typeface="Cambria"/>
                <a:cs typeface="Cambria"/>
              </a:rPr>
              <a:t>≡</a:t>
            </a:r>
            <a:endParaRPr baseline="-40404" sz="165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86224" y="1445906"/>
            <a:ext cx="8445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0" i="1">
                <a:solidFill>
                  <a:srgbClr val="080C11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22197" y="1497074"/>
            <a:ext cx="252222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044064" algn="l"/>
              </a:tabLst>
            </a:pP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21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≡</a:t>
            </a:r>
            <a:r>
              <a:rPr dirty="0" sz="1100" spc="5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g</a:t>
            </a:r>
            <a:r>
              <a:rPr dirty="0" sz="1100" spc="10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	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21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≡</a:t>
            </a:r>
            <a:r>
              <a:rPr dirty="0" sz="1100" spc="5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g</a:t>
            </a:r>
            <a:r>
              <a:rPr dirty="0" sz="1100" spc="10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6251" y="1641219"/>
            <a:ext cx="64135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50" i="1">
                <a:solidFill>
                  <a:srgbClr val="080C1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5844" y="1638297"/>
            <a:ext cx="3998595" cy="77025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Substitute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≡</a:t>
            </a:r>
            <a:r>
              <a:rPr dirty="0" sz="1100" spc="7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if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the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leaves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the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proof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are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 i="1">
                <a:solidFill>
                  <a:srgbClr val="080C11"/>
                </a:solidFill>
                <a:latin typeface="Arial"/>
                <a:cs typeface="Arial"/>
              </a:rPr>
              <a:t>axioms</a:t>
            </a:r>
            <a:r>
              <a:rPr dirty="0" sz="1100" spc="1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in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the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form</a:t>
            </a:r>
            <a:endParaRPr sz="1100">
              <a:latin typeface="Tahoma"/>
              <a:cs typeface="Tahoma"/>
            </a:endParaRPr>
          </a:p>
          <a:p>
            <a:pPr algn="ctr" marL="355600">
              <a:lnSpc>
                <a:spcPct val="100000"/>
              </a:lnSpc>
              <a:spcBef>
                <a:spcPts val="635"/>
              </a:spcBef>
            </a:pP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16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80C11"/>
                </a:solidFill>
                <a:latin typeface="Tahoma"/>
                <a:cs typeface="Tahoma"/>
              </a:rPr>
              <a:t>: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n </a:t>
            </a:r>
            <a:r>
              <a:rPr dirty="0" sz="1100" spc="155">
                <a:solidFill>
                  <a:srgbClr val="080C11"/>
                </a:solidFill>
                <a:latin typeface="Cambria"/>
                <a:cs typeface="Cambria"/>
              </a:rPr>
              <a:t>→</a:t>
            </a:r>
            <a:r>
              <a:rPr dirty="0" sz="1100" spc="4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m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r>
              <a:rPr dirty="0" sz="1100" spc="4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20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80C11"/>
                </a:solidFill>
                <a:latin typeface="Tahoma"/>
                <a:cs typeface="Tahoma"/>
              </a:rPr>
              <a:t>: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n </a:t>
            </a:r>
            <a:r>
              <a:rPr dirty="0" sz="1100" spc="155">
                <a:solidFill>
                  <a:srgbClr val="080C11"/>
                </a:solidFill>
                <a:latin typeface="Cambria"/>
                <a:cs typeface="Cambria"/>
              </a:rPr>
              <a:t>→</a:t>
            </a:r>
            <a:r>
              <a:rPr dirty="0" sz="1100" spc="4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50" i="1">
                <a:solidFill>
                  <a:srgbClr val="080C11"/>
                </a:solidFill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Substitute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229">
                <a:solidFill>
                  <a:srgbClr val="080C11"/>
                </a:solidFill>
                <a:latin typeface="Cambria"/>
                <a:cs typeface="Cambria"/>
              </a:rPr>
              <a:t>≈</a:t>
            </a:r>
            <a:r>
              <a:rPr dirty="0" sz="1100" spc="7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≡</a:t>
            </a:r>
            <a:r>
              <a:rPr dirty="0" sz="1100" spc="7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in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5">
                <a:solidFill>
                  <a:srgbClr val="080C11"/>
                </a:solidFill>
                <a:latin typeface="Tahoma"/>
                <a:cs typeface="Tahoma"/>
              </a:rPr>
              <a:t>case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the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leaves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the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proof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are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0" i="1">
                <a:solidFill>
                  <a:srgbClr val="080C11"/>
                </a:solidFill>
                <a:latin typeface="Arial"/>
                <a:cs typeface="Arial"/>
              </a:rPr>
              <a:t>postulates</a:t>
            </a:r>
            <a:r>
              <a:rPr dirty="0" sz="1100" spc="1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like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5844" y="2712795"/>
            <a:ext cx="37338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Local: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68868" y="3000310"/>
            <a:ext cx="17526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" spc="-25" i="1">
                <a:solidFill>
                  <a:srgbClr val="080C11"/>
                </a:solidFill>
                <a:latin typeface="Arial"/>
                <a:cs typeface="Arial"/>
              </a:rPr>
              <a:t>L</a:t>
            </a:r>
            <a:r>
              <a:rPr dirty="0" baseline="-9259" sz="900" spc="-37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baseline="-9259" sz="9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5787" y="2464636"/>
            <a:ext cx="2914015" cy="5568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71805">
              <a:lnSpc>
                <a:spcPct val="100000"/>
              </a:lnSpc>
              <a:spcBef>
                <a:spcPts val="90"/>
              </a:spcBef>
              <a:tabLst>
                <a:tab pos="1438275" algn="l"/>
                <a:tab pos="1851025" algn="l"/>
              </a:tabLst>
            </a:pP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18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80C11"/>
                </a:solidFill>
                <a:latin typeface="Tahoma"/>
                <a:cs typeface="Tahoma"/>
              </a:rPr>
              <a:t>: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n </a:t>
            </a:r>
            <a:r>
              <a:rPr dirty="0" sz="1100" spc="155">
                <a:solidFill>
                  <a:srgbClr val="080C11"/>
                </a:solidFill>
                <a:latin typeface="Cambria"/>
                <a:cs typeface="Cambria"/>
              </a:rPr>
              <a:t>→</a:t>
            </a:r>
            <a:r>
              <a:rPr dirty="0" sz="1100" spc="5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m </a:t>
            </a:r>
            <a:r>
              <a:rPr dirty="0" sz="1100" spc="-5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	</a:t>
            </a:r>
            <a:r>
              <a:rPr dirty="0" sz="1100" spc="-25" i="1">
                <a:solidFill>
                  <a:srgbClr val="080C11"/>
                </a:solidFill>
                <a:latin typeface="Arial"/>
                <a:cs typeface="Arial"/>
              </a:rPr>
              <a:t>or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	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r>
              <a:rPr dirty="0" sz="1100" spc="2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19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90">
                <a:solidFill>
                  <a:srgbClr val="080C11"/>
                </a:solidFill>
                <a:latin typeface="Tahoma"/>
                <a:cs typeface="Tahoma"/>
              </a:rPr>
              <a:t>: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n </a:t>
            </a:r>
            <a:r>
              <a:rPr dirty="0" sz="1100" spc="155">
                <a:solidFill>
                  <a:srgbClr val="080C11"/>
                </a:solidFill>
                <a:latin typeface="Cambria"/>
                <a:cs typeface="Cambria"/>
              </a:rPr>
              <a:t>→</a:t>
            </a:r>
            <a:r>
              <a:rPr dirty="0" sz="1100" spc="4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50" i="1">
                <a:solidFill>
                  <a:srgbClr val="080C11"/>
                </a:solidFill>
                <a:latin typeface="Arial"/>
                <a:cs typeface="Arial"/>
              </a:rPr>
              <a:t>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1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1692275" algn="l"/>
              </a:tabLst>
            </a:pP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 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|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⟩</a:t>
            </a:r>
            <a:r>
              <a:rPr dirty="0" u="sng" sz="1100" spc="4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spc="-9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100" spc="-4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spc="-6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1100" spc="-4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→</a:t>
            </a:r>
            <a:r>
              <a:rPr dirty="0" u="sng" sz="1100" spc="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spc="-6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2</a:t>
            </a:r>
            <a:r>
              <a:rPr dirty="0" u="sng" sz="1100" spc="-4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⊢</a:t>
            </a:r>
            <a:r>
              <a:rPr dirty="0" u="sng" sz="1100" spc="6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none" sz="1100" spc="27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none" baseline="-42929" sz="1650" spc="-75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u="none" baseline="-42929" sz="1650" i="1">
                <a:solidFill>
                  <a:srgbClr val="080C11"/>
                </a:solidFill>
                <a:latin typeface="Arial"/>
                <a:cs typeface="Arial"/>
              </a:rPr>
              <a:t>	</a:t>
            </a:r>
            <a:r>
              <a:rPr dirty="0" u="sng" sz="1100" spc="21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 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⊢</a:t>
            </a:r>
            <a:r>
              <a:rPr dirty="0" u="sng" sz="1100" spc="7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|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⟩</a:t>
            </a:r>
            <a:r>
              <a:rPr dirty="0" u="sng" sz="1100" spc="7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 spc="-9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100" spc="-3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spc="-6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1100" spc="-3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100" spc="1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→</a:t>
            </a:r>
            <a:r>
              <a:rPr dirty="0" u="sng" sz="1100" spc="7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11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2</a:t>
            </a:r>
            <a:r>
              <a:rPr dirty="0" u="sng" sz="1100" spc="62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none" sz="1100" spc="2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u="none" baseline="-42929" sz="165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endParaRPr baseline="-42929" sz="16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598036" y="3000310"/>
            <a:ext cx="1866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800" spc="-25" i="1">
                <a:solidFill>
                  <a:srgbClr val="080C11"/>
                </a:solidFill>
                <a:latin typeface="Arial"/>
                <a:cs typeface="Arial"/>
              </a:rPr>
              <a:t>R</a:t>
            </a:r>
            <a:r>
              <a:rPr dirty="0" baseline="-9259" sz="900" spc="-37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baseline="-9259" sz="900">
              <a:latin typeface="Tahoma"/>
              <a:cs typeface="Tahom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20" name="object 20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84327" y="3092551"/>
            <a:ext cx="1574165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4515">
              <a:lnSpc>
                <a:spcPts val="1150"/>
              </a:lnSpc>
            </a:pP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390">
                <a:solidFill>
                  <a:srgbClr val="080C11"/>
                </a:solidFill>
                <a:latin typeface="Cambria"/>
                <a:cs typeface="Cambria"/>
              </a:rPr>
              <a:t>◦</a:t>
            </a:r>
            <a:r>
              <a:rPr dirty="0" sz="1100" spc="-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4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90">
                <a:solidFill>
                  <a:srgbClr val="080C11"/>
                </a:solidFill>
                <a:latin typeface="Tahoma"/>
                <a:cs typeface="Tahoma"/>
              </a:rPr>
              <a:t>: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155">
                <a:solidFill>
                  <a:srgbClr val="080C11"/>
                </a:solidFill>
                <a:latin typeface="Cambria"/>
                <a:cs typeface="Cambria"/>
              </a:rPr>
              <a:t>→</a:t>
            </a:r>
            <a:r>
              <a:rPr dirty="0" sz="1100" spc="4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Anderson</a:t>
            </a:r>
            <a:r>
              <a:rPr dirty="0" sz="6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Beraldo</a:t>
            </a:r>
            <a:r>
              <a:rPr dirty="0" sz="6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Tahoma"/>
                <a:cs typeface="Tahoma"/>
              </a:rPr>
              <a:t>DeAraujo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465768" y="3092551"/>
            <a:ext cx="1021715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r>
              <a:rPr dirty="0" sz="1100" spc="-3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1100" spc="5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390">
                <a:solidFill>
                  <a:srgbClr val="080C11"/>
                </a:solidFill>
                <a:latin typeface="Cambria"/>
                <a:cs typeface="Cambria"/>
              </a:rPr>
              <a:t>◦</a:t>
            </a:r>
            <a:r>
              <a:rPr dirty="0" sz="1100" spc="-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11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1100" spc="3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90">
                <a:solidFill>
                  <a:srgbClr val="080C11"/>
                </a:solidFill>
                <a:latin typeface="Tahoma"/>
                <a:cs typeface="Tahoma"/>
              </a:rPr>
              <a:t>: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155">
                <a:solidFill>
                  <a:srgbClr val="080C11"/>
                </a:solidFill>
                <a:latin typeface="Cambria"/>
                <a:cs typeface="Cambria"/>
              </a:rPr>
              <a:t>→</a:t>
            </a:r>
            <a:r>
              <a:rPr dirty="0" sz="1100" spc="3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26" name="object 26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6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105">
              <a:lnSpc>
                <a:spcPts val="675"/>
              </a:lnSpc>
            </a:pPr>
            <a:fld id="{81D60167-4931-47E6-BA6A-407CBD079E47}" type="slidenum">
              <a:rPr dirty="0" spc="-10"/>
              <a:t>6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300" y="211706"/>
            <a:ext cx="1384935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5"/>
              <a:t>Semantic</a:t>
            </a:r>
            <a:r>
              <a:rPr dirty="0" spc="-55"/>
              <a:t> </a:t>
            </a:r>
            <a:r>
              <a:rPr dirty="0" spc="-10"/>
              <a:t>intuition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5844" y="557414"/>
            <a:ext cx="461645" cy="3359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225"/>
              </a:lnSpc>
              <a:spcBef>
                <a:spcPts val="90"/>
              </a:spcBef>
            </a:pP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Global:</a:t>
            </a:r>
            <a:endParaRPr sz="1100">
              <a:latin typeface="Tahoma"/>
              <a:cs typeface="Tahoma"/>
            </a:endParaRPr>
          </a:p>
          <a:p>
            <a:pPr algn="r" marR="5080">
              <a:lnSpc>
                <a:spcPts val="1225"/>
              </a:lnSpc>
            </a:pPr>
            <a:r>
              <a:rPr dirty="0" sz="1100" spc="-50" i="1">
                <a:solidFill>
                  <a:srgbClr val="080C11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8167" y="780096"/>
            <a:ext cx="385191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18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=</a:t>
            </a:r>
            <a:r>
              <a:rPr dirty="0" sz="1100" spc="-6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g</a:t>
            </a:r>
            <a:r>
              <a:rPr dirty="0" sz="1100" spc="13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or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1100" spc="18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229">
                <a:solidFill>
                  <a:srgbClr val="080C11"/>
                </a:solidFill>
                <a:latin typeface="Cambria"/>
                <a:cs typeface="Cambria"/>
              </a:rPr>
              <a:t>≈</a:t>
            </a:r>
            <a:r>
              <a:rPr dirty="0" sz="1100" spc="4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g</a:t>
            </a:r>
            <a:r>
              <a:rPr dirty="0" sz="1100" spc="13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according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it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holds</a:t>
            </a:r>
            <a:r>
              <a:rPr dirty="0" sz="1100" spc="-1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all</a:t>
            </a:r>
            <a:r>
              <a:rPr dirty="0" sz="1100" spc="-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or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some,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respectively: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52802" y="1078061"/>
            <a:ext cx="6032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98942" y="1273196"/>
            <a:ext cx="463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endParaRPr sz="5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84146" y="1188720"/>
            <a:ext cx="0" cy="311785"/>
          </a:xfrm>
          <a:custGeom>
            <a:avLst/>
            <a:gdLst/>
            <a:ahLst/>
            <a:cxnLst/>
            <a:rect l="l" t="t" r="r" b="b"/>
            <a:pathLst>
              <a:path w="0" h="311784">
                <a:moveTo>
                  <a:pt x="0" y="0"/>
                </a:moveTo>
                <a:lnTo>
                  <a:pt x="0" y="311569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902637" y="980165"/>
            <a:ext cx="812800" cy="1778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95"/>
              </a:spcBef>
              <a:tabLst>
                <a:tab pos="343535" algn="l"/>
                <a:tab pos="758190" algn="l"/>
              </a:tabLst>
            </a:pPr>
            <a:r>
              <a:rPr dirty="0" u="sng" sz="1000" spc="-22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none" sz="1000">
                <a:solidFill>
                  <a:srgbClr val="080C11"/>
                </a:solidFill>
                <a:latin typeface="Arial Narrow"/>
                <a:cs typeface="Arial Narrow"/>
              </a:rPr>
              <a:t>	</a:t>
            </a:r>
            <a:r>
              <a:rPr dirty="0" u="none" baseline="13888" sz="1500" spc="930">
                <a:solidFill>
                  <a:srgbClr val="080C11"/>
                </a:solidFill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31288" y="1014811"/>
            <a:ext cx="123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13888" sz="1500" spc="-112">
                <a:solidFill>
                  <a:srgbClr val="080C11"/>
                </a:solidFill>
                <a:latin typeface="Calibri"/>
                <a:cs typeface="Calibri"/>
              </a:rPr>
              <a:t>_</a:t>
            </a:r>
            <a:r>
              <a:rPr dirty="0" sz="500" spc="-75" i="1">
                <a:solidFill>
                  <a:srgbClr val="080C11"/>
                </a:solidFill>
                <a:latin typeface="Arial"/>
                <a:cs typeface="Arial"/>
              </a:rPr>
              <a:t>a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301024" y="1188720"/>
            <a:ext cx="0" cy="299085"/>
          </a:xfrm>
          <a:custGeom>
            <a:avLst/>
            <a:gdLst/>
            <a:ahLst/>
            <a:cxnLst/>
            <a:rect l="l" t="t" r="r" b="b"/>
            <a:pathLst>
              <a:path w="0" h="299084">
                <a:moveTo>
                  <a:pt x="0" y="0"/>
                </a:moveTo>
                <a:lnTo>
                  <a:pt x="0" y="299021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686545" y="1078073"/>
            <a:ext cx="6032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u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43136" y="1259137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g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717888" y="1188720"/>
            <a:ext cx="0" cy="311785"/>
          </a:xfrm>
          <a:custGeom>
            <a:avLst/>
            <a:gdLst/>
            <a:ahLst/>
            <a:cxnLst/>
            <a:rect l="l" t="t" r="r" b="b"/>
            <a:pathLst>
              <a:path w="0" h="311784">
                <a:moveTo>
                  <a:pt x="0" y="0"/>
                </a:moveTo>
                <a:lnTo>
                  <a:pt x="0" y="311569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825942" y="2122712"/>
            <a:ext cx="182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5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500" spc="1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500" i="1">
                <a:solidFill>
                  <a:srgbClr val="080C11"/>
                </a:solidFill>
                <a:latin typeface="Trebuchet MS"/>
                <a:cs typeface="Trebuchet MS"/>
              </a:rPr>
              <a:t>,</a:t>
            </a:r>
            <a:r>
              <a:rPr dirty="0" sz="500" i="1">
                <a:solidFill>
                  <a:srgbClr val="080C11"/>
                </a:solidFill>
                <a:latin typeface="Arial"/>
                <a:cs typeface="Arial"/>
              </a:rPr>
              <a:t>g</a:t>
            </a:r>
            <a:r>
              <a:rPr dirty="0" sz="500" spc="-6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032939" y="2049843"/>
            <a:ext cx="0" cy="304165"/>
          </a:xfrm>
          <a:custGeom>
            <a:avLst/>
            <a:gdLst/>
            <a:ahLst/>
            <a:cxnLst/>
            <a:rect l="l" t="t" r="r" b="b"/>
            <a:pathLst>
              <a:path w="0" h="304164">
                <a:moveTo>
                  <a:pt x="0" y="0"/>
                </a:moveTo>
                <a:lnTo>
                  <a:pt x="0" y="303669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87744" y="1364137"/>
            <a:ext cx="2693035" cy="657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733550">
              <a:lnSpc>
                <a:spcPts val="1110"/>
              </a:lnSpc>
              <a:spcBef>
                <a:spcPts val="95"/>
              </a:spcBef>
              <a:tabLst>
                <a:tab pos="2093595" algn="l"/>
                <a:tab pos="2510155" algn="l"/>
              </a:tabLst>
            </a:pPr>
            <a:r>
              <a:rPr dirty="0" sz="1000">
                <a:solidFill>
                  <a:srgbClr val="080C11"/>
                </a:solidFill>
                <a:latin typeface="Arial Narrow"/>
                <a:cs typeface="Arial Narrow"/>
              </a:rPr>
              <a:t>/\</a:t>
            </a:r>
            <a:r>
              <a:rPr dirty="0" baseline="-13888" sz="1500" spc="315">
                <a:solidFill>
                  <a:srgbClr val="080C11"/>
                </a:solidFill>
                <a:latin typeface="Arial Narrow"/>
                <a:cs typeface="Arial Narrow"/>
              </a:rPr>
              <a:t> </a:t>
            </a:r>
            <a:r>
              <a:rPr dirty="0" u="sng" sz="10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1000" spc="500">
                <a:solidFill>
                  <a:srgbClr val="080C11"/>
                </a:solidFill>
                <a:latin typeface="Calibri"/>
                <a:cs typeface="Calibri"/>
              </a:rPr>
              <a:t> </a:t>
            </a:r>
            <a:r>
              <a:rPr dirty="0" u="none" baseline="5555" sz="1500">
                <a:solidFill>
                  <a:srgbClr val="080C11"/>
                </a:solidFill>
                <a:latin typeface="Arial Narrow"/>
                <a:cs typeface="Arial Narrow"/>
              </a:rPr>
              <a:t>/\</a:t>
            </a:r>
            <a:r>
              <a:rPr dirty="0" u="none" sz="1000" spc="204">
                <a:solidFill>
                  <a:srgbClr val="080C11"/>
                </a:solidFill>
                <a:latin typeface="Calibri"/>
                <a:cs typeface="Calibri"/>
              </a:rPr>
              <a:t> </a:t>
            </a:r>
            <a:r>
              <a:rPr dirty="0" u="sng" baseline="-13888" sz="1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baseline="-13888" sz="1500" spc="-120">
                <a:solidFill>
                  <a:srgbClr val="080C11"/>
                </a:solidFill>
                <a:latin typeface="Arial Narrow"/>
                <a:cs typeface="Arial Narrow"/>
              </a:rPr>
              <a:t>I</a:t>
            </a:r>
            <a:r>
              <a:rPr dirty="0" u="none" baseline="-13888" sz="1500" spc="104">
                <a:solidFill>
                  <a:srgbClr val="080C11"/>
                </a:solidFill>
                <a:latin typeface="Arial Narrow"/>
                <a:cs typeface="Arial Narrow"/>
              </a:rPr>
              <a:t> </a:t>
            </a:r>
            <a:r>
              <a:rPr dirty="0" u="none" sz="1000" spc="-25">
                <a:solidFill>
                  <a:srgbClr val="080C11"/>
                </a:solidFill>
                <a:latin typeface="Arial Narrow"/>
                <a:cs typeface="Arial Narrow"/>
              </a:rPr>
              <a:t>/\</a:t>
            </a:r>
            <a:endParaRPr sz="1000">
              <a:latin typeface="Arial Narrow"/>
              <a:cs typeface="Arial Narrow"/>
            </a:endParaRPr>
          </a:p>
          <a:p>
            <a:pPr algn="ctr" marL="1726564">
              <a:lnSpc>
                <a:spcPts val="509"/>
              </a:lnSpc>
              <a:tabLst>
                <a:tab pos="2143760" algn="l"/>
                <a:tab pos="2560320" algn="l"/>
              </a:tabLst>
            </a:pP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v</a:t>
            </a:r>
            <a:r>
              <a:rPr dirty="0" sz="500" i="1">
                <a:solidFill>
                  <a:srgbClr val="080C11"/>
                </a:solidFill>
                <a:latin typeface="Arial"/>
                <a:cs typeface="Arial"/>
              </a:rPr>
              <a:t>	</a:t>
            </a: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b</a:t>
            </a:r>
            <a:r>
              <a:rPr dirty="0" sz="500" i="1">
                <a:solidFill>
                  <a:srgbClr val="080C11"/>
                </a:solidFill>
                <a:latin typeface="Arial"/>
                <a:cs typeface="Arial"/>
              </a:rPr>
              <a:t>	</a:t>
            </a: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v</a:t>
            </a:r>
            <a:endParaRPr sz="5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05"/>
              </a:spcBef>
            </a:pP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There</a:t>
            </a:r>
            <a:r>
              <a:rPr dirty="0" sz="1100" spc="-6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are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080C11"/>
                </a:solidFill>
                <a:latin typeface="Tahoma"/>
                <a:cs typeface="Tahoma"/>
              </a:rPr>
              <a:t>schemas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linear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operators:</a:t>
            </a:r>
            <a:endParaRPr sz="1100">
              <a:latin typeface="Tahoma"/>
              <a:cs typeface="Tahoma"/>
            </a:endParaRPr>
          </a:p>
          <a:p>
            <a:pPr algn="ctr" marL="1765300">
              <a:lnSpc>
                <a:spcPts val="1135"/>
              </a:lnSpc>
              <a:spcBef>
                <a:spcPts val="60"/>
              </a:spcBef>
              <a:tabLst>
                <a:tab pos="1905000" algn="l"/>
                <a:tab pos="2087245" algn="l"/>
              </a:tabLst>
            </a:pPr>
            <a:r>
              <a:rPr dirty="0" u="sng" sz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500" spc="3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·</a:t>
            </a:r>
            <a:r>
              <a:rPr dirty="0" u="sng" sz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	</a:t>
            </a:r>
            <a:r>
              <a:rPr dirty="0" u="none" baseline="-16666" sz="1500" spc="-75">
                <a:solidFill>
                  <a:srgbClr val="080C11"/>
                </a:solidFill>
                <a:latin typeface="Arial Narrow"/>
                <a:cs typeface="Arial Narrow"/>
              </a:rPr>
              <a:t>I</a:t>
            </a:r>
            <a:r>
              <a:rPr dirty="0" u="none" baseline="-16666" sz="1500">
                <a:solidFill>
                  <a:srgbClr val="080C11"/>
                </a:solidFill>
                <a:latin typeface="Arial Narrow"/>
                <a:cs typeface="Arial Narrow"/>
              </a:rPr>
              <a:t> </a:t>
            </a:r>
            <a:endParaRPr baseline="-16666" sz="1500">
              <a:latin typeface="Arial Narrow"/>
              <a:cs typeface="Arial Narrow"/>
            </a:endParaRPr>
          </a:p>
          <a:p>
            <a:pPr algn="ctr" marL="1736089">
              <a:lnSpc>
                <a:spcPts val="535"/>
              </a:lnSpc>
              <a:tabLst>
                <a:tab pos="2304415" algn="l"/>
              </a:tabLst>
            </a:pPr>
            <a:r>
              <a:rPr dirty="0" sz="50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500" i="1">
                <a:solidFill>
                  <a:srgbClr val="080C11"/>
                </a:solidFill>
                <a:latin typeface="Arial"/>
                <a:cs typeface="Arial"/>
              </a:rPr>
              <a:t>n</a:t>
            </a:r>
            <a:r>
              <a:rPr dirty="0" sz="500" i="1">
                <a:solidFill>
                  <a:srgbClr val="080C11"/>
                </a:solidFill>
                <a:latin typeface="Trebuchet MS"/>
                <a:cs typeface="Trebuchet MS"/>
              </a:rPr>
              <a:t>,</a:t>
            </a:r>
            <a:r>
              <a:rPr dirty="0" sz="500" spc="25" i="1">
                <a:solidFill>
                  <a:srgbClr val="080C11"/>
                </a:solidFill>
                <a:latin typeface="Trebuchet MS"/>
                <a:cs typeface="Trebuchet MS"/>
              </a:rPr>
              <a:t> </a:t>
            </a:r>
            <a:r>
              <a:rPr dirty="0" sz="500" spc="-25" i="1">
                <a:solidFill>
                  <a:srgbClr val="080C11"/>
                </a:solidFill>
                <a:latin typeface="Arial"/>
                <a:cs typeface="Arial"/>
              </a:rPr>
              <a:t>q</a:t>
            </a:r>
            <a:r>
              <a:rPr dirty="0" sz="500" spc="-25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sz="50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sz="500" i="1">
                <a:solidFill>
                  <a:srgbClr val="080C11"/>
                </a:solidFill>
                <a:latin typeface="Arial"/>
                <a:cs typeface="Arial"/>
              </a:rPr>
              <a:t>n</a:t>
            </a:r>
            <a:r>
              <a:rPr dirty="0" sz="500" spc="3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500" spc="85">
                <a:solidFill>
                  <a:srgbClr val="080C11"/>
                </a:solidFill>
                <a:latin typeface="Cambria"/>
                <a:cs typeface="Cambria"/>
              </a:rPr>
              <a:t>·</a:t>
            </a:r>
            <a:r>
              <a:rPr dirty="0" sz="500" spc="5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q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613063" y="2122712"/>
            <a:ext cx="16256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sz="500" spc="-1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500" spc="-25">
                <a:solidFill>
                  <a:srgbClr val="080C11"/>
                </a:solidFill>
                <a:latin typeface="Cambria"/>
                <a:cs typeface="Cambria"/>
              </a:rPr>
              <a:t>⊗</a:t>
            </a:r>
            <a:r>
              <a:rPr dirty="0" sz="500" spc="-25" i="1">
                <a:solidFill>
                  <a:srgbClr val="080C11"/>
                </a:solidFill>
                <a:latin typeface="Arial"/>
                <a:cs typeface="Arial"/>
              </a:rPr>
              <a:t>g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2587815" y="2044611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430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1925980" y="2362945"/>
            <a:ext cx="21399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500" i="1">
                <a:solidFill>
                  <a:srgbClr val="080C11"/>
                </a:solidFill>
                <a:latin typeface="Arial"/>
                <a:cs typeface="Arial"/>
              </a:rPr>
              <a:t>m</a:t>
            </a:r>
            <a:r>
              <a:rPr dirty="0" sz="500" i="1">
                <a:solidFill>
                  <a:srgbClr val="080C11"/>
                </a:solidFill>
                <a:latin typeface="Trebuchet MS"/>
                <a:cs typeface="Trebuchet MS"/>
              </a:rPr>
              <a:t>,</a:t>
            </a:r>
            <a:r>
              <a:rPr dirty="0" sz="500" spc="35" i="1">
                <a:solidFill>
                  <a:srgbClr val="080C11"/>
                </a:solidFill>
                <a:latin typeface="Trebuchet MS"/>
                <a:cs typeface="Trebuchet MS"/>
              </a:rPr>
              <a:t> </a:t>
            </a:r>
            <a:r>
              <a:rPr dirty="0" sz="500" spc="-25" i="1">
                <a:solidFill>
                  <a:srgbClr val="080C11"/>
                </a:solidFill>
                <a:latin typeface="Arial"/>
                <a:cs typeface="Arial"/>
              </a:rPr>
              <a:t>p</a:t>
            </a:r>
            <a:r>
              <a:rPr dirty="0" sz="500" spc="-25">
                <a:solidFill>
                  <a:srgbClr val="080C11"/>
                </a:solidFill>
                <a:latin typeface="Tahoma"/>
                <a:cs typeface="Tahoma"/>
              </a:rPr>
              <a:t>)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94839" y="2214288"/>
            <a:ext cx="5124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70180" algn="l"/>
                <a:tab pos="300355" algn="l"/>
                <a:tab pos="473709" algn="l"/>
              </a:tabLst>
            </a:pPr>
            <a:r>
              <a:rPr dirty="0" sz="1000" spc="-25">
                <a:solidFill>
                  <a:srgbClr val="080C11"/>
                </a:solidFill>
                <a:latin typeface="Arial Narrow"/>
                <a:cs typeface="Arial Narrow"/>
              </a:rPr>
              <a:t>/\</a:t>
            </a:r>
            <a:r>
              <a:rPr dirty="0" sz="1000">
                <a:solidFill>
                  <a:srgbClr val="080C11"/>
                </a:solidFill>
                <a:latin typeface="Arial Narrow"/>
                <a:cs typeface="Arial Narrow"/>
              </a:rPr>
              <a:t>	</a:t>
            </a:r>
            <a:r>
              <a:rPr dirty="0" u="sng" baseline="-11111" sz="7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baseline="-11111" sz="750" spc="52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·</a:t>
            </a:r>
            <a:r>
              <a:rPr dirty="0" u="sng" baseline="-11111" sz="7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	</a:t>
            </a:r>
            <a:endParaRPr baseline="-11111" sz="750">
              <a:latin typeface="Cambria"/>
              <a:cs typeface="Cambri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494064" y="2362945"/>
            <a:ext cx="18542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i="1">
                <a:solidFill>
                  <a:srgbClr val="080C11"/>
                </a:solidFill>
                <a:latin typeface="Arial"/>
                <a:cs typeface="Arial"/>
              </a:rPr>
              <a:t>m</a:t>
            </a:r>
            <a:r>
              <a:rPr dirty="0" sz="500" spc="3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500" spc="85">
                <a:solidFill>
                  <a:srgbClr val="080C11"/>
                </a:solidFill>
                <a:latin typeface="Cambria"/>
                <a:cs typeface="Cambria"/>
              </a:rPr>
              <a:t>·</a:t>
            </a:r>
            <a:r>
              <a:rPr dirty="0" sz="500" spc="5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p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5844" y="2513570"/>
            <a:ext cx="37338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Local: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30402" y="2775314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1014666" y="28724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241" y="241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1191755" y="2898682"/>
            <a:ext cx="12636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500" spc="3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500" spc="3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478442" y="2898682"/>
            <a:ext cx="1822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145">
                <a:solidFill>
                  <a:srgbClr val="080C11"/>
                </a:solidFill>
                <a:latin typeface="Cambria"/>
                <a:cs typeface="Cambria"/>
              </a:rPr>
              <a:t>⇐⇒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1014666" y="2872422"/>
            <a:ext cx="314960" cy="320675"/>
          </a:xfrm>
          <a:custGeom>
            <a:avLst/>
            <a:gdLst/>
            <a:ahLst/>
            <a:cxnLst/>
            <a:rect l="l" t="t" r="r" b="b"/>
            <a:pathLst>
              <a:path w="314959" h="320675">
                <a:moveTo>
                  <a:pt x="0" y="0"/>
                </a:moveTo>
                <a:lnTo>
                  <a:pt x="314464" y="320471"/>
                </a:lnTo>
              </a:path>
              <a:path w="314959" h="320675">
                <a:moveTo>
                  <a:pt x="314147" y="320293"/>
                </a:moveTo>
                <a:lnTo>
                  <a:pt x="314464" y="320471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1773123" y="2775314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844687" y="2686909"/>
            <a:ext cx="32956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 spc="35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 </a:t>
            </a:r>
            <a:r>
              <a:rPr dirty="0" u="sng" sz="500" spc="3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|</a:t>
            </a:r>
            <a:r>
              <a:rPr dirty="0" u="sng" sz="500" spc="3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0</a:t>
            </a:r>
            <a:r>
              <a:rPr dirty="0" u="sng" sz="500" spc="3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⟩</a:t>
            </a:r>
            <a:r>
              <a:rPr dirty="0" u="sng" sz="500" spc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1857387" y="287242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241" y="241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1858175" y="3035270"/>
            <a:ext cx="12636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500" spc="3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500" spc="3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316431" y="3053669"/>
            <a:ext cx="868680" cy="17780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855344" algn="l"/>
              </a:tabLst>
            </a:pPr>
            <a:r>
              <a:rPr dirty="0" sz="1000">
                <a:solidFill>
                  <a:srgbClr val="080C11"/>
                </a:solidFill>
                <a:latin typeface="Arial Narrow"/>
                <a:cs typeface="Arial Narrow"/>
              </a:rPr>
              <a:t>	 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1857387" y="2872422"/>
            <a:ext cx="314960" cy="320675"/>
          </a:xfrm>
          <a:custGeom>
            <a:avLst/>
            <a:gdLst/>
            <a:ahLst/>
            <a:cxnLst/>
            <a:rect l="l" t="t" r="r" b="b"/>
            <a:pathLst>
              <a:path w="314960" h="320675">
                <a:moveTo>
                  <a:pt x="0" y="0"/>
                </a:moveTo>
                <a:lnTo>
                  <a:pt x="314464" y="320471"/>
                </a:lnTo>
              </a:path>
              <a:path w="314960" h="320675">
                <a:moveTo>
                  <a:pt x="314147" y="320293"/>
                </a:moveTo>
                <a:lnTo>
                  <a:pt x="314464" y="320471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2186304" y="2775314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241067" y="2973193"/>
            <a:ext cx="3600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9865" algn="l"/>
              </a:tabLst>
            </a:pP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r>
              <a:rPr dirty="0" sz="500" i="1">
                <a:solidFill>
                  <a:srgbClr val="080C11"/>
                </a:solidFill>
                <a:latin typeface="Arial"/>
                <a:cs typeface="Arial"/>
              </a:rPr>
              <a:t>	</a:t>
            </a:r>
            <a:r>
              <a:rPr dirty="0" sz="500" spc="145">
                <a:solidFill>
                  <a:srgbClr val="080C11"/>
                </a:solidFill>
                <a:latin typeface="Cambria"/>
                <a:cs typeface="Cambria"/>
              </a:rPr>
              <a:t>⇐⇒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2215807" y="2889237"/>
            <a:ext cx="0" cy="304165"/>
          </a:xfrm>
          <a:custGeom>
            <a:avLst/>
            <a:gdLst/>
            <a:ahLst/>
            <a:cxnLst/>
            <a:rect l="l" t="t" r="r" b="b"/>
            <a:pathLst>
              <a:path w="0" h="304164">
                <a:moveTo>
                  <a:pt x="0" y="0"/>
                </a:moveTo>
                <a:lnTo>
                  <a:pt x="0" y="303657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2735338" y="2870873"/>
            <a:ext cx="340995" cy="338455"/>
          </a:xfrm>
          <a:custGeom>
            <a:avLst/>
            <a:gdLst/>
            <a:ahLst/>
            <a:cxnLst/>
            <a:rect l="l" t="t" r="r" b="b"/>
            <a:pathLst>
              <a:path w="340994" h="338455">
                <a:moveTo>
                  <a:pt x="0" y="0"/>
                </a:moveTo>
                <a:lnTo>
                  <a:pt x="165" y="622"/>
                </a:lnTo>
              </a:path>
              <a:path w="340994" h="338455">
                <a:moveTo>
                  <a:pt x="0" y="0"/>
                </a:moveTo>
                <a:lnTo>
                  <a:pt x="340652" y="337845"/>
                </a:lnTo>
              </a:path>
              <a:path w="340994" h="338455">
                <a:moveTo>
                  <a:pt x="340372" y="337324"/>
                </a:moveTo>
                <a:lnTo>
                  <a:pt x="340652" y="337845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2110244" y="2677419"/>
            <a:ext cx="14757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624840" algn="l"/>
                <a:tab pos="928369" algn="l"/>
                <a:tab pos="1104900" algn="l"/>
                <a:tab pos="1408430" algn="l"/>
              </a:tabLst>
            </a:pPr>
            <a:r>
              <a:rPr dirty="0" sz="1000" spc="-225">
                <a:solidFill>
                  <a:srgbClr val="080C11"/>
                </a:solidFill>
                <a:latin typeface="Arial Narrow"/>
                <a:cs typeface="Arial Narrow"/>
              </a:rPr>
              <a:t>I</a:t>
            </a:r>
            <a:r>
              <a:rPr dirty="0" sz="1000">
                <a:solidFill>
                  <a:srgbClr val="080C11"/>
                </a:solidFill>
                <a:latin typeface="Arial Narrow"/>
                <a:cs typeface="Arial Narrow"/>
              </a:rPr>
              <a:t>	</a:t>
            </a:r>
            <a:r>
              <a:rPr dirty="0" baseline="13888" sz="1500" spc="-337">
                <a:solidFill>
                  <a:srgbClr val="080C11"/>
                </a:solidFill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1000" spc="-225">
                <a:solidFill>
                  <a:srgbClr val="080C11"/>
                </a:solidFill>
                <a:latin typeface="Arial Narrow"/>
                <a:cs typeface="Arial Narrow"/>
              </a:rPr>
              <a:t>I</a:t>
            </a:r>
            <a:r>
              <a:rPr dirty="0" u="none" sz="1000">
                <a:solidFill>
                  <a:srgbClr val="080C11"/>
                </a:solidFill>
                <a:latin typeface="Arial Narrow"/>
                <a:cs typeface="Arial Narrow"/>
              </a:rPr>
              <a:t>	</a:t>
            </a:r>
            <a:r>
              <a:rPr dirty="0" u="none" baseline="13888" sz="1500" spc="-337">
                <a:solidFill>
                  <a:srgbClr val="080C11"/>
                </a:solidFill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625674" y="2712052"/>
            <a:ext cx="5899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50850" algn="l"/>
              </a:tabLst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baseline="-19444" sz="1500">
                <a:solidFill>
                  <a:srgbClr val="080C11"/>
                </a:solidFill>
                <a:latin typeface="Calibri"/>
                <a:cs typeface="Calibri"/>
              </a:rPr>
              <a:t>	</a:t>
            </a:r>
            <a:r>
              <a:rPr dirty="0" sz="500" spc="-2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baseline="-22222" sz="1500" spc="-37">
                <a:solidFill>
                  <a:srgbClr val="080C11"/>
                </a:solidFill>
                <a:latin typeface="Calibri"/>
                <a:cs typeface="Calibri"/>
              </a:rPr>
              <a:t>_</a:t>
            </a:r>
            <a:r>
              <a:rPr dirty="0" sz="500" spc="-25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500" spc="-25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3127146" y="2905048"/>
            <a:ext cx="0" cy="304165"/>
          </a:xfrm>
          <a:custGeom>
            <a:avLst/>
            <a:gdLst/>
            <a:ahLst/>
            <a:cxnLst/>
            <a:rect l="l" t="t" r="r" b="b"/>
            <a:pathLst>
              <a:path w="0" h="304164">
                <a:moveTo>
                  <a:pt x="0" y="0"/>
                </a:moveTo>
                <a:lnTo>
                  <a:pt x="0" y="303669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3544227" y="2775314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598989" y="2984064"/>
            <a:ext cx="7048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 i="1">
                <a:solidFill>
                  <a:srgbClr val="080C11"/>
                </a:solidFill>
                <a:latin typeface="Arial"/>
                <a:cs typeface="Arial"/>
              </a:rPr>
              <a:t>X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3573729" y="2889237"/>
            <a:ext cx="0" cy="325755"/>
          </a:xfrm>
          <a:custGeom>
            <a:avLst/>
            <a:gdLst/>
            <a:ahLst/>
            <a:cxnLst/>
            <a:rect l="l" t="t" r="r" b="b"/>
            <a:pathLst>
              <a:path w="0" h="325755">
                <a:moveTo>
                  <a:pt x="0" y="0"/>
                </a:moveTo>
                <a:lnTo>
                  <a:pt x="0" y="325412"/>
                </a:lnTo>
              </a:path>
            </a:pathLst>
          </a:custGeom>
          <a:ln w="5537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2177707" y="3069493"/>
            <a:ext cx="13798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97890" algn="l"/>
                <a:tab pos="1341120" algn="l"/>
              </a:tabLst>
            </a:pPr>
            <a:r>
              <a:rPr dirty="0" baseline="5555" sz="1500" spc="-337">
                <a:solidFill>
                  <a:srgbClr val="080C11"/>
                </a:solidFill>
                <a:latin typeface="Arial Narrow"/>
                <a:cs typeface="Arial Narrow"/>
              </a:rPr>
              <a:t>/\</a:t>
            </a:r>
            <a:r>
              <a:rPr dirty="0" baseline="5555" sz="1500">
                <a:solidFill>
                  <a:srgbClr val="080C11"/>
                </a:solidFill>
                <a:latin typeface="Arial Narrow"/>
                <a:cs typeface="Arial Narrow"/>
              </a:rPr>
              <a:t>	</a:t>
            </a:r>
            <a:r>
              <a:rPr dirty="0" sz="1000" spc="170">
                <a:solidFill>
                  <a:srgbClr val="080C11"/>
                </a:solidFill>
                <a:latin typeface="Arial Narrow"/>
                <a:cs typeface="Arial Narrow"/>
              </a:rPr>
              <a:t> </a:t>
            </a:r>
            <a:r>
              <a:rPr dirty="0" sz="1000" spc="-225">
                <a:solidFill>
                  <a:srgbClr val="080C11"/>
                </a:solidFill>
                <a:latin typeface="Arial Narrow"/>
                <a:cs typeface="Arial Narrow"/>
              </a:rPr>
              <a:t>/\</a:t>
            </a:r>
            <a:r>
              <a:rPr dirty="0" baseline="-8333" sz="1500" spc="682">
                <a:solidFill>
                  <a:srgbClr val="080C11"/>
                </a:solidFill>
                <a:latin typeface="Calibri"/>
                <a:cs typeface="Calibri"/>
              </a:rPr>
              <a:t> </a:t>
            </a:r>
            <a:r>
              <a:rPr dirty="0" u="sng" baseline="-22222" sz="1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baseline="-22222" sz="1500" spc="-337">
                <a:solidFill>
                  <a:srgbClr val="080C11"/>
                </a:solidFill>
                <a:latin typeface="Arial Narrow"/>
                <a:cs typeface="Arial Narrow"/>
              </a:rPr>
              <a:t> I</a:t>
            </a:r>
            <a:endParaRPr baseline="-22222" sz="1500">
              <a:latin typeface="Arial Narrow"/>
              <a:cs typeface="Arial Narrow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48" name="object 48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1343583" y="3211528"/>
            <a:ext cx="59055" cy="89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80"/>
              </a:lnSpc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186304" y="3211528"/>
            <a:ext cx="59055" cy="89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80"/>
              </a:lnSpc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064255" y="3233283"/>
            <a:ext cx="1563370" cy="13335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baseline="33333" sz="750" spc="-7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baseline="33333" sz="750" spc="-75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baseline="33333" sz="750" spc="-75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baseline="33333" sz="750" spc="3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his</a:t>
            </a:r>
            <a:r>
              <a:rPr dirty="0" sz="6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30">
                <a:solidFill>
                  <a:srgbClr val="FFFFFF"/>
                </a:solidFill>
                <a:latin typeface="Tahoma"/>
                <a:cs typeface="Tahoma"/>
              </a:rPr>
              <a:t>materia</a:t>
            </a:r>
            <a:r>
              <a:rPr dirty="0" baseline="33333" sz="750" spc="-44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sz="600" spc="-3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 is </a:t>
            </a:r>
            <a:r>
              <a:rPr dirty="0" sz="600" spc="-10">
                <a:solidFill>
                  <a:srgbClr val="FFFFFF"/>
                </a:solidFill>
                <a:latin typeface="Tahoma"/>
                <a:cs typeface="Tahoma"/>
              </a:rPr>
              <a:t>based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</a:rPr>
              <a:t> upon work</a:t>
            </a:r>
            <a:r>
              <a:rPr dirty="0" sz="6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Tahoma"/>
                <a:cs typeface="Tahoma"/>
              </a:rPr>
              <a:t>supported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4" name="object 5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55" name="object 55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6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167062" y="3351784"/>
            <a:ext cx="21399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dirty="0" sz="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9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dirty="0" sz="6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Tahoma"/>
                <a:cs typeface="Tahoma"/>
              </a:rPr>
              <a:t>16</a:t>
            </a:r>
            <a:endParaRPr sz="600">
              <a:latin typeface="Tahoma"/>
              <a:cs typeface="Tahoma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300" y="211706"/>
            <a:ext cx="1057910" cy="2444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5"/>
              <a:t>Related</a:t>
            </a:r>
            <a:r>
              <a:rPr dirty="0" spc="-75"/>
              <a:t> </a:t>
            </a:r>
            <a:r>
              <a:rPr dirty="0" spc="-65"/>
              <a:t>works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7672" y="639962"/>
            <a:ext cx="114214" cy="11421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1917" y="627042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672" y="838565"/>
            <a:ext cx="114214" cy="11421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51917" y="825632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672" y="1037167"/>
            <a:ext cx="114214" cy="11421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51917" y="1024234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7672" y="1235770"/>
            <a:ext cx="114214" cy="11421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51917" y="1222837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7672" y="1434373"/>
            <a:ext cx="114214" cy="114214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51917" y="1421439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7672" y="1632975"/>
            <a:ext cx="114214" cy="11421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51917" y="1620042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7672" y="1831578"/>
            <a:ext cx="114214" cy="114214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51917" y="1818645"/>
            <a:ext cx="660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5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02932" y="553501"/>
            <a:ext cx="3964940" cy="1416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1320">
              <a:lnSpc>
                <a:spcPct val="118500"/>
              </a:lnSpc>
              <a:spcBef>
                <a:spcPts val="100"/>
              </a:spcBef>
            </a:pP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MacLane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(1971),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65" i="1">
                <a:solidFill>
                  <a:srgbClr val="080C11"/>
                </a:solidFill>
                <a:latin typeface="Arial"/>
                <a:cs typeface="Arial"/>
              </a:rPr>
              <a:t>Categories</a:t>
            </a:r>
            <a:r>
              <a:rPr dirty="0" sz="1100" spc="-1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for</a:t>
            </a:r>
            <a:r>
              <a:rPr dirty="0" sz="1100" spc="-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the</a:t>
            </a:r>
            <a:r>
              <a:rPr dirty="0" sz="1100" spc="-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5" i="1">
                <a:solidFill>
                  <a:srgbClr val="080C11"/>
                </a:solidFill>
                <a:latin typeface="Arial"/>
                <a:cs typeface="Arial"/>
              </a:rPr>
              <a:t>Working</a:t>
            </a:r>
            <a:r>
              <a:rPr dirty="0" sz="1100" spc="-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25" i="1">
                <a:solidFill>
                  <a:srgbClr val="080C11"/>
                </a:solidFill>
                <a:latin typeface="Arial"/>
                <a:cs typeface="Arial"/>
              </a:rPr>
              <a:t>Mathematician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. Lambek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(1972):</a:t>
            </a:r>
            <a:r>
              <a:rPr dirty="0" sz="1100" spc="6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Deduction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calculus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multicategories.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Szabo</a:t>
            </a:r>
            <a:r>
              <a:rPr dirty="0" sz="1100" spc="-5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(1978):</a:t>
            </a:r>
            <a:r>
              <a:rPr dirty="0" sz="1100" spc="5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5" i="1">
                <a:solidFill>
                  <a:srgbClr val="080C11"/>
                </a:solidFill>
                <a:latin typeface="Arial"/>
                <a:cs typeface="Arial"/>
              </a:rPr>
              <a:t>Algebra</a:t>
            </a:r>
            <a:r>
              <a:rPr dirty="0" sz="1100" spc="-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of</a:t>
            </a:r>
            <a:r>
              <a:rPr dirty="0" sz="1100" spc="-10" i="1">
                <a:solidFill>
                  <a:srgbClr val="080C11"/>
                </a:solidFill>
                <a:latin typeface="Arial"/>
                <a:cs typeface="Arial"/>
              </a:rPr>
              <a:t> Proofs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18500"/>
              </a:lnSpc>
            </a:pP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Lambek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85">
                <a:solidFill>
                  <a:srgbClr val="080C11"/>
                </a:solidFill>
                <a:latin typeface="Tahoma"/>
                <a:cs typeface="Tahoma"/>
              </a:rPr>
              <a:t>&amp;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Scott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(1986):</a:t>
            </a:r>
            <a:r>
              <a:rPr dirty="0" sz="1100" spc="7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 i="1">
                <a:solidFill>
                  <a:srgbClr val="080C11"/>
                </a:solidFill>
                <a:latin typeface="Arial"/>
                <a:cs typeface="Arial"/>
              </a:rPr>
              <a:t>Introduction</a:t>
            </a:r>
            <a:r>
              <a:rPr dirty="0" sz="1100" spc="1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80C11"/>
                </a:solidFill>
                <a:latin typeface="Arial"/>
                <a:cs typeface="Arial"/>
              </a:rPr>
              <a:t>to</a:t>
            </a:r>
            <a:r>
              <a:rPr dirty="0" sz="1100" spc="1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30" i="1">
                <a:solidFill>
                  <a:srgbClr val="080C11"/>
                </a:solidFill>
                <a:latin typeface="Arial"/>
                <a:cs typeface="Arial"/>
              </a:rPr>
              <a:t>Higher</a:t>
            </a:r>
            <a:r>
              <a:rPr dirty="0" sz="1100" spc="5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50" i="1">
                <a:solidFill>
                  <a:srgbClr val="080C11"/>
                </a:solidFill>
                <a:latin typeface="Arial"/>
                <a:cs typeface="Arial"/>
              </a:rPr>
              <a:t>Categorical</a:t>
            </a:r>
            <a:r>
              <a:rPr dirty="0" sz="1100" spc="10" i="1">
                <a:solidFill>
                  <a:srgbClr val="080C11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080C11"/>
                </a:solidFill>
                <a:latin typeface="Arial"/>
                <a:cs typeface="Arial"/>
              </a:rPr>
              <a:t>Logic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.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Freyd </a:t>
            </a:r>
            <a:r>
              <a:rPr dirty="0" sz="1100" spc="85">
                <a:solidFill>
                  <a:srgbClr val="080C11"/>
                </a:solidFill>
                <a:latin typeface="Tahoma"/>
                <a:cs typeface="Tahoma"/>
              </a:rPr>
              <a:t>&amp;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Scedrov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(1990):</a:t>
            </a:r>
            <a:r>
              <a:rPr dirty="0" sz="1100" spc="6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Axioms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with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partial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logic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categories. 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Shulman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(2016):</a:t>
            </a:r>
            <a:r>
              <a:rPr dirty="0" sz="1100" spc="7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Sequent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calculus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for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080C11"/>
                </a:solidFill>
                <a:latin typeface="Tahoma"/>
                <a:cs typeface="Tahoma"/>
              </a:rPr>
              <a:t>categories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080C11"/>
                </a:solidFill>
                <a:latin typeface="Tahoma"/>
                <a:cs typeface="Tahoma"/>
              </a:rPr>
              <a:t>using</a:t>
            </a:r>
            <a:r>
              <a:rPr dirty="0" sz="1100" spc="-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type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080C11"/>
                </a:solidFill>
                <a:latin typeface="Tahoma"/>
                <a:cs typeface="Tahoma"/>
              </a:rPr>
              <a:t>theory.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Benzmuller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85">
                <a:solidFill>
                  <a:srgbClr val="080C11"/>
                </a:solidFill>
                <a:latin typeface="Tahoma"/>
                <a:cs typeface="Tahoma"/>
              </a:rPr>
              <a:t>&amp;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Scott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(2020):</a:t>
            </a:r>
            <a:r>
              <a:rPr dirty="0" sz="1100" spc="8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Free-</a:t>
            </a:r>
            <a:r>
              <a:rPr dirty="0" sz="1100" spc="-30">
                <a:solidFill>
                  <a:srgbClr val="080C11"/>
                </a:solidFill>
                <a:latin typeface="Tahoma"/>
                <a:cs typeface="Tahoma"/>
              </a:rPr>
              <a:t>logic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080C11"/>
                </a:solidFill>
                <a:latin typeface="Tahoma"/>
                <a:cs typeface="Tahoma"/>
              </a:rPr>
              <a:t>axiomatization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080C11"/>
                </a:solidFill>
                <a:latin typeface="Tahoma"/>
                <a:cs typeface="Tahoma"/>
              </a:rPr>
              <a:t>of</a:t>
            </a:r>
            <a:r>
              <a:rPr dirty="0" sz="1100" spc="-2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080C11"/>
                </a:solidFill>
                <a:latin typeface="Tahoma"/>
                <a:cs typeface="Tahoma"/>
              </a:rPr>
              <a:t>categories.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4797" y="2144787"/>
            <a:ext cx="4337685" cy="10699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None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provides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a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theory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of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equalities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as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identities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and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similarities:</a:t>
            </a:r>
            <a:endParaRPr sz="1100">
              <a:latin typeface="Tahoma"/>
              <a:cs typeface="Tahoma"/>
            </a:endParaRPr>
          </a:p>
          <a:p>
            <a:pPr algn="ctr" marL="12065" marR="5080">
              <a:lnSpc>
                <a:spcPct val="102699"/>
              </a:lnSpc>
              <a:spcBef>
                <a:spcPts val="745"/>
              </a:spcBef>
            </a:pP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Identities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5">
                <a:solidFill>
                  <a:srgbClr val="483A92"/>
                </a:solidFill>
                <a:latin typeface="Tahoma"/>
                <a:cs typeface="Tahoma"/>
              </a:rPr>
              <a:t>preserve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the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information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about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the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action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of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gates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without</a:t>
            </a:r>
            <a:r>
              <a:rPr dirty="0" sz="1100" spc="-3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using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matrices.</a:t>
            </a:r>
            <a:endParaRPr sz="1100">
              <a:latin typeface="Tahoma"/>
              <a:cs typeface="Tahoma"/>
            </a:endParaRPr>
          </a:p>
          <a:p>
            <a:pPr algn="ctr" marL="215900" marR="207645">
              <a:lnSpc>
                <a:spcPct val="102600"/>
              </a:lnSpc>
              <a:spcBef>
                <a:spcPts val="745"/>
              </a:spcBef>
            </a:pP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Similarities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specify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483A92"/>
                </a:solidFill>
                <a:latin typeface="Tahoma"/>
                <a:cs typeface="Tahoma"/>
              </a:rPr>
              <a:t>useful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45">
                <a:solidFill>
                  <a:srgbClr val="483A92"/>
                </a:solidFill>
                <a:latin typeface="Tahoma"/>
                <a:cs typeface="Tahoma"/>
              </a:rPr>
              <a:t>approximations</a:t>
            </a:r>
            <a:r>
              <a:rPr dirty="0" sz="1100" spc="-3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483A92"/>
                </a:solidFill>
                <a:latin typeface="Tahoma"/>
                <a:cs typeface="Tahoma"/>
              </a:rPr>
              <a:t>of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the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60">
                <a:solidFill>
                  <a:srgbClr val="483A92"/>
                </a:solidFill>
                <a:latin typeface="Tahoma"/>
                <a:cs typeface="Tahoma"/>
              </a:rPr>
              <a:t>measurements</a:t>
            </a: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with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statistical</a:t>
            </a:r>
            <a:r>
              <a:rPr dirty="0" sz="1100" spc="-50">
                <a:solidFill>
                  <a:srgbClr val="483A92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483A92"/>
                </a:solidFill>
                <a:latin typeface="Tahoma"/>
                <a:cs typeface="Tahoma"/>
              </a:rPr>
              <a:t>sampling.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22" name="object 22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13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10"/>
              <a:t>10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3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300" y="18928"/>
            <a:ext cx="151066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2" action="ppaction://hlinksldjump"/>
              </a:rPr>
              <a:t>Principles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FFFFFF"/>
                </a:solidFill>
                <a:latin typeface="Tahoma"/>
                <a:cs typeface="Tahoma"/>
                <a:hlinkClick r:id="rId3" action="ppaction://hlinksldjump"/>
              </a:rPr>
              <a:t>Synalgebra</a:t>
            </a:r>
            <a:r>
              <a:rPr dirty="0" sz="600" spc="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>
                <a:solidFill>
                  <a:srgbClr val="878B90"/>
                </a:solidFill>
                <a:latin typeface="Tahoma"/>
                <a:cs typeface="Tahoma"/>
                <a:hlinkClick r:id="rId4" action="ppaction://hlinksldjump"/>
              </a:rPr>
              <a:t>Simulator</a:t>
            </a:r>
            <a:r>
              <a:rPr dirty="0" sz="600" spc="300">
                <a:solidFill>
                  <a:srgbClr val="878B9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878B90"/>
                </a:solidFill>
                <a:latin typeface="Tahoma"/>
                <a:cs typeface="Tahoma"/>
                <a:hlinkClick r:id="rId5" action="ppaction://hlinksldjump"/>
              </a:rPr>
              <a:t>Remarks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51828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4608004" y="0"/>
                </a:moveTo>
                <a:lnTo>
                  <a:pt x="0" y="0"/>
                </a:lnTo>
                <a:lnTo>
                  <a:pt x="0" y="350126"/>
                </a:lnTo>
                <a:lnTo>
                  <a:pt x="4608004" y="350126"/>
                </a:lnTo>
                <a:lnTo>
                  <a:pt x="4608004" y="0"/>
                </a:lnTo>
                <a:close/>
              </a:path>
            </a:pathLst>
          </a:custGeom>
          <a:solidFill>
            <a:srgbClr val="4260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30"/>
              <a:t>Example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 spc="-65"/>
              <a:t>measurement</a:t>
            </a:r>
            <a:r>
              <a:rPr dirty="0" spc="-45"/>
              <a:t> </a:t>
            </a:r>
            <a:r>
              <a:rPr dirty="0" spc="-30"/>
              <a:t>(one</a:t>
            </a:r>
            <a:r>
              <a:rPr dirty="0" spc="-55"/>
              <a:t> </a:t>
            </a:r>
            <a:r>
              <a:rPr dirty="0" spc="-20"/>
              <a:t>direction)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5844" y="632255"/>
            <a:ext cx="60325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5">
                <a:solidFill>
                  <a:srgbClr val="483A92"/>
                </a:solidFill>
                <a:latin typeface="Tahoma"/>
                <a:cs typeface="Tahoma"/>
              </a:rPr>
              <a:t>Similarity: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5885" y="1004496"/>
            <a:ext cx="2660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7936" sz="1050" spc="240">
                <a:solidFill>
                  <a:srgbClr val="080C11"/>
                </a:solidFill>
                <a:latin typeface="Cambria"/>
                <a:cs typeface="Cambria"/>
              </a:rPr>
              <a:t>P</a:t>
            </a:r>
            <a:r>
              <a:rPr dirty="0" baseline="7936" sz="1050" spc="34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sng" sz="500" spc="-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500" spc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endParaRPr sz="5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97546" y="1102737"/>
            <a:ext cx="34544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8450" algn="l"/>
              </a:tabLst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3</a:t>
            </a:r>
            <a:r>
              <a:rPr dirty="0" sz="50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6</a:t>
            </a:r>
            <a:endParaRPr sz="5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28128" y="1054312"/>
            <a:ext cx="53022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baseline="5555" sz="750" spc="33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√</a:t>
            </a:r>
            <a:r>
              <a:rPr dirty="0" u="none" baseline="5555" sz="750" spc="330">
                <a:solidFill>
                  <a:srgbClr val="080C11"/>
                </a:solidFill>
                <a:latin typeface="Cambria"/>
                <a:cs typeface="Cambria"/>
              </a:rPr>
              <a:t>  </a:t>
            </a:r>
            <a:r>
              <a:rPr dirty="0" u="none" sz="500" spc="5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u="none" sz="500" spc="55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u="none" sz="500" spc="55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u="none" sz="500" spc="55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u="none" sz="500" spc="-4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u="sng" baseline="5555" sz="750" spc="33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√</a:t>
            </a:r>
            <a:r>
              <a:rPr dirty="0" u="none" baseline="5555" sz="750" spc="330">
                <a:solidFill>
                  <a:srgbClr val="080C11"/>
                </a:solidFill>
                <a:latin typeface="Cambria"/>
                <a:cs typeface="Cambria"/>
              </a:rPr>
              <a:t>  </a:t>
            </a:r>
            <a:r>
              <a:rPr dirty="0" u="none" sz="500" spc="-12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u="none" sz="500" spc="-12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u="none" sz="500" spc="-12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75623" y="928626"/>
            <a:ext cx="730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546769" y="1070464"/>
            <a:ext cx="130175" cy="26034"/>
            <a:chOff x="2546769" y="1070464"/>
            <a:chExt cx="130175" cy="26034"/>
          </a:xfrm>
        </p:grpSpPr>
        <p:sp>
          <p:nvSpPr>
            <p:cNvPr id="11" name="object 11" descr=""/>
            <p:cNvSpPr/>
            <p:nvPr/>
          </p:nvSpPr>
          <p:spPr>
            <a:xfrm>
              <a:off x="2546769" y="1072616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 h="0">
                  <a:moveTo>
                    <a:pt x="0" y="0"/>
                  </a:moveTo>
                  <a:lnTo>
                    <a:pt x="130175" y="0"/>
                  </a:lnTo>
                </a:path>
              </a:pathLst>
            </a:custGeom>
            <a:ln w="4305">
              <a:solidFill>
                <a:srgbClr val="080C1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629890" y="109411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053" y="0"/>
                  </a:lnTo>
                </a:path>
              </a:pathLst>
            </a:custGeom>
            <a:ln w="4305">
              <a:solidFill>
                <a:srgbClr val="080C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617190" y="1068885"/>
            <a:ext cx="730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90761" y="928626"/>
            <a:ext cx="730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961906" y="1070464"/>
            <a:ext cx="130175" cy="26034"/>
            <a:chOff x="2961906" y="1070464"/>
            <a:chExt cx="130175" cy="26034"/>
          </a:xfrm>
        </p:grpSpPr>
        <p:sp>
          <p:nvSpPr>
            <p:cNvPr id="16" name="object 16" descr=""/>
            <p:cNvSpPr/>
            <p:nvPr/>
          </p:nvSpPr>
          <p:spPr>
            <a:xfrm>
              <a:off x="2961906" y="1072616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 h="0">
                  <a:moveTo>
                    <a:pt x="0" y="0"/>
                  </a:moveTo>
                  <a:lnTo>
                    <a:pt x="130175" y="0"/>
                  </a:lnTo>
                </a:path>
              </a:pathLst>
            </a:custGeom>
            <a:ln w="4305">
              <a:solidFill>
                <a:srgbClr val="080C1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045028" y="109411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053" y="0"/>
                  </a:lnTo>
                </a:path>
              </a:pathLst>
            </a:custGeom>
            <a:ln w="4305">
              <a:solidFill>
                <a:srgbClr val="080C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032328" y="1068885"/>
            <a:ext cx="730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>
                <a:solidFill>
                  <a:srgbClr val="080C11"/>
                </a:solidFill>
                <a:latin typeface="Tahoma"/>
                <a:cs typeface="Tahoma"/>
              </a:rPr>
              <a:t>6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323492" y="1004496"/>
            <a:ext cx="224853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u="sng" sz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2</a:t>
            </a:r>
            <a:r>
              <a:rPr dirty="0" u="sng" sz="500" spc="13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none" sz="500" spc="360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u="none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u="none" baseline="7936" sz="105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u="none" baseline="7936" sz="1050" spc="37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u="none" baseline="7936" sz="1050" spc="89">
                <a:solidFill>
                  <a:srgbClr val="080C11"/>
                </a:solidFill>
                <a:latin typeface="Tahoma"/>
                <a:cs typeface="Tahoma"/>
              </a:rPr>
              <a:t>=</a:t>
            </a:r>
            <a:r>
              <a:rPr dirty="0" u="none" baseline="7936" sz="1050" spc="22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u="none" baseline="7936" sz="1050" i="1">
                <a:solidFill>
                  <a:srgbClr val="080C11"/>
                </a:solidFill>
                <a:latin typeface="Trebuchet MS"/>
                <a:cs typeface="Trebuchet MS"/>
              </a:rPr>
              <a:t>/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3</a:t>
            </a:r>
            <a:r>
              <a:rPr dirty="0" u="none" baseline="7936" sz="1050" spc="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u="none" baseline="7936" sz="1050" spc="97">
                <a:solidFill>
                  <a:srgbClr val="080C11"/>
                </a:solidFill>
                <a:latin typeface="Cambria"/>
                <a:cs typeface="Cambria"/>
              </a:rPr>
              <a:t>⇔</a:t>
            </a:r>
            <a:r>
              <a:rPr dirty="0" u="none" baseline="7936" sz="1050" spc="127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none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u="none" baseline="7936" sz="1050">
                <a:solidFill>
                  <a:srgbClr val="080C11"/>
                </a:solidFill>
                <a:latin typeface="Cambria"/>
                <a:cs typeface="Cambria"/>
              </a:rPr>
              <a:t>⟩⟨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u="none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u="none" baseline="7936" sz="1050" spc="52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none" baseline="7936" sz="1050" spc="-284">
                <a:solidFill>
                  <a:srgbClr val="080C11"/>
                </a:solidFill>
                <a:latin typeface="Cambria"/>
                <a:cs typeface="Cambria"/>
              </a:rPr>
              <a:t>◦</a:t>
            </a:r>
            <a:r>
              <a:rPr dirty="0" u="none" baseline="7936" sz="1050" spc="52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u="none" baseline="7936" sz="1050" spc="-142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u="none" baseline="3968" sz="1050" spc="277">
                <a:solidFill>
                  <a:srgbClr val="080C11"/>
                </a:solidFill>
                <a:latin typeface="Cambria"/>
                <a:cs typeface="Cambria"/>
              </a:rPr>
              <a:t>√</a:t>
            </a:r>
            <a:r>
              <a:rPr dirty="0" u="none" baseline="3968" sz="1050" spc="73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none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u="none" baseline="7936" sz="105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u="none" baseline="7936" sz="1050" spc="52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none" baseline="7936" sz="1050" spc="89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u="none" baseline="7936" sz="1050" spc="15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u="none" baseline="3968" sz="1050" spc="277">
                <a:solidFill>
                  <a:srgbClr val="080C11"/>
                </a:solidFill>
                <a:latin typeface="Cambria"/>
                <a:cs typeface="Cambria"/>
              </a:rPr>
              <a:t>√</a:t>
            </a:r>
            <a:r>
              <a:rPr dirty="0" u="none" baseline="3968" sz="1050" spc="73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none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u="none" baseline="7936" sz="105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u="none" baseline="7936" sz="105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u="none" baseline="7936" sz="1050" spc="3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u="none" baseline="7936" sz="1050" spc="345">
                <a:solidFill>
                  <a:srgbClr val="080C11"/>
                </a:solidFill>
                <a:latin typeface="Cambria"/>
                <a:cs typeface="Cambria"/>
              </a:rPr>
              <a:t>≈</a:t>
            </a:r>
            <a:r>
              <a:rPr dirty="0" u="none" baseline="7936" sz="1050" spc="12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none" baseline="7936" sz="1050" spc="-37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u="none" baseline="7936" sz="1050" spc="-37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u="none" baseline="7936" sz="1050" spc="-37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baseline="7936" sz="1050">
              <a:latin typeface="Cambria"/>
              <a:cs typeface="Cambri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521214" y="974289"/>
            <a:ext cx="13970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5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sz="500" spc="-25" i="1">
                <a:solidFill>
                  <a:srgbClr val="080C11"/>
                </a:solidFill>
                <a:latin typeface="Trebuchet MS"/>
                <a:cs typeface="Trebuchet MS"/>
              </a:rPr>
              <a:t>/</a:t>
            </a:r>
            <a:r>
              <a:rPr dirty="0" sz="500" spc="-25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5844" y="1390674"/>
            <a:ext cx="384810" cy="1917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00" spc="-20">
                <a:solidFill>
                  <a:srgbClr val="483A92"/>
                </a:solidFill>
                <a:latin typeface="Tahoma"/>
                <a:cs typeface="Tahoma"/>
              </a:rPr>
              <a:t>Proof: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301991" y="2245944"/>
            <a:ext cx="350520" cy="0"/>
          </a:xfrm>
          <a:custGeom>
            <a:avLst/>
            <a:gdLst/>
            <a:ahLst/>
            <a:cxnLst/>
            <a:rect l="l" t="t" r="r" b="b"/>
            <a:pathLst>
              <a:path w="350519" h="0">
                <a:moveTo>
                  <a:pt x="0" y="0"/>
                </a:moveTo>
                <a:lnTo>
                  <a:pt x="350291" y="0"/>
                </a:lnTo>
              </a:path>
            </a:pathLst>
          </a:custGeom>
          <a:ln w="5054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1683448" y="2175461"/>
            <a:ext cx="17335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700" spc="-25" i="1">
                <a:solidFill>
                  <a:srgbClr val="080C11"/>
                </a:solidFill>
                <a:latin typeface="Arial"/>
                <a:cs typeface="Arial"/>
              </a:rPr>
              <a:t>P</a:t>
            </a:r>
            <a:r>
              <a:rPr dirty="0" baseline="-11111" sz="750" spc="-37" i="1">
                <a:solidFill>
                  <a:srgbClr val="080C11"/>
                </a:solidFill>
                <a:latin typeface="Arial"/>
                <a:cs typeface="Arial"/>
              </a:rPr>
              <a:t>L</a:t>
            </a:r>
            <a:endParaRPr baseline="-11111" sz="7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63891" y="2269378"/>
            <a:ext cx="4203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baseline="7936" sz="10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⟩⟨</a:t>
            </a:r>
            <a:r>
              <a:rPr dirty="0" baseline="7936" sz="10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baseline="7936" sz="1050" spc="7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baseline="7936" sz="1050" spc="-37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r>
              <a:rPr dirty="0" sz="500" spc="-25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137285" y="2425776"/>
            <a:ext cx="680085" cy="0"/>
          </a:xfrm>
          <a:custGeom>
            <a:avLst/>
            <a:gdLst/>
            <a:ahLst/>
            <a:cxnLst/>
            <a:rect l="l" t="t" r="r" b="b"/>
            <a:pathLst>
              <a:path w="680085" h="0">
                <a:moveTo>
                  <a:pt x="0" y="0"/>
                </a:moveTo>
                <a:lnTo>
                  <a:pt x="679704" y="0"/>
                </a:lnTo>
              </a:path>
            </a:pathLst>
          </a:custGeom>
          <a:ln w="5054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1848154" y="2355293"/>
            <a:ext cx="1949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700" spc="-25" i="1">
                <a:solidFill>
                  <a:srgbClr val="080C11"/>
                </a:solidFill>
                <a:latin typeface="Arial"/>
                <a:cs typeface="Arial"/>
              </a:rPr>
              <a:t>M</a:t>
            </a:r>
            <a:r>
              <a:rPr dirty="0" baseline="-11111" sz="750" spc="-37" i="1">
                <a:solidFill>
                  <a:srgbClr val="080C11"/>
                </a:solidFill>
                <a:latin typeface="Arial"/>
                <a:cs typeface="Arial"/>
              </a:rPr>
              <a:t>L</a:t>
            </a:r>
            <a:endParaRPr baseline="-11111" sz="7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74470" y="2436961"/>
            <a:ext cx="9398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 spc="-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500" spc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endParaRPr sz="500">
              <a:latin typeface="Tahoma"/>
              <a:cs typeface="Tahom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39774" y="2462361"/>
            <a:ext cx="825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 spc="-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√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09179" y="2514901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275257" y="2445654"/>
            <a:ext cx="51498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700" spc="-1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700" spc="-45">
                <a:solidFill>
                  <a:srgbClr val="080C11"/>
                </a:solidFill>
                <a:latin typeface="Tahoma"/>
                <a:cs typeface="Tahoma"/>
              </a:rPr>
              <a:t>;</a:t>
            </a:r>
            <a:r>
              <a:rPr dirty="0" sz="700" spc="-70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⟩⟨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 spc="9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700" spc="-5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764347" y="2483621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2488958" y="1600200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 h="0">
                <a:moveTo>
                  <a:pt x="0" y="0"/>
                </a:moveTo>
                <a:lnTo>
                  <a:pt x="536968" y="0"/>
                </a:lnTo>
              </a:path>
            </a:pathLst>
          </a:custGeom>
          <a:ln w="5054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3082505" y="1529730"/>
            <a:ext cx="882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0" i="1">
                <a:solidFill>
                  <a:srgbClr val="080C11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2622194" y="169604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175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2609494" y="1611397"/>
            <a:ext cx="40767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0680" algn="l"/>
              </a:tabLst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sz="50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2970809" y="169604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175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2328583" y="1666433"/>
            <a:ext cx="8578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19150" algn="l"/>
              </a:tabLst>
            </a:pPr>
            <a:r>
              <a:rPr dirty="0" u="sng" baseline="7936" sz="1050" spc="502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  </a:t>
            </a:r>
            <a:r>
              <a:rPr dirty="0" u="sng" baseline="7936" sz="10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|</a:t>
            </a:r>
            <a:r>
              <a:rPr dirty="0" u="sng" baseline="7936" sz="10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baseline="7936" sz="10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⟩</a:t>
            </a:r>
            <a:r>
              <a:rPr dirty="0" u="none" baseline="7936" sz="1050" spc="-3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sng" baseline="16666" sz="7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3</a:t>
            </a:r>
            <a:r>
              <a:rPr dirty="0" u="sng" baseline="16666" sz="750" spc="412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baseline="7936" sz="10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⊢</a:t>
            </a:r>
            <a:r>
              <a:rPr dirty="0" u="sng" sz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0</a:t>
            </a:r>
            <a:r>
              <a:rPr dirty="0" u="sng" sz="500" spc="13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baseline="7936" sz="10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|</a:t>
            </a:r>
            <a:r>
              <a:rPr dirty="0" u="sng" baseline="7936" sz="10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baseline="7936" sz="10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⟩</a:t>
            </a:r>
            <a:r>
              <a:rPr dirty="0" u="none" baseline="7936" sz="1050" spc="-37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sng" baseline="16666" sz="750" spc="-7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3</a:t>
            </a:r>
            <a:r>
              <a:rPr dirty="0" u="sng" baseline="16666" sz="7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	</a:t>
            </a:r>
            <a:endParaRPr baseline="16666" sz="750">
              <a:latin typeface="Tahoma"/>
              <a:cs typeface="Tahom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179381" y="1752348"/>
            <a:ext cx="16700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700" spc="-25" i="1">
                <a:solidFill>
                  <a:srgbClr val="080C11"/>
                </a:solidFill>
                <a:latin typeface="Arial"/>
                <a:cs typeface="Arial"/>
              </a:rPr>
              <a:t>F</a:t>
            </a:r>
            <a:r>
              <a:rPr dirty="0" baseline="-11111" sz="750" spc="-37" i="1">
                <a:solidFill>
                  <a:srgbClr val="080C11"/>
                </a:solidFill>
                <a:latin typeface="Arial"/>
                <a:cs typeface="Arial"/>
              </a:rPr>
              <a:t>L</a:t>
            </a:r>
            <a:endParaRPr baseline="-11111" sz="7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456205" y="1804755"/>
            <a:ext cx="952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170">
                <a:solidFill>
                  <a:srgbClr val="080C11"/>
                </a:solidFill>
                <a:latin typeface="Cambria"/>
                <a:cs typeface="Cambria"/>
              </a:rPr>
              <a:t>√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2538310" y="1878952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543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2376030" y="1857295"/>
            <a:ext cx="2089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sz="500" i="1">
                <a:solidFill>
                  <a:srgbClr val="080C11"/>
                </a:solidFill>
                <a:latin typeface="Trebuchet MS"/>
                <a:cs typeface="Trebuchet MS"/>
              </a:rPr>
              <a:t>/</a:t>
            </a:r>
            <a:r>
              <a:rPr dirty="0" sz="500" spc="480" i="1">
                <a:solidFill>
                  <a:srgbClr val="080C11"/>
                </a:solidFill>
                <a:latin typeface="Trebuchet MS"/>
                <a:cs typeface="Trebuchet MS"/>
              </a:rPr>
              <a:t> </a:t>
            </a: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6</a:t>
            </a:r>
            <a:endParaRPr sz="500">
              <a:latin typeface="Tahoma"/>
              <a:cs typeface="Tahom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2381872" y="1953380"/>
            <a:ext cx="197485" cy="17780"/>
            <a:chOff x="2381872" y="1953380"/>
            <a:chExt cx="197485" cy="17780"/>
          </a:xfrm>
        </p:grpSpPr>
        <p:sp>
          <p:nvSpPr>
            <p:cNvPr id="43" name="object 43" descr=""/>
            <p:cNvSpPr/>
            <p:nvPr/>
          </p:nvSpPr>
          <p:spPr>
            <a:xfrm>
              <a:off x="2381872" y="1955533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5" h="0">
                  <a:moveTo>
                    <a:pt x="0" y="0"/>
                  </a:moveTo>
                  <a:lnTo>
                    <a:pt x="196900" y="0"/>
                  </a:lnTo>
                </a:path>
              </a:pathLst>
            </a:custGeom>
            <a:ln w="4305">
              <a:solidFill>
                <a:srgbClr val="080C1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464993" y="1968436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 h="0">
                  <a:moveTo>
                    <a:pt x="0" y="0"/>
                  </a:moveTo>
                  <a:lnTo>
                    <a:pt x="113792" y="0"/>
                  </a:lnTo>
                </a:path>
              </a:pathLst>
            </a:custGeom>
            <a:ln w="4305">
              <a:solidFill>
                <a:srgbClr val="080C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2452293" y="1954488"/>
            <a:ext cx="13970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5">
                <a:solidFill>
                  <a:srgbClr val="080C11"/>
                </a:solidFill>
                <a:latin typeface="Tahoma"/>
                <a:cs typeface="Tahoma"/>
              </a:rPr>
              <a:t>2</a:t>
            </a:r>
            <a:r>
              <a:rPr dirty="0" sz="500" spc="-25" i="1">
                <a:solidFill>
                  <a:srgbClr val="080C11"/>
                </a:solidFill>
                <a:latin typeface="Trebuchet MS"/>
                <a:cs typeface="Trebuchet MS"/>
              </a:rPr>
              <a:t>/</a:t>
            </a:r>
            <a:r>
              <a:rPr dirty="0" sz="500" spc="-25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731770" y="1834015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2744470" y="191866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175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2731770" y="1892169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369172" y="1876402"/>
            <a:ext cx="5346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1935" algn="l"/>
              </a:tabLst>
            </a:pPr>
            <a:r>
              <a:rPr dirty="0" baseline="3968" sz="1050" spc="202">
                <a:solidFill>
                  <a:srgbClr val="080C11"/>
                </a:solidFill>
                <a:latin typeface="Cambria"/>
                <a:cs typeface="Cambria"/>
              </a:rPr>
              <a:t>√</a:t>
            </a:r>
            <a:r>
              <a:rPr dirty="0" baseline="3968" sz="1050">
                <a:solidFill>
                  <a:srgbClr val="080C11"/>
                </a:solidFill>
                <a:latin typeface="Cambria"/>
                <a:cs typeface="Cambria"/>
              </a:rPr>
              <a:t>	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700" spc="254">
                <a:solidFill>
                  <a:srgbClr val="080C11"/>
                </a:solidFill>
                <a:latin typeface="Cambria"/>
                <a:cs typeface="Cambria"/>
              </a:rPr>
              <a:t>  </a:t>
            </a:r>
            <a:r>
              <a:rPr dirty="0" sz="700" spc="-5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878429" y="1914356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500">
              <a:latin typeface="Tahoma"/>
              <a:cs typeface="Tahoma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947161" y="1876402"/>
            <a:ext cx="1435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 spc="-25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3093085" y="191866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175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3080385" y="1834015"/>
            <a:ext cx="59055" cy="160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53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  <a:p>
            <a:pPr marL="12700">
              <a:lnSpc>
                <a:spcPts val="530"/>
              </a:lnSpc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sz="500">
              <a:latin typeface="Tahoma"/>
              <a:cs typeface="Tahoma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2219096" y="2100478"/>
            <a:ext cx="1076960" cy="0"/>
          </a:xfrm>
          <a:custGeom>
            <a:avLst/>
            <a:gdLst/>
            <a:ahLst/>
            <a:cxnLst/>
            <a:rect l="l" t="t" r="r" b="b"/>
            <a:pathLst>
              <a:path w="1076960" h="0">
                <a:moveTo>
                  <a:pt x="0" y="0"/>
                </a:moveTo>
                <a:lnTo>
                  <a:pt x="1076718" y="0"/>
                </a:lnTo>
              </a:path>
            </a:pathLst>
          </a:custGeom>
          <a:ln w="5054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3326981" y="2030008"/>
            <a:ext cx="1651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700" spc="-25" i="1">
                <a:solidFill>
                  <a:srgbClr val="080C11"/>
                </a:solidFill>
                <a:latin typeface="Arial"/>
                <a:cs typeface="Arial"/>
              </a:rPr>
              <a:t>S</a:t>
            </a:r>
            <a:r>
              <a:rPr dirty="0" baseline="-11111" sz="750" spc="-37" i="1">
                <a:solidFill>
                  <a:srgbClr val="080C11"/>
                </a:solidFill>
                <a:latin typeface="Arial"/>
                <a:cs typeface="Arial"/>
              </a:rPr>
              <a:t>L</a:t>
            </a:r>
            <a:endParaRPr baseline="-11111" sz="7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301748" y="2082415"/>
            <a:ext cx="952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170">
                <a:solidFill>
                  <a:srgbClr val="080C11"/>
                </a:solidFill>
                <a:latin typeface="Cambria"/>
                <a:cs typeface="Cambria"/>
              </a:rPr>
              <a:t>√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2383866" y="2156612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543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2221572" y="2141178"/>
            <a:ext cx="41719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6075" algn="l"/>
              </a:tabLst>
            </a:pPr>
            <a:r>
              <a:rPr dirty="0" u="sng" baseline="5555" sz="7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2</a:t>
            </a:r>
            <a:r>
              <a:rPr dirty="0" u="sng" baseline="5555" sz="750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rebuchet MS"/>
                <a:cs typeface="Trebuchet MS"/>
              </a:rPr>
              <a:t>/</a:t>
            </a:r>
            <a:r>
              <a:rPr dirty="0" u="sng" baseline="5555" sz="750" spc="719" i="1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baseline="5555" sz="750" spc="-7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6</a:t>
            </a:r>
            <a:r>
              <a:rPr dirty="0" u="none" baseline="5555" sz="75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u="none" sz="500" spc="-50" i="1">
                <a:solidFill>
                  <a:srgbClr val="080C11"/>
                </a:solidFill>
                <a:latin typeface="Harlow Solid Italic"/>
                <a:cs typeface="Harlow Solid Italic"/>
              </a:rPr>
              <a:t>D</a:t>
            </a:r>
            <a:endParaRPr sz="500">
              <a:latin typeface="Harlow Solid Italic"/>
              <a:cs typeface="Harlow Solid Italic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2224163" y="2154062"/>
            <a:ext cx="537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5555" sz="750" spc="157">
                <a:solidFill>
                  <a:srgbClr val="080C11"/>
                </a:solidFill>
                <a:latin typeface="Cambria"/>
                <a:cs typeface="Cambria"/>
              </a:rPr>
              <a:t>√</a:t>
            </a:r>
            <a:r>
              <a:rPr dirty="0" baseline="-33333" sz="750" spc="157" i="1">
                <a:solidFill>
                  <a:srgbClr val="080C11"/>
                </a:solidFill>
                <a:latin typeface="Harlow Solid Italic"/>
                <a:cs typeface="Harlow Solid Italic"/>
              </a:rPr>
              <a:t>D</a:t>
            </a:r>
            <a:r>
              <a:rPr dirty="0" baseline="-33333" sz="750" spc="562" i="1">
                <a:solidFill>
                  <a:srgbClr val="080C11"/>
                </a:solidFill>
                <a:latin typeface="Harlow Solid Italic"/>
                <a:cs typeface="Harlow Solid Italic"/>
              </a:rPr>
              <a:t> 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700" spc="220">
                <a:solidFill>
                  <a:srgbClr val="080C11"/>
                </a:solidFill>
                <a:latin typeface="Cambria"/>
                <a:cs typeface="Cambria"/>
              </a:rPr>
              <a:t>  </a:t>
            </a:r>
            <a:r>
              <a:rPr dirty="0" sz="700" spc="-5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2760852" y="2190377"/>
            <a:ext cx="25654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2</a:t>
            </a:r>
            <a:r>
              <a:rPr dirty="0" u="sng" sz="500" spc="114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none" sz="500" spc="215">
                <a:solidFill>
                  <a:srgbClr val="080C11"/>
                </a:solidFill>
                <a:latin typeface="Tahoma"/>
                <a:cs typeface="Tahoma"/>
              </a:rPr>
              <a:t>  </a:t>
            </a:r>
            <a:r>
              <a:rPr dirty="0" u="sng" sz="500" spc="-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2</a:t>
            </a:r>
            <a:r>
              <a:rPr dirty="0" u="sng" sz="500" spc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endParaRPr sz="500">
              <a:latin typeface="Tahoma"/>
              <a:cs typeface="Tahoma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726143" y="2214889"/>
            <a:ext cx="24447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baseline="5555" sz="750" spc="33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√</a:t>
            </a:r>
            <a:r>
              <a:rPr dirty="0" u="none" baseline="5555" sz="750" spc="330">
                <a:solidFill>
                  <a:srgbClr val="080C11"/>
                </a:solidFill>
                <a:latin typeface="Cambria"/>
                <a:cs typeface="Cambria"/>
              </a:rPr>
              <a:t>  </a:t>
            </a:r>
            <a:r>
              <a:rPr dirty="0" u="none" sz="500" spc="85">
                <a:solidFill>
                  <a:srgbClr val="080C11"/>
                </a:solidFill>
                <a:latin typeface="Cambria"/>
                <a:cs typeface="Cambria"/>
              </a:rPr>
              <a:t>·</a:t>
            </a:r>
            <a:r>
              <a:rPr dirty="0" u="none" sz="500" spc="1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u="sng" baseline="5555" sz="750" spc="-172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√</a:t>
            </a:r>
            <a:endParaRPr baseline="5555" sz="750">
              <a:latin typeface="Cambria"/>
              <a:cs typeface="Cambria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795562" y="2263301"/>
            <a:ext cx="2216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4625" algn="l"/>
              </a:tabLst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6</a:t>
            </a:r>
            <a:r>
              <a:rPr dirty="0" sz="50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6</a:t>
            </a:r>
            <a:endParaRPr sz="500">
              <a:latin typeface="Tahoma"/>
              <a:cs typeface="Tahoma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006737" y="2154837"/>
            <a:ext cx="2317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125">
                <a:solidFill>
                  <a:srgbClr val="080C11"/>
                </a:solidFill>
                <a:latin typeface="Cambria"/>
                <a:cs typeface="Cambria"/>
              </a:rPr>
              <a:t>∗</a:t>
            </a:r>
            <a:r>
              <a:rPr dirty="0" sz="500" spc="22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 spc="-25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3240684" y="219632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175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/>
          <p:nvPr/>
        </p:nvSpPr>
        <p:spPr>
          <a:xfrm>
            <a:off x="3227984" y="2111663"/>
            <a:ext cx="59055" cy="160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53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  <a:p>
            <a:pPr marL="12700">
              <a:lnSpc>
                <a:spcPts val="530"/>
              </a:lnSpc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sz="500">
              <a:latin typeface="Tahoma"/>
              <a:cs typeface="Tahoma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2219096" y="2392083"/>
            <a:ext cx="1076960" cy="0"/>
          </a:xfrm>
          <a:custGeom>
            <a:avLst/>
            <a:gdLst/>
            <a:ahLst/>
            <a:cxnLst/>
            <a:rect l="l" t="t" r="r" b="b"/>
            <a:pathLst>
              <a:path w="1076960" h="0">
                <a:moveTo>
                  <a:pt x="0" y="0"/>
                </a:moveTo>
                <a:lnTo>
                  <a:pt x="1076718" y="0"/>
                </a:lnTo>
              </a:path>
            </a:pathLst>
          </a:custGeom>
          <a:ln w="5054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3326981" y="2321600"/>
            <a:ext cx="17589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700" spc="-25" i="1">
                <a:solidFill>
                  <a:srgbClr val="080C11"/>
                </a:solidFill>
                <a:latin typeface="Arial"/>
                <a:cs typeface="Arial"/>
              </a:rPr>
              <a:t>B</a:t>
            </a:r>
            <a:r>
              <a:rPr dirty="0" baseline="-11111" sz="750" spc="-37" i="1">
                <a:solidFill>
                  <a:srgbClr val="080C11"/>
                </a:solidFill>
                <a:latin typeface="Arial"/>
                <a:cs typeface="Arial"/>
              </a:rPr>
              <a:t>L</a:t>
            </a:r>
            <a:endParaRPr baseline="-11111" sz="75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2346210" y="2436961"/>
            <a:ext cx="9398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 spc="-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2</a:t>
            </a:r>
            <a:r>
              <a:rPr dirty="0" u="sng" sz="500" spc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endParaRPr sz="500">
              <a:latin typeface="Tahoma"/>
              <a:cs typeface="Tahoma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2311501" y="2462361"/>
            <a:ext cx="825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 spc="-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√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2380919" y="2514901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6</a:t>
            </a:r>
            <a:endParaRPr sz="500">
              <a:latin typeface="Tahoma"/>
              <a:cs typeface="Tahoma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2936087" y="2483621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500">
              <a:latin typeface="Tahoma"/>
              <a:cs typeface="Tahoma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2446997" y="2445654"/>
            <a:ext cx="7016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700" spc="-1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700" spc="-45">
                <a:solidFill>
                  <a:srgbClr val="080C11"/>
                </a:solidFill>
                <a:latin typeface="Tahoma"/>
                <a:cs typeface="Tahoma"/>
              </a:rPr>
              <a:t>;</a:t>
            </a:r>
            <a:r>
              <a:rPr dirty="0" sz="700" spc="-7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⟩⟨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 spc="80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r>
              <a:rPr dirty="0" sz="700" spc="40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 spc="-25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3150755" y="248793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175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3138055" y="2403268"/>
            <a:ext cx="59055" cy="160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53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  <a:p>
            <a:pPr marL="12700">
              <a:lnSpc>
                <a:spcPts val="530"/>
              </a:lnSpc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sz="500">
              <a:latin typeface="Tahoma"/>
              <a:cs typeface="Tahoma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1137285" y="2643670"/>
            <a:ext cx="2068830" cy="0"/>
          </a:xfrm>
          <a:custGeom>
            <a:avLst/>
            <a:gdLst/>
            <a:ahLst/>
            <a:cxnLst/>
            <a:rect l="l" t="t" r="r" b="b"/>
            <a:pathLst>
              <a:path w="2068830" h="0">
                <a:moveTo>
                  <a:pt x="0" y="0"/>
                </a:moveTo>
                <a:lnTo>
                  <a:pt x="2068588" y="0"/>
                </a:lnTo>
              </a:path>
            </a:pathLst>
          </a:custGeom>
          <a:ln w="5054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 txBox="1"/>
          <p:nvPr/>
        </p:nvSpPr>
        <p:spPr>
          <a:xfrm>
            <a:off x="3237039" y="2573200"/>
            <a:ext cx="18605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700" spc="-25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baseline="-11111" sz="750" spc="-37" i="1">
                <a:solidFill>
                  <a:srgbClr val="080C11"/>
                </a:solidFill>
                <a:latin typeface="Arial"/>
                <a:cs typeface="Arial"/>
              </a:rPr>
              <a:t>L</a:t>
            </a:r>
            <a:endParaRPr baseline="-11111" sz="75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531645" y="2688560"/>
            <a:ext cx="51689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0050" algn="l"/>
              </a:tabLst>
            </a:pPr>
            <a:r>
              <a:rPr dirty="0" u="sng" sz="500" spc="295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500" spc="1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none" sz="50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u="sng" sz="500" spc="28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2</a:t>
            </a:r>
            <a:r>
              <a:rPr dirty="0" u="sng" sz="500" spc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endParaRPr sz="500">
              <a:latin typeface="Tahoma"/>
              <a:cs typeface="Tahoma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2746184" y="2654855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</p:txBody>
      </p:sp>
      <p:sp>
        <p:nvSpPr>
          <p:cNvPr id="79" name="object 79" descr=""/>
          <p:cNvSpPr/>
          <p:nvPr/>
        </p:nvSpPr>
        <p:spPr>
          <a:xfrm>
            <a:off x="2758884" y="273951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175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 txBox="1"/>
          <p:nvPr/>
        </p:nvSpPr>
        <p:spPr>
          <a:xfrm>
            <a:off x="1506245" y="2709903"/>
            <a:ext cx="13246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16666" sz="750" spc="157">
                <a:solidFill>
                  <a:srgbClr val="080C11"/>
                </a:solidFill>
                <a:latin typeface="Cambria"/>
                <a:cs typeface="Cambria"/>
              </a:rPr>
              <a:t>√</a:t>
            </a:r>
            <a:r>
              <a:rPr dirty="0" baseline="-27777" sz="750" spc="157">
                <a:solidFill>
                  <a:srgbClr val="080C11"/>
                </a:solidFill>
                <a:latin typeface="Tahoma"/>
                <a:cs typeface="Tahoma"/>
              </a:rPr>
              <a:t>3</a:t>
            </a:r>
            <a:r>
              <a:rPr dirty="0" baseline="-27777" sz="750" spc="179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baseline="7936" sz="10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baseline="7936" sz="1050" spc="67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baseline="7936" sz="1050" spc="89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baseline="7936" sz="1050" spc="157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baseline="16666" sz="750" spc="157">
                <a:solidFill>
                  <a:srgbClr val="080C11"/>
                </a:solidFill>
                <a:latin typeface="Cambria"/>
                <a:cs typeface="Cambria"/>
              </a:rPr>
              <a:t>√</a:t>
            </a:r>
            <a:r>
              <a:rPr dirty="0" baseline="-27777" sz="750" spc="157">
                <a:solidFill>
                  <a:srgbClr val="080C11"/>
                </a:solidFill>
                <a:latin typeface="Tahoma"/>
                <a:cs typeface="Tahoma"/>
              </a:rPr>
              <a:t>6</a:t>
            </a:r>
            <a:r>
              <a:rPr dirty="0" baseline="-27777" sz="750" spc="187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baseline="7936" sz="10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baseline="7936" sz="1050" spc="-1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baseline="7936" sz="1050" spc="-67">
                <a:solidFill>
                  <a:srgbClr val="080C11"/>
                </a:solidFill>
                <a:latin typeface="Tahoma"/>
                <a:cs typeface="Tahoma"/>
              </a:rPr>
              <a:t>;</a:t>
            </a:r>
            <a:r>
              <a:rPr dirty="0" baseline="7936" sz="1050" spc="-104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baseline="7936" sz="10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⟩⟨</a:t>
            </a:r>
            <a:r>
              <a:rPr dirty="0" baseline="7936" sz="10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baseline="7936" sz="1050" spc="135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r>
              <a:rPr dirty="0" sz="50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500" spc="14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baseline="7936" sz="105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baseline="7936" sz="105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baseline="7936" sz="1050" spc="-37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baseline="16666" sz="750" spc="-75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baseline="16666" sz="750">
              <a:latin typeface="Tahoma"/>
              <a:cs typeface="Tahoma"/>
            </a:endParaRPr>
          </a:p>
        </p:txBody>
      </p:sp>
      <p:sp>
        <p:nvSpPr>
          <p:cNvPr id="81" name="object 81" descr=""/>
          <p:cNvSpPr/>
          <p:nvPr/>
        </p:nvSpPr>
        <p:spPr>
          <a:xfrm>
            <a:off x="1491233" y="2895269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 h="0">
                <a:moveTo>
                  <a:pt x="0" y="0"/>
                </a:moveTo>
                <a:lnTo>
                  <a:pt x="1360690" y="0"/>
                </a:lnTo>
              </a:path>
            </a:pathLst>
          </a:custGeom>
          <a:ln w="5054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 txBox="1"/>
          <p:nvPr/>
        </p:nvSpPr>
        <p:spPr>
          <a:xfrm>
            <a:off x="2883103" y="2824787"/>
            <a:ext cx="1651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◦</a:t>
            </a:r>
            <a:r>
              <a:rPr dirty="0" baseline="-11111" sz="750" spc="-37" i="1">
                <a:solidFill>
                  <a:srgbClr val="080C11"/>
                </a:solidFill>
                <a:latin typeface="Arial"/>
                <a:cs typeface="Arial"/>
              </a:rPr>
              <a:t>L</a:t>
            </a:r>
            <a:endParaRPr baseline="-11111" sz="75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812493" y="2965547"/>
            <a:ext cx="825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 spc="-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√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1881898" y="3018087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sz="500">
              <a:latin typeface="Tahoma"/>
              <a:cs typeface="Tahoma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478533" y="2948841"/>
            <a:ext cx="6134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1965" algn="l"/>
              </a:tabLst>
            </a:pPr>
            <a:r>
              <a:rPr dirty="0" sz="700" spc="-1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 spc="-1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 spc="-10">
                <a:solidFill>
                  <a:srgbClr val="080C11"/>
                </a:solidFill>
                <a:latin typeface="Cambria"/>
                <a:cs typeface="Cambria"/>
              </a:rPr>
              <a:t>⟩⟨</a:t>
            </a:r>
            <a:r>
              <a:rPr dirty="0" sz="700" spc="-1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 spc="-10">
                <a:solidFill>
                  <a:srgbClr val="080C11"/>
                </a:solidFill>
                <a:latin typeface="Cambria"/>
                <a:cs typeface="Cambria"/>
              </a:rPr>
              <a:t>|◦</a:t>
            </a:r>
            <a:r>
              <a:rPr dirty="0" sz="700" spc="-10">
                <a:solidFill>
                  <a:srgbClr val="080C11"/>
                </a:solidFill>
                <a:latin typeface="Tahoma"/>
                <a:cs typeface="Tahoma"/>
              </a:rPr>
              <a:t>(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 spc="-25">
                <a:solidFill>
                  <a:srgbClr val="080C11"/>
                </a:solidFill>
                <a:latin typeface="Tahoma"/>
                <a:cs typeface="Tahoma"/>
              </a:rPr>
              <a:t>0</a:t>
            </a: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1847189" y="2940147"/>
            <a:ext cx="48196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0050" algn="l"/>
              </a:tabLst>
            </a:pPr>
            <a:r>
              <a:rPr dirty="0" u="sng" sz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500" spc="2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r>
              <a:rPr dirty="0" u="none" sz="50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u="sng" sz="500" spc="-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2</a:t>
            </a:r>
            <a:r>
              <a:rPr dirty="0" u="sng" sz="500" spc="50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Tahoma"/>
                <a:cs typeface="Tahoma"/>
              </a:rPr>
              <a:t> </a:t>
            </a:r>
            <a:endParaRPr sz="500">
              <a:latin typeface="Tahoma"/>
              <a:cs typeface="Tahoma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2200478" y="2965547"/>
            <a:ext cx="825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500" spc="-50">
                <a:solidFill>
                  <a:srgbClr val="080C11"/>
                </a:solidFill>
                <a:uFill>
                  <a:solidFill>
                    <a:srgbClr val="080C11"/>
                  </a:solidFill>
                </a:uFill>
                <a:latin typeface="Cambria"/>
                <a:cs typeface="Cambria"/>
              </a:rPr>
              <a:t>√</a:t>
            </a:r>
            <a:endParaRPr sz="500">
              <a:latin typeface="Cambria"/>
              <a:cs typeface="Cambria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2269896" y="3018087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6</a:t>
            </a:r>
            <a:endParaRPr sz="500">
              <a:latin typeface="Tahoma"/>
              <a:cs typeface="Tahoma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2582138" y="2986807"/>
            <a:ext cx="59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0</a:t>
            </a:r>
            <a:endParaRPr sz="500">
              <a:latin typeface="Tahoma"/>
              <a:cs typeface="Tahoma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2089061" y="2948841"/>
            <a:ext cx="7054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9079" algn="l"/>
              </a:tabLst>
            </a:pPr>
            <a:r>
              <a:rPr dirty="0" sz="700" spc="10">
                <a:solidFill>
                  <a:srgbClr val="080C11"/>
                </a:solidFill>
                <a:latin typeface="Tahoma"/>
                <a:cs typeface="Tahoma"/>
              </a:rPr>
              <a:t>+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	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r>
              <a:rPr dirty="0" sz="700">
                <a:solidFill>
                  <a:srgbClr val="080C11"/>
                </a:solidFill>
                <a:latin typeface="Tahoma"/>
                <a:cs typeface="Tahoma"/>
              </a:rPr>
              <a:t>)</a:t>
            </a:r>
            <a:r>
              <a:rPr dirty="0" sz="700" spc="35">
                <a:solidFill>
                  <a:srgbClr val="080C11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080C11"/>
                </a:solidFill>
                <a:latin typeface="Cambria"/>
                <a:cs typeface="Cambria"/>
              </a:rPr>
              <a:t>⊢</a:t>
            </a:r>
            <a:r>
              <a:rPr dirty="0" sz="700" spc="434">
                <a:solidFill>
                  <a:srgbClr val="080C11"/>
                </a:solidFill>
                <a:latin typeface="Cambria"/>
                <a:cs typeface="Cambria"/>
              </a:rPr>
              <a:t> </a:t>
            </a: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|</a:t>
            </a:r>
            <a:r>
              <a:rPr dirty="0" sz="700" spc="-25">
                <a:solidFill>
                  <a:srgbClr val="080C11"/>
                </a:solidFill>
                <a:latin typeface="Tahoma"/>
                <a:cs typeface="Tahoma"/>
              </a:rPr>
              <a:t>1</a:t>
            </a:r>
            <a:r>
              <a:rPr dirty="0" sz="700" spc="-25">
                <a:solidFill>
                  <a:srgbClr val="080C11"/>
                </a:solidFill>
                <a:latin typeface="Cambria"/>
                <a:cs typeface="Cambria"/>
              </a:rPr>
              <a:t>⟩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91" name="object 91" descr=""/>
          <p:cNvSpPr/>
          <p:nvPr/>
        </p:nvSpPr>
        <p:spPr>
          <a:xfrm>
            <a:off x="2796806" y="299111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175">
            <a:solidFill>
              <a:srgbClr val="080C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 txBox="1"/>
          <p:nvPr/>
        </p:nvSpPr>
        <p:spPr>
          <a:xfrm>
            <a:off x="2784106" y="2906454"/>
            <a:ext cx="59055" cy="160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530"/>
              </a:lnSpc>
              <a:spcBef>
                <a:spcPts val="95"/>
              </a:spcBef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2</a:t>
            </a:r>
            <a:endParaRPr sz="500">
              <a:latin typeface="Tahoma"/>
              <a:cs typeface="Tahoma"/>
            </a:endParaRPr>
          </a:p>
          <a:p>
            <a:pPr marL="12700">
              <a:lnSpc>
                <a:spcPts val="530"/>
              </a:lnSpc>
            </a:pPr>
            <a:r>
              <a:rPr dirty="0" sz="500" spc="-50">
                <a:solidFill>
                  <a:srgbClr val="080C11"/>
                </a:solidFill>
                <a:latin typeface="Tahoma"/>
                <a:cs typeface="Tahoma"/>
              </a:rPr>
              <a:t>3</a:t>
            </a:r>
            <a:endParaRPr sz="500">
              <a:latin typeface="Tahoma"/>
              <a:cs typeface="Tahoma"/>
            </a:endParaRPr>
          </a:p>
        </p:txBody>
      </p:sp>
      <p:grpSp>
        <p:nvGrpSpPr>
          <p:cNvPr id="93" name="object 93" descr=""/>
          <p:cNvGrpSpPr/>
          <p:nvPr/>
        </p:nvGrpSpPr>
        <p:grpSpPr>
          <a:xfrm>
            <a:off x="0" y="3346348"/>
            <a:ext cx="4608195" cy="109855"/>
            <a:chOff x="0" y="3346348"/>
            <a:chExt cx="4608195" cy="109855"/>
          </a:xfrm>
        </p:grpSpPr>
        <p:sp>
          <p:nvSpPr>
            <p:cNvPr id="94" name="object 94" descr=""/>
            <p:cNvSpPr/>
            <p:nvPr/>
          </p:nvSpPr>
          <p:spPr>
            <a:xfrm>
              <a:off x="0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01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535976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93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071952" y="3346348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651"/>
                  </a:lnTo>
                  <a:lnTo>
                    <a:pt x="1535976" y="109651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260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r>
              <a:rPr dirty="0"/>
              <a:t>This</a:t>
            </a:r>
            <a:r>
              <a:rPr dirty="0" spc="10"/>
              <a:t> </a:t>
            </a:r>
            <a:r>
              <a:rPr dirty="0"/>
              <a:t>material</a:t>
            </a:r>
            <a:r>
              <a:rPr dirty="0" spc="1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 spc="-10"/>
              <a:t>based</a:t>
            </a:r>
            <a:r>
              <a:rPr dirty="0" spc="10"/>
              <a:t> </a:t>
            </a:r>
            <a:r>
              <a:rPr dirty="0"/>
              <a:t>upon</a:t>
            </a:r>
            <a:r>
              <a:rPr dirty="0" spc="10"/>
              <a:t> </a:t>
            </a:r>
            <a:r>
              <a:rPr dirty="0"/>
              <a:t>work</a:t>
            </a:r>
            <a:r>
              <a:rPr dirty="0" spc="10"/>
              <a:t> </a:t>
            </a:r>
            <a:r>
              <a:rPr dirty="0" spc="-10"/>
              <a:t>supported</a:t>
            </a:r>
          </a:p>
        </p:txBody>
      </p:sp>
      <p:sp>
        <p:nvSpPr>
          <p:cNvPr id="98" name="object 9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/>
              <a:t>Anderson</a:t>
            </a:r>
            <a:r>
              <a:rPr dirty="0" spc="15"/>
              <a:t> </a:t>
            </a:r>
            <a:r>
              <a:rPr dirty="0"/>
              <a:t>Beraldo</a:t>
            </a:r>
            <a:r>
              <a:rPr dirty="0" spc="20"/>
              <a:t> </a:t>
            </a:r>
            <a:r>
              <a:rPr dirty="0" spc="-10"/>
              <a:t>DeAraujo</a:t>
            </a:r>
          </a:p>
        </p:txBody>
      </p:sp>
      <p:sp>
        <p:nvSpPr>
          <p:cNvPr id="99" name="object 99" descr=""/>
          <p:cNvSpPr txBox="1"/>
          <p:nvPr/>
        </p:nvSpPr>
        <p:spPr>
          <a:xfrm>
            <a:off x="2109520" y="3351784"/>
            <a:ext cx="38925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75"/>
              </a:lnSpc>
            </a:pPr>
            <a:r>
              <a:rPr dirty="0" sz="600" spc="-10">
                <a:solidFill>
                  <a:srgbClr val="FFFFFF"/>
                </a:solidFill>
                <a:latin typeface="Tahoma"/>
                <a:cs typeface="Tahoma"/>
                <a:hlinkClick r:id="rId6" action="ppaction://hlinksldjump"/>
              </a:rPr>
              <a:t>Synalgebra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0" name="object 10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675"/>
              </a:lnSpc>
            </a:pPr>
            <a:fld id="{81D60167-4931-47E6-BA6A-407CBD079E47}" type="slidenum">
              <a:rPr dirty="0" spc="-10"/>
              <a:t>10</a:t>
            </a:fld>
            <a:r>
              <a:rPr dirty="0" spc="-85"/>
              <a:t> </a:t>
            </a:r>
            <a:r>
              <a:rPr dirty="0" spc="90"/>
              <a:t>/</a:t>
            </a:r>
            <a:r>
              <a:rPr dirty="0" spc="-85"/>
              <a:t> </a:t>
            </a:r>
            <a:r>
              <a:rPr dirty="0" spc="-35"/>
              <a:t>16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Anderson Beraldo DeAraujo</dc:creator>
  <dc:title> Synalgebraic Simulation of Quantum Circuits </dc:title>
  <dcterms:created xsi:type="dcterms:W3CDTF">2024-06-25T14:37:58Z</dcterms:created>
  <dcterms:modified xsi:type="dcterms:W3CDTF">2024-06-25T14:37:58Z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2024-06-21T00:00:00Z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2024-06-25T00:00:00Z</vt:filetime>
  </property>
  <property fmtid="{D5CDD505-2E9C-101B-9397-08002B2CF9AE}" pid="5" name="PTEX.Fullbanner">
    <vt:lpwstr>This is pdfTeX, Version 3.141592653-2.6-1.40.25 (TeX Live 2023/Arch Linux) kpathsea version 6.3.5</vt:lpwstr>
  </property>
  <property fmtid="{D5CDD505-2E9C-101B-9397-08002B2CF9AE}" pid="6" name="Producer">
    <vt:lpwstr>pdfTeX-1.40.25</vt:lpwstr>
  </property>
</Properties>
</file>