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5"/>
  </p:sldMasterIdLst>
  <p:notesMasterIdLst>
    <p:notesMasterId r:id="rId23"/>
  </p:notesMasterIdLst>
  <p:handoutMasterIdLst>
    <p:handoutMasterId r:id="rId24"/>
  </p:handoutMasterIdLst>
  <p:sldIdLst>
    <p:sldId id="256" r:id="rId6"/>
    <p:sldId id="530" r:id="rId7"/>
    <p:sldId id="514" r:id="rId8"/>
    <p:sldId id="511" r:id="rId9"/>
    <p:sldId id="493" r:id="rId10"/>
    <p:sldId id="498" r:id="rId11"/>
    <p:sldId id="529" r:id="rId12"/>
    <p:sldId id="522" r:id="rId13"/>
    <p:sldId id="526" r:id="rId14"/>
    <p:sldId id="527" r:id="rId15"/>
    <p:sldId id="492" r:id="rId16"/>
    <p:sldId id="506" r:id="rId17"/>
    <p:sldId id="490" r:id="rId18"/>
    <p:sldId id="259" r:id="rId19"/>
    <p:sldId id="531" r:id="rId20"/>
    <p:sldId id="500" r:id="rId21"/>
    <p:sldId id="5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129374-E9C4-41AC-ADF7-D2B226AD6ABB}">
          <p14:sldIdLst>
            <p14:sldId id="256"/>
          </p14:sldIdLst>
        </p14:section>
        <p14:section name="International Process and Guide" id="{7C3BB3FD-B5A0-48CC-9665-FC9F7FF33C42}">
          <p14:sldIdLst>
            <p14:sldId id="530"/>
            <p14:sldId id="514"/>
            <p14:sldId id="511"/>
            <p14:sldId id="493"/>
            <p14:sldId id="498"/>
            <p14:sldId id="529"/>
            <p14:sldId id="522"/>
            <p14:sldId id="526"/>
            <p14:sldId id="527"/>
            <p14:sldId id="492"/>
            <p14:sldId id="506"/>
            <p14:sldId id="490"/>
            <p14:sldId id="259"/>
            <p14:sldId id="531"/>
            <p14:sldId id="500"/>
            <p14:sldId id="5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595A59"/>
    <a:srgbClr val="F8F8F8"/>
    <a:srgbClr val="004B8D"/>
    <a:srgbClr val="B3282D"/>
    <a:srgbClr val="CBCCCB"/>
    <a:srgbClr val="00BCE4"/>
    <a:srgbClr val="A7A9AC"/>
    <a:srgbClr val="FB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DE4DB1-0A06-40AF-B314-E5A1C3672047}" v="17" dt="2024-06-21T19:19:38.742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572" autoAdjust="0"/>
  </p:normalViewPr>
  <p:slideViewPr>
    <p:cSldViewPr snapToGrid="0" snapToObjects="1">
      <p:cViewPr varScale="1">
        <p:scale>
          <a:sx n="51" d="100"/>
          <a:sy n="51" d="100"/>
        </p:scale>
        <p:origin x="44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S, REBECCA J CIV USAF AFMC AFRL/RIBA" userId="77ea8f5c-2bdb-4abb-9469-cf193dd3696b" providerId="ADAL" clId="{DDDE4DB1-0A06-40AF-B314-E5A1C3672047}"/>
    <pc:docChg chg="modSld">
      <pc:chgData name="MILLS, REBECCA J CIV USAF AFMC AFRL/RIBA" userId="77ea8f5c-2bdb-4abb-9469-cf193dd3696b" providerId="ADAL" clId="{DDDE4DB1-0A06-40AF-B314-E5A1C3672047}" dt="2024-06-21T19:19:38.742" v="39" actId="20577"/>
      <pc:docMkLst>
        <pc:docMk/>
      </pc:docMkLst>
      <pc:sldChg chg="modSp mod">
        <pc:chgData name="MILLS, REBECCA J CIV USAF AFMC AFRL/RIBA" userId="77ea8f5c-2bdb-4abb-9469-cf193dd3696b" providerId="ADAL" clId="{DDDE4DB1-0A06-40AF-B314-E5A1C3672047}" dt="2024-06-21T18:56:38.449" v="20" actId="1036"/>
        <pc:sldMkLst>
          <pc:docMk/>
          <pc:sldMk cId="177892156" sldId="490"/>
        </pc:sldMkLst>
        <pc:spChg chg="mod">
          <ac:chgData name="MILLS, REBECCA J CIV USAF AFMC AFRL/RIBA" userId="77ea8f5c-2bdb-4abb-9469-cf193dd3696b" providerId="ADAL" clId="{DDDE4DB1-0A06-40AF-B314-E5A1C3672047}" dt="2024-06-21T18:56:28.996" v="19" actId="1036"/>
          <ac:spMkLst>
            <pc:docMk/>
            <pc:sldMk cId="177892156" sldId="490"/>
            <ac:spMk id="4" creationId="{00000000-0000-0000-0000-000000000000}"/>
          </ac:spMkLst>
        </pc:spChg>
        <pc:spChg chg="mod">
          <ac:chgData name="MILLS, REBECCA J CIV USAF AFMC AFRL/RIBA" userId="77ea8f5c-2bdb-4abb-9469-cf193dd3696b" providerId="ADAL" clId="{DDDE4DB1-0A06-40AF-B314-E5A1C3672047}" dt="2024-06-21T18:56:38.449" v="20" actId="1036"/>
          <ac:spMkLst>
            <pc:docMk/>
            <pc:sldMk cId="177892156" sldId="490"/>
            <ac:spMk id="7" creationId="{BE78578D-CF40-D207-FAFC-B5002AA3FDEB}"/>
          </ac:spMkLst>
        </pc:spChg>
      </pc:sldChg>
      <pc:sldChg chg="modAnim">
        <pc:chgData name="MILLS, REBECCA J CIV USAF AFMC AFRL/RIBA" userId="77ea8f5c-2bdb-4abb-9469-cf193dd3696b" providerId="ADAL" clId="{DDDE4DB1-0A06-40AF-B314-E5A1C3672047}" dt="2024-06-21T18:52:45.913" v="0"/>
        <pc:sldMkLst>
          <pc:docMk/>
          <pc:sldMk cId="781951741" sldId="498"/>
        </pc:sldMkLst>
      </pc:sldChg>
      <pc:sldChg chg="modSp mod">
        <pc:chgData name="MILLS, REBECCA J CIV USAF AFMC AFRL/RIBA" userId="77ea8f5c-2bdb-4abb-9469-cf193dd3696b" providerId="ADAL" clId="{DDDE4DB1-0A06-40AF-B314-E5A1C3672047}" dt="2024-06-21T19:17:29.812" v="36" actId="20577"/>
        <pc:sldMkLst>
          <pc:docMk/>
          <pc:sldMk cId="527058787" sldId="506"/>
        </pc:sldMkLst>
        <pc:spChg chg="mod">
          <ac:chgData name="MILLS, REBECCA J CIV USAF AFMC AFRL/RIBA" userId="77ea8f5c-2bdb-4abb-9469-cf193dd3696b" providerId="ADAL" clId="{DDDE4DB1-0A06-40AF-B314-E5A1C3672047}" dt="2024-06-21T19:17:29.812" v="36" actId="20577"/>
          <ac:spMkLst>
            <pc:docMk/>
            <pc:sldMk cId="527058787" sldId="506"/>
            <ac:spMk id="4" creationId="{00000000-0000-0000-0000-000000000000}"/>
          </ac:spMkLst>
        </pc:spChg>
        <pc:spChg chg="mod">
          <ac:chgData name="MILLS, REBECCA J CIV USAF AFMC AFRL/RIBA" userId="77ea8f5c-2bdb-4abb-9469-cf193dd3696b" providerId="ADAL" clId="{DDDE4DB1-0A06-40AF-B314-E5A1C3672047}" dt="2024-06-21T18:54:39.882" v="5" actId="207"/>
          <ac:spMkLst>
            <pc:docMk/>
            <pc:sldMk cId="527058787" sldId="506"/>
            <ac:spMk id="8" creationId="{00000000-0000-0000-0000-000000000000}"/>
          </ac:spMkLst>
        </pc:spChg>
      </pc:sldChg>
      <pc:sldChg chg="modAnim">
        <pc:chgData name="MILLS, REBECCA J CIV USAF AFMC AFRL/RIBA" userId="77ea8f5c-2bdb-4abb-9469-cf193dd3696b" providerId="ADAL" clId="{DDDE4DB1-0A06-40AF-B314-E5A1C3672047}" dt="2024-06-21T19:14:46.902" v="30"/>
        <pc:sldMkLst>
          <pc:docMk/>
          <pc:sldMk cId="253741182" sldId="526"/>
        </pc:sldMkLst>
      </pc:sldChg>
      <pc:sldChg chg="modSp mod">
        <pc:chgData name="MILLS, REBECCA J CIV USAF AFMC AFRL/RIBA" userId="77ea8f5c-2bdb-4abb-9469-cf193dd3696b" providerId="ADAL" clId="{DDDE4DB1-0A06-40AF-B314-E5A1C3672047}" dt="2024-06-21T18:54:24.576" v="4" actId="12385"/>
        <pc:sldMkLst>
          <pc:docMk/>
          <pc:sldMk cId="3620501250" sldId="527"/>
        </pc:sldMkLst>
        <pc:graphicFrameChg chg="modGraphic">
          <ac:chgData name="MILLS, REBECCA J CIV USAF AFMC AFRL/RIBA" userId="77ea8f5c-2bdb-4abb-9469-cf193dd3696b" providerId="ADAL" clId="{DDDE4DB1-0A06-40AF-B314-E5A1C3672047}" dt="2024-06-21T18:54:24.576" v="4" actId="12385"/>
          <ac:graphicFrameMkLst>
            <pc:docMk/>
            <pc:sldMk cId="3620501250" sldId="527"/>
            <ac:graphicFrameMk id="5" creationId="{00000000-0000-0000-0000-000000000000}"/>
          </ac:graphicFrameMkLst>
        </pc:graphicFrameChg>
      </pc:sldChg>
      <pc:sldChg chg="modSp modAnim">
        <pc:chgData name="MILLS, REBECCA J CIV USAF AFMC AFRL/RIBA" userId="77ea8f5c-2bdb-4abb-9469-cf193dd3696b" providerId="ADAL" clId="{DDDE4DB1-0A06-40AF-B314-E5A1C3672047}" dt="2024-06-21T19:19:38.742" v="39" actId="20577"/>
        <pc:sldMkLst>
          <pc:docMk/>
          <pc:sldMk cId="689835353" sldId="530"/>
        </pc:sldMkLst>
        <pc:spChg chg="mod">
          <ac:chgData name="MILLS, REBECCA J CIV USAF AFMC AFRL/RIBA" userId="77ea8f5c-2bdb-4abb-9469-cf193dd3696b" providerId="ADAL" clId="{DDDE4DB1-0A06-40AF-B314-E5A1C3672047}" dt="2024-06-21T19:19:38.742" v="39" actId="20577"/>
          <ac:spMkLst>
            <pc:docMk/>
            <pc:sldMk cId="689835353" sldId="530"/>
            <ac:spMk id="7" creationId="{9C6CCD7C-E08F-2E8A-B195-35843AA645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B778-EE3F-5541-80B6-A033169F05AB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72D6-76A0-B84C-AA86-CCE530562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D8D47-F8B2-844E-B15E-9C55313B0B46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DA7D4-2281-3F41-A9A9-DF2CBC1C0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0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vector/cute-flat-couple-run-each-other-217321711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image-photo/hand-holding-wireless-peripheral-collaboration-inscription-174875451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vector/trendy-flat-illustration-teamwork-concept-globalization-150517313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22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3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https://www.shutterstock.com/image-vector/cute-flat-couple-run-each-other-2173217119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https://www.shutterstock.com/image-photo/hand-holding-wireless-peripheral-collaboration-inscription-1748754518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https://www.shutterstock.com/image-vector/concept-communication-people-through-global-computer-95949841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1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4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https://www.shutterstock.com/image-vector/trendy-flat-illustration-teamwork-concept-globalization-1505173130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1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*Armaments agreements strives to improve</a:t>
            </a:r>
            <a:r>
              <a:rPr lang="en-US" baseline="0" dirty="0"/>
              <a:t> military strength and capabilities through collaboration.</a:t>
            </a:r>
            <a:r>
              <a:rPr lang="en-US" dirty="0"/>
              <a:t> This means that these</a:t>
            </a:r>
            <a:r>
              <a:rPr lang="en-US" baseline="0" dirty="0"/>
              <a:t> international agreements </a:t>
            </a:r>
            <a:r>
              <a:rPr lang="en-US" dirty="0"/>
              <a:t>are with defense units between nations, i.e. Government</a:t>
            </a:r>
            <a:r>
              <a:rPr lang="en-US" baseline="0" dirty="0"/>
              <a:t>-to-Government Agreements</a:t>
            </a:r>
          </a:p>
          <a:p>
            <a:r>
              <a:rPr lang="en-US" baseline="0" dirty="0"/>
              <a:t>TTCP – limited to FVEY nations (Defense arm of </a:t>
            </a:r>
            <a:r>
              <a:rPr lang="en-US" baseline="0" dirty="0" err="1"/>
              <a:t>govts</a:t>
            </a:r>
            <a:r>
              <a:rPr lang="en-US" baseline="0" dirty="0"/>
              <a:t>) to participate in R&amp;D activity, either all nations or some combination of nations contributing to an activity or project.</a:t>
            </a:r>
          </a:p>
          <a:p>
            <a:r>
              <a:rPr lang="en-US" baseline="0" dirty="0"/>
              <a:t>NATO STO – Participants are from defense organizations across NATO nations. Studies and project ideas are submitted to panels and voted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07">
              <a:defRPr/>
            </a:pPr>
            <a:fld id="{EE0DA7D4-2281-3F41-A9A9-DF2CBC1C06D7}" type="slidenum">
              <a:rPr lang="en-US">
                <a:solidFill>
                  <a:prstClr val="black"/>
                </a:solidFill>
                <a:latin typeface="Calibri"/>
              </a:rPr>
              <a:pPr defTabSz="92180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87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DA7D4-2281-3F41-A9A9-DF2CBC1C06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2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68258B61-00FA-92B0-4241-E7AC204A3AC6}"/>
              </a:ext>
            </a:extLst>
          </p:cNvPr>
          <p:cNvSpPr/>
          <p:nvPr userDrawn="1"/>
        </p:nvSpPr>
        <p:spPr>
          <a:xfrm>
            <a:off x="144780" y="320040"/>
            <a:ext cx="11894820" cy="1447800"/>
          </a:xfrm>
          <a:custGeom>
            <a:avLst/>
            <a:gdLst>
              <a:gd name="connsiteX0" fmla="*/ 11894820 w 11894820"/>
              <a:gd name="connsiteY0" fmla="*/ 975360 h 1447800"/>
              <a:gd name="connsiteX1" fmla="*/ 11894820 w 11894820"/>
              <a:gd name="connsiteY1" fmla="*/ 0 h 1447800"/>
              <a:gd name="connsiteX2" fmla="*/ 0 w 11894820"/>
              <a:gd name="connsiteY2" fmla="*/ 0 h 1447800"/>
              <a:gd name="connsiteX3" fmla="*/ 0 w 11894820"/>
              <a:gd name="connsiteY3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4820" h="1447800">
                <a:moveTo>
                  <a:pt x="11894820" y="975360"/>
                </a:moveTo>
                <a:lnTo>
                  <a:pt x="11894820" y="0"/>
                </a:lnTo>
                <a:lnTo>
                  <a:pt x="0" y="0"/>
                </a:lnTo>
                <a:lnTo>
                  <a:pt x="0" y="1447800"/>
                </a:lnTo>
              </a:path>
            </a:pathLst>
          </a:cu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68A88C3D-008D-E30D-6B06-B85EDD8DB52B}"/>
              </a:ext>
            </a:extLst>
          </p:cNvPr>
          <p:cNvSpPr/>
          <p:nvPr userDrawn="1"/>
        </p:nvSpPr>
        <p:spPr>
          <a:xfrm>
            <a:off x="2598420" y="5128260"/>
            <a:ext cx="9433560" cy="1394460"/>
          </a:xfrm>
          <a:custGeom>
            <a:avLst/>
            <a:gdLst>
              <a:gd name="connsiteX0" fmla="*/ 0 w 9433560"/>
              <a:gd name="connsiteY0" fmla="*/ 1181100 h 1181100"/>
              <a:gd name="connsiteX1" fmla="*/ 9433560 w 9433560"/>
              <a:gd name="connsiteY1" fmla="*/ 1181100 h 1181100"/>
              <a:gd name="connsiteX2" fmla="*/ 9433560 w 9433560"/>
              <a:gd name="connsiteY2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33560" h="1181100">
                <a:moveTo>
                  <a:pt x="0" y="1181100"/>
                </a:moveTo>
                <a:lnTo>
                  <a:pt x="9433560" y="1181100"/>
                </a:lnTo>
                <a:lnTo>
                  <a:pt x="9433560" y="0"/>
                </a:lnTo>
              </a:path>
            </a:pathLst>
          </a:cu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eeform 39">
            <a:extLst>
              <a:ext uri="{FF2B5EF4-FFF2-40B4-BE49-F238E27FC236}">
                <a16:creationId xmlns:a16="http://schemas.microsoft.com/office/drawing/2014/main" id="{09A69D94-3034-F7D4-3A40-D4E71AB497CE}"/>
              </a:ext>
            </a:extLst>
          </p:cNvPr>
          <p:cNvSpPr/>
          <p:nvPr userDrawn="1"/>
        </p:nvSpPr>
        <p:spPr>
          <a:xfrm>
            <a:off x="144780" y="4937760"/>
            <a:ext cx="0" cy="1447800"/>
          </a:xfrm>
          <a:custGeom>
            <a:avLst/>
            <a:gdLst>
              <a:gd name="connsiteX0" fmla="*/ 11894820 w 11894820"/>
              <a:gd name="connsiteY0" fmla="*/ 975360 h 1447800"/>
              <a:gd name="connsiteX1" fmla="*/ 11894820 w 11894820"/>
              <a:gd name="connsiteY1" fmla="*/ 0 h 1447800"/>
              <a:gd name="connsiteX2" fmla="*/ 0 w 11894820"/>
              <a:gd name="connsiteY2" fmla="*/ 0 h 1447800"/>
              <a:gd name="connsiteX3" fmla="*/ 0 w 11894820"/>
              <a:gd name="connsiteY3" fmla="*/ 1447800 h 1447800"/>
              <a:gd name="connsiteX0" fmla="*/ 11894820 w 11894820"/>
              <a:gd name="connsiteY0" fmla="*/ 0 h 1447800"/>
              <a:gd name="connsiteX1" fmla="*/ 0 w 11894820"/>
              <a:gd name="connsiteY1" fmla="*/ 0 h 1447800"/>
              <a:gd name="connsiteX2" fmla="*/ 0 w 11894820"/>
              <a:gd name="connsiteY2" fmla="*/ 1447800 h 1447800"/>
              <a:gd name="connsiteX0" fmla="*/ 0 w 0"/>
              <a:gd name="connsiteY0" fmla="*/ 0 h 1447800"/>
              <a:gd name="connsiteX1" fmla="*/ 0 w 0"/>
              <a:gd name="connsiteY1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D733CA-2454-798D-11A4-DD2F9EA3E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 b="8333"/>
          <a:stretch/>
        </p:blipFill>
        <p:spPr>
          <a:xfrm>
            <a:off x="0" y="327660"/>
            <a:ext cx="12191999" cy="59588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F696464-30C4-EE78-D177-692E285B5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396" y="2891310"/>
            <a:ext cx="11171208" cy="1563437"/>
          </a:xfrm>
        </p:spPr>
        <p:txBody>
          <a:bodyPr lIns="0" rIns="0" anchor="ctr" anchorCtr="0">
            <a:normAutofit/>
          </a:bodyPr>
          <a:lstStyle>
            <a:lvl1pPr algn="ctr">
              <a:defRPr sz="4000" cap="all" baseline="0">
                <a:solidFill>
                  <a:srgbClr val="F8F8F8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5F8ECE1-A635-C581-1A04-D119A177CE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396" y="4461313"/>
            <a:ext cx="11171207" cy="829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 b="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r>
              <a:rPr lang="en-US" dirty="0"/>
              <a:t>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B6CB89-E5F2-F941-4F8F-87F982152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24531" y="1951639"/>
            <a:ext cx="3142938" cy="532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DFF464-D05E-38F6-2379-B96186875214}"/>
              </a:ext>
            </a:extLst>
          </p:cNvPr>
          <p:cNvSpPr txBox="1"/>
          <p:nvPr userDrawn="1"/>
        </p:nvSpPr>
        <p:spPr>
          <a:xfrm>
            <a:off x="5740924" y="6602228"/>
            <a:ext cx="61044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for Public Release; Distribution Unlimited: Case Number: AFRL-2022-3147.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F65C87-AEE2-0B79-F730-1AEC993E89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6" y="767411"/>
            <a:ext cx="1141351" cy="548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C4712E-3762-5AA3-B998-3BCF2680E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48" r="4039"/>
          <a:stretch/>
        </p:blipFill>
        <p:spPr>
          <a:xfrm>
            <a:off x="9380564" y="2087780"/>
            <a:ext cx="2811435" cy="2083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407AB2-B050-E7BB-02C0-26096AC46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70" r="-78"/>
          <a:stretch/>
        </p:blipFill>
        <p:spPr>
          <a:xfrm>
            <a:off x="-2" y="2087780"/>
            <a:ext cx="2811435" cy="208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728EB4-BF6B-8097-6ED7-B38113E844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4" y="6509172"/>
            <a:ext cx="2267712" cy="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3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32" userDrawn="1">
          <p15:clr>
            <a:srgbClr val="FBAE40"/>
          </p15:clr>
        </p15:guide>
        <p15:guide id="2" pos="1560" userDrawn="1">
          <p15:clr>
            <a:srgbClr val="FBAE40"/>
          </p15:clr>
        </p15:guide>
        <p15:guide id="3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2573" y="1903865"/>
            <a:ext cx="7494154" cy="2899430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2" name="TextBox 10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/>
          <a:srcRect l="1" r="14277"/>
          <a:stretch/>
        </p:blipFill>
        <p:spPr>
          <a:xfrm>
            <a:off x="7351799" y="5227343"/>
            <a:ext cx="4840202" cy="4022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r="17245"/>
          <a:stretch/>
        </p:blipFill>
        <p:spPr>
          <a:xfrm flipH="1" flipV="1">
            <a:off x="0" y="1310891"/>
            <a:ext cx="4672654" cy="402202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20980" y="500368"/>
            <a:ext cx="1175004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20980" y="500368"/>
            <a:ext cx="1175004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597543" y="6535650"/>
            <a:ext cx="9373477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2" y="83865"/>
            <a:ext cx="768337" cy="36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20" y="198076"/>
            <a:ext cx="758886" cy="128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4" y="6509172"/>
            <a:ext cx="2267712" cy="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ln>
                  <a:noFill/>
                </a:ln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ln>
                <a:noFill/>
              </a:ln>
              <a:solidFill>
                <a:srgbClr val="59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EAB2FB-0815-4DE4-A324-A02AC02C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47" y="612964"/>
            <a:ext cx="11191706" cy="6062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29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kern="1200" smtClean="0">
                <a:ln>
                  <a:noFill/>
                </a:ln>
                <a:solidFill>
                  <a:srgbClr val="595A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‹#›</a:t>
            </a:fld>
            <a:endParaRPr lang="en-US" sz="600" kern="1200" dirty="0">
              <a:ln>
                <a:noFill/>
              </a:ln>
              <a:solidFill>
                <a:srgbClr val="595A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509897" y="6536988"/>
            <a:ext cx="9531593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0147" y="612964"/>
            <a:ext cx="11191706" cy="60549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500148" y="1335418"/>
            <a:ext cx="5553520" cy="45664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286501" y="1335418"/>
            <a:ext cx="5405352" cy="3684587"/>
          </a:xfrm>
          <a:solidFill>
            <a:schemeClr val="bg2"/>
          </a:solidFill>
          <a:ln>
            <a:solidFill>
              <a:srgbClr val="595A59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rgbClr val="59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147" y="1335417"/>
            <a:ext cx="5519653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35417"/>
            <a:ext cx="5519653" cy="50209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147" y="609600"/>
            <a:ext cx="11191706" cy="609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rgbClr val="59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7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0147" y="1289302"/>
            <a:ext cx="5497429" cy="240405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47" y="1645105"/>
            <a:ext cx="5497429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289301"/>
            <a:ext cx="5519652" cy="240406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30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645105"/>
            <a:ext cx="5519652" cy="467450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147" y="609600"/>
            <a:ext cx="11191706" cy="609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rgbClr val="595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rgbClr val="595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7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2573" y="1903867"/>
            <a:ext cx="7494154" cy="2852737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4" name="TextBox 10"/>
          <p:cNvSpPr txBox="1"/>
          <p:nvPr userDrawn="1"/>
        </p:nvSpPr>
        <p:spPr>
          <a:xfrm>
            <a:off x="11691853" y="6603491"/>
            <a:ext cx="3496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720032-0DC1-4E59-B3EF-A1C3F14D1CF3}" type="slidenum">
              <a:rPr lang="en-U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0C4EA3-C621-5D16-A73C-62737E21E161}"/>
              </a:ext>
            </a:extLst>
          </p:cNvPr>
          <p:cNvSpPr txBox="1"/>
          <p:nvPr userDrawn="1"/>
        </p:nvSpPr>
        <p:spPr>
          <a:xfrm>
            <a:off x="8176918" y="6602228"/>
            <a:ext cx="36684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distribution statement in the slide master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/>
          <a:srcRect l="1" r="14277"/>
          <a:stretch/>
        </p:blipFill>
        <p:spPr>
          <a:xfrm>
            <a:off x="7351799" y="5227343"/>
            <a:ext cx="4840202" cy="4022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3"/>
          <a:srcRect r="17245"/>
          <a:stretch/>
        </p:blipFill>
        <p:spPr>
          <a:xfrm flipH="1" flipV="1">
            <a:off x="0" y="1310891"/>
            <a:ext cx="4672654" cy="40220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20980" y="500368"/>
            <a:ext cx="11750040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597543" y="6535650"/>
            <a:ext cx="9373477" cy="0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2" y="83865"/>
            <a:ext cx="768337" cy="365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20" y="198076"/>
            <a:ext cx="758886" cy="128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4" y="6509172"/>
            <a:ext cx="2267712" cy="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120"/>
            <a:ext cx="10515600" cy="63751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416"/>
            <a:ext cx="10515600" cy="502224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4400" y="500338"/>
            <a:ext cx="1036320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519055" y="6536988"/>
            <a:ext cx="781932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20" y="198076"/>
            <a:ext cx="758886" cy="1280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47" y="612964"/>
            <a:ext cx="11191706" cy="605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147" y="1331051"/>
            <a:ext cx="11191706" cy="4845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C4EA3-C621-5D16-A73C-62737E21E161}"/>
              </a:ext>
            </a:extLst>
          </p:cNvPr>
          <p:cNvSpPr txBox="1"/>
          <p:nvPr userDrawn="1"/>
        </p:nvSpPr>
        <p:spPr>
          <a:xfrm>
            <a:off x="5279010" y="6602228"/>
            <a:ext cx="65664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for Public Release; Distribution Unlimited: Case Number: AFRL-2022-3147.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20980" y="500368"/>
            <a:ext cx="11750040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4FC867-90C7-46C4-A239-75E739CD55FF}"/>
              </a:ext>
            </a:extLst>
          </p:cNvPr>
          <p:cNvCxnSpPr/>
          <p:nvPr userDrawn="1"/>
        </p:nvCxnSpPr>
        <p:spPr>
          <a:xfrm>
            <a:off x="2597543" y="6535650"/>
            <a:ext cx="9373477" cy="0"/>
          </a:xfrm>
          <a:prstGeom prst="line">
            <a:avLst/>
          </a:prstGeom>
          <a:ln>
            <a:solidFill>
              <a:srgbClr val="59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2" y="83865"/>
            <a:ext cx="760901" cy="3657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4" y="6509172"/>
            <a:ext cx="2267712" cy="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8" r:id="rId2"/>
    <p:sldLayoutId id="2147483694" r:id="rId3"/>
    <p:sldLayoutId id="2147483667" r:id="rId4"/>
    <p:sldLayoutId id="2147483693" r:id="rId5"/>
    <p:sldLayoutId id="2147483691" r:id="rId6"/>
    <p:sldLayoutId id="2147483692" r:id="rId7"/>
    <p:sldLayoutId id="2147483689" r:id="rId8"/>
    <p:sldLayoutId id="2147483696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000" b="0" i="0" kern="1200" dirty="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68" userDrawn="1">
          <p15:clr>
            <a:srgbClr val="F26B43"/>
          </p15:clr>
        </p15:guide>
        <p15:guide id="4" orient="horz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AFRL International Collaboration Mechanisms</a:t>
            </a:r>
            <a:br>
              <a:rPr lang="en-US" sz="4000"/>
            </a:b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890F5A-73A3-46FE-9C05-BCFC0238A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396" y="4166483"/>
            <a:ext cx="11171207" cy="11243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Rebecca Mills,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Senior International Focal Point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AFRL Information Directorate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27 Jun 2024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Nations with Established ESEP (Gov’t) MOU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293863"/>
              </p:ext>
            </p:extLst>
          </p:nvPr>
        </p:nvGraphicFramePr>
        <p:xfrm>
          <a:off x="838200" y="1335088"/>
          <a:ext cx="10515600" cy="3952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87877625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16820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Australia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Japan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0071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Canada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Korea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6931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Norway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9122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Czech Republic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Poland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14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France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Singapore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42174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Germany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Spain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816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Israel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solidFill>
                            <a:srgbClr val="000000"/>
                          </a:solidFill>
                          <a:effectLst/>
                        </a:rPr>
                        <a:t>The Netherlands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0242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Italy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United Kingdom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4396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50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6317-AC72-451A-BF2D-3333DFA2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Process</a:t>
            </a:r>
          </a:p>
        </p:txBody>
      </p:sp>
    </p:spTree>
    <p:extLst>
      <p:ext uri="{BB962C8B-B14F-4D97-AF65-F5344CB8AC3E}">
        <p14:creationId xmlns:p14="http://schemas.microsoft.com/office/powerpoint/2010/main" val="35015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 noGrp="1"/>
          </p:cNvSpPr>
          <p:nvPr/>
        </p:nvSpPr>
        <p:spPr bwMode="auto">
          <a:xfrm>
            <a:off x="1370012" y="6524625"/>
            <a:ext cx="1373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7754" y="390536"/>
            <a:ext cx="7512050" cy="974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4B8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Project Agreement (PA)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Timeline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14994" y="4114317"/>
            <a:ext cx="1828800" cy="8617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TD Proponent with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AFRL/SPI and SAF/IAPC guidance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0534020" y="4118685"/>
            <a:ext cx="776175" cy="4924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SAF/IA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None/>
            </a:pPr>
            <a:r>
              <a:rPr lang="en-US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64093" y="3374521"/>
            <a:ext cx="1571625" cy="627063"/>
          </a:xfrm>
          <a:prstGeom prst="roundRect">
            <a:avLst>
              <a:gd name="adj" fmla="val 16667"/>
            </a:avLst>
          </a:prstGeom>
          <a:solidFill>
            <a:srgbClr val="FFE297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sz="8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4041" y="3403634"/>
            <a:ext cx="1391728" cy="584775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Discussions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05689" y="3376106"/>
            <a:ext cx="1571625" cy="627063"/>
          </a:xfrm>
          <a:prstGeom prst="roundRect">
            <a:avLst>
              <a:gd name="adj" fmla="val 16667"/>
            </a:avLst>
          </a:prstGeom>
          <a:solidFill>
            <a:srgbClr val="FFE297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sz="8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78004" y="3511950"/>
            <a:ext cx="1426994" cy="338554"/>
          </a:xfrm>
          <a:prstGeom prst="rect">
            <a:avLst/>
          </a:prstGeom>
          <a:solidFill>
            <a:srgbClr val="FFE29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Negotiations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296241" y="3323078"/>
            <a:ext cx="1571625" cy="628650"/>
          </a:xfrm>
          <a:prstGeom prst="roundRect">
            <a:avLst>
              <a:gd name="adj" fmla="val 16667"/>
            </a:avLst>
          </a:prstGeom>
          <a:solidFill>
            <a:srgbClr val="FFE297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sz="8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0516834" y="3481606"/>
            <a:ext cx="1130438" cy="338554"/>
          </a:xfrm>
          <a:prstGeom prst="rect">
            <a:avLst/>
          </a:prstGeom>
          <a:solidFill>
            <a:srgbClr val="FFE29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179840" y="3372932"/>
            <a:ext cx="1795463" cy="630237"/>
          </a:xfrm>
          <a:prstGeom prst="roundRect">
            <a:avLst>
              <a:gd name="adj" fmla="val 16667"/>
            </a:avLst>
          </a:prstGeom>
          <a:solidFill>
            <a:srgbClr val="FFE297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sz="8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17940" y="3423201"/>
            <a:ext cx="1719262" cy="519113"/>
          </a:xfrm>
          <a:prstGeom prst="rect">
            <a:avLst/>
          </a:prstGeom>
          <a:solidFill>
            <a:srgbClr val="FFE29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Request Authority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To Develop (RAD)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8229351" y="3366902"/>
            <a:ext cx="1720850" cy="628650"/>
          </a:xfrm>
          <a:prstGeom prst="roundRect">
            <a:avLst>
              <a:gd name="adj" fmla="val 16667"/>
            </a:avLst>
          </a:prstGeom>
          <a:solidFill>
            <a:srgbClr val="FFE297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sz="8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8385869" y="3441794"/>
            <a:ext cx="1487651" cy="523220"/>
          </a:xfrm>
          <a:prstGeom prst="rect">
            <a:avLst/>
          </a:prstGeom>
          <a:solidFill>
            <a:srgbClr val="FFE29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Request Final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Approval (RFA)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65137" y="4069410"/>
            <a:ext cx="250825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4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USD(AT&amp;L) for MOUs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HQ USAF for Project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Arrangements (PAs)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dirty="0"/>
              <a:t> 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49288" y="4058839"/>
            <a:ext cx="1598613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4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SAF/IAPC with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TD Proponent’s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Support</a:t>
            </a:r>
            <a:r>
              <a:rPr lang="en-US" sz="1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8057649" y="4069268"/>
            <a:ext cx="2301875" cy="12618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4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HQ USAF (as required)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USD(AT&amp;L)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OSD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Interagency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Congress (if necessary)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None/>
            </a:pPr>
            <a:r>
              <a:rPr lang="en-US" sz="1400" b="1" dirty="0"/>
              <a:t> 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-561776" y="1586372"/>
            <a:ext cx="475635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ctr" eaLnBrk="0" hangingPunct="0"/>
            <a:r>
              <a:rPr lang="en-US" sz="2000" b="1" u="sng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Initiation&amp;Development</a:t>
            </a:r>
            <a:endParaRPr lang="en-US" sz="2000" b="1" u="sng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ctr" eaLnBrk="0" hangingPunct="0"/>
            <a:r>
              <a:rPr lang="en-US" sz="1600" b="1" u="sng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(1-18 months-TPO dependent)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3486385" y="1568581"/>
            <a:ext cx="4477792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ctr" eaLnBrk="0" hangingPunct="0"/>
            <a:r>
              <a:rPr lang="en-US" sz="2000" b="1" u="sng" spc="3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Staffing&amp;Negotiation</a:t>
            </a:r>
            <a:endParaRPr lang="en-US" sz="2000" b="1" u="sng" spc="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ctr" eaLnBrk="0" hangingPunct="0"/>
            <a:r>
              <a:rPr lang="en-US" sz="2000" b="1" u="sng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(6-12 months)</a:t>
            </a: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7415409" y="1566693"/>
            <a:ext cx="4489996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ctr" eaLnBrk="0" hangingPunct="0"/>
            <a:r>
              <a:rPr lang="en-US" sz="2000" b="1" u="sng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Review &amp;Approval</a:t>
            </a:r>
          </a:p>
          <a:p>
            <a:pPr marL="457200" algn="ctr" eaLnBrk="0" hangingPunct="0"/>
            <a:r>
              <a:rPr lang="en-US" sz="2000" b="1" u="sng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(3-6 months)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161128" y="3374520"/>
            <a:ext cx="1699966" cy="627063"/>
          </a:xfrm>
          <a:prstGeom prst="roundRect">
            <a:avLst>
              <a:gd name="adj" fmla="val 16667"/>
            </a:avLst>
          </a:prstGeom>
          <a:solidFill>
            <a:srgbClr val="FFE297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endParaRPr lang="en-US" sz="8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251218" y="3415819"/>
            <a:ext cx="1513121" cy="523220"/>
          </a:xfrm>
          <a:prstGeom prst="rect">
            <a:avLst/>
          </a:prstGeom>
          <a:solidFill>
            <a:srgbClr val="FFE297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Develop TPD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 Staffing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Pkg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306545" y="4083539"/>
            <a:ext cx="18288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Tx/>
              <a:buChar char="•"/>
            </a:pPr>
            <a:r>
              <a:rPr lang="en-US" sz="14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TD Proponent with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AFRL/SPI and SAF/IAPC guidance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SzPct val="80000"/>
              <a:buFont typeface="Wingdings" pitchFamily="2" charset="2"/>
              <a:buNone/>
            </a:pPr>
            <a:r>
              <a:rPr lang="en-US" sz="1400" dirty="0">
                <a:latin typeface="Times New Roman" pitchFamily="18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754" y="5627255"/>
            <a:ext cx="10749517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on the partner, sensitivity of the tech, other </a:t>
            </a:r>
            <a:r>
              <a:rPr lang="en-US" sz="2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/agency involvement, etc… </a:t>
            </a:r>
          </a:p>
        </p:txBody>
      </p:sp>
      <p:sp>
        <p:nvSpPr>
          <p:cNvPr id="27" name="Chevron 26"/>
          <p:cNvSpPr/>
          <p:nvPr/>
        </p:nvSpPr>
        <p:spPr>
          <a:xfrm>
            <a:off x="1875295" y="3454176"/>
            <a:ext cx="249843" cy="467747"/>
          </a:xfrm>
          <a:prstGeom prst="chevron">
            <a:avLst/>
          </a:prstGeom>
          <a:solidFill>
            <a:srgbClr val="00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897084" y="3454176"/>
            <a:ext cx="249843" cy="467747"/>
          </a:xfrm>
          <a:prstGeom prst="chevron">
            <a:avLst/>
          </a:prstGeom>
          <a:solidFill>
            <a:srgbClr val="004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7922137" y="3459189"/>
            <a:ext cx="249843" cy="4651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6015574" y="3451807"/>
            <a:ext cx="249843" cy="47248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10004884" y="3447549"/>
            <a:ext cx="249843" cy="47674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 rot="16200000">
            <a:off x="5799990" y="1127187"/>
            <a:ext cx="432892" cy="3673192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 rot="16200000">
            <a:off x="9825830" y="1138192"/>
            <a:ext cx="445560" cy="3638514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 rot="16200000">
            <a:off x="1836340" y="1162421"/>
            <a:ext cx="452507" cy="3597003"/>
          </a:xfrm>
          <a:prstGeom prst="rightBrace">
            <a:avLst>
              <a:gd name="adj1" fmla="val 2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590" y="1365219"/>
            <a:ext cx="5277427" cy="2899430"/>
          </a:xfrm>
        </p:spPr>
        <p:txBody>
          <a:bodyPr>
            <a:normAutofit/>
          </a:bodyPr>
          <a:lstStyle/>
          <a:p>
            <a:r>
              <a:rPr lang="en-US" sz="3200" dirty="0"/>
              <a:t>Rebecca Mills</a:t>
            </a:r>
            <a:br>
              <a:rPr lang="en-US" sz="3200" dirty="0"/>
            </a:br>
            <a:r>
              <a:rPr lang="en-US" sz="3200" dirty="0"/>
              <a:t>Senior Int’l Focal Point</a:t>
            </a:r>
            <a:br>
              <a:rPr lang="en-US" sz="3200" dirty="0"/>
            </a:br>
            <a:r>
              <a:rPr lang="en-US" sz="3200" dirty="0"/>
              <a:t>+1 315-617-2122</a:t>
            </a:r>
            <a:br>
              <a:rPr lang="en-US" sz="3200" dirty="0"/>
            </a:br>
            <a:r>
              <a:rPr lang="en-US" sz="3200" dirty="0"/>
              <a:t>rebecca.mills.1@us.af.mil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E78578D-CF40-D207-FAFC-B5002AA3FDEB}"/>
              </a:ext>
            </a:extLst>
          </p:cNvPr>
          <p:cNvSpPr txBox="1">
            <a:spLocks/>
          </p:cNvSpPr>
          <p:nvPr/>
        </p:nvSpPr>
        <p:spPr>
          <a:xfrm>
            <a:off x="6272982" y="1362218"/>
            <a:ext cx="5277427" cy="28994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/>
              <a:t>Stephen Colenzo</a:t>
            </a:r>
            <a:br>
              <a:rPr lang="en-US" sz="3200" dirty="0"/>
            </a:br>
            <a:r>
              <a:rPr lang="en-US" sz="3200" dirty="0"/>
              <a:t>Tech Transfer Office</a:t>
            </a:r>
            <a:br>
              <a:rPr lang="en-US" sz="3200" dirty="0"/>
            </a:br>
            <a:r>
              <a:rPr lang="en-US" sz="3200" dirty="0"/>
              <a:t>+1 315-330-7665 stephen.colenzo@us.af.mil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CE30E-74EB-E468-9784-9079CC5FEC19}"/>
              </a:ext>
            </a:extLst>
          </p:cNvPr>
          <p:cNvSpPr txBox="1"/>
          <p:nvPr/>
        </p:nvSpPr>
        <p:spPr>
          <a:xfrm>
            <a:off x="1174857" y="3883742"/>
            <a:ext cx="421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(Int’l Agreements and Personnel Exchange)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F21ACA-EE84-942D-A53E-28EF8D5EB827}"/>
              </a:ext>
            </a:extLst>
          </p:cNvPr>
          <p:cNvSpPr txBox="1"/>
          <p:nvPr/>
        </p:nvSpPr>
        <p:spPr>
          <a:xfrm>
            <a:off x="7494513" y="3883742"/>
            <a:ext cx="283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(Domestic and Int’l CRADAs)</a:t>
            </a:r>
          </a:p>
        </p:txBody>
      </p:sp>
    </p:spTree>
    <p:extLst>
      <p:ext uri="{BB962C8B-B14F-4D97-AF65-F5344CB8AC3E}">
        <p14:creationId xmlns:p14="http://schemas.microsoft.com/office/powerpoint/2010/main" val="17789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A62B22-E787-4D55-A5F6-ABE510B4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049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6B31-80E5-BFFB-B360-725F09B6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79364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FIRST </a:t>
            </a:r>
            <a:r>
              <a:rPr lang="en-US" dirty="0"/>
              <a:t>Steps for Agreement Creation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59766-676E-49B5-AF0E-D41250DE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83" y="1237093"/>
            <a:ext cx="10515600" cy="4401814"/>
          </a:xfrm>
        </p:spPr>
        <p:txBody>
          <a:bodyPr>
            <a:noAutofit/>
          </a:bodyPr>
          <a:lstStyle/>
          <a:p>
            <a:r>
              <a:rPr lang="en-US" dirty="0"/>
              <a:t>US AFRL HQ International Office (XPPI) will engage </a:t>
            </a:r>
            <a:br>
              <a:rPr lang="en-US" dirty="0"/>
            </a:br>
            <a:r>
              <a:rPr lang="en-US" dirty="0"/>
              <a:t>Senior International Focal Point (SIFP) or </a:t>
            </a:r>
            <a:br>
              <a:rPr lang="en-US" dirty="0"/>
            </a:br>
            <a:r>
              <a:rPr lang="en-US" dirty="0"/>
              <a:t>Alternate: International Point of Contact (IPOC) at appropriate </a:t>
            </a:r>
            <a:br>
              <a:rPr lang="en-US" dirty="0"/>
            </a:br>
            <a:r>
              <a:rPr lang="en-US" dirty="0"/>
              <a:t>AFRL tech directorate</a:t>
            </a:r>
          </a:p>
          <a:p>
            <a:pPr lvl="1"/>
            <a:r>
              <a:rPr lang="en-US" sz="1800" dirty="0"/>
              <a:t>Meet to discuss plans/desires for collaboration</a:t>
            </a:r>
          </a:p>
          <a:p>
            <a:pPr lvl="1"/>
            <a:r>
              <a:rPr lang="en-US" sz="1800" dirty="0"/>
              <a:t>Determine correct Master RDT&amp;E PA/IEA MOU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dirty="0"/>
              <a:t>Create the Technical Planning Document (TPD)</a:t>
            </a:r>
          </a:p>
          <a:p>
            <a:pPr lvl="1"/>
            <a:r>
              <a:rPr lang="en-US" sz="1800" dirty="0"/>
              <a:t>Template based</a:t>
            </a:r>
          </a:p>
          <a:p>
            <a:pPr lvl="2"/>
            <a:r>
              <a:rPr lang="en-US" sz="1800" dirty="0"/>
              <a:t>Shared with partner cohort to draft and refine – often in working groups or via email, phone</a:t>
            </a:r>
          </a:p>
          <a:p>
            <a:pPr lvl="2"/>
            <a:r>
              <a:rPr lang="en-US" sz="1800" dirty="0"/>
              <a:t>Define objective, scope and tasks and funding needs</a:t>
            </a:r>
          </a:p>
          <a:p>
            <a:pPr lvl="1"/>
            <a:r>
              <a:rPr lang="en-US" sz="1800" dirty="0"/>
              <a:t>Once both sides agree on content, TPD serves the basis of technical information for the PA</a:t>
            </a:r>
          </a:p>
          <a:p>
            <a:pPr>
              <a:spcBef>
                <a:spcPts val="600"/>
              </a:spcBef>
            </a:pPr>
            <a:r>
              <a:rPr lang="en-US" dirty="0"/>
              <a:t>Iterative process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4" t="15660" r="9827" b="19757"/>
          <a:stretch/>
        </p:blipFill>
        <p:spPr>
          <a:xfrm>
            <a:off x="8186739" y="1100138"/>
            <a:ext cx="3314700" cy="2294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83" y="4994255"/>
            <a:ext cx="3079480" cy="14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Execution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Agreement becomes effective the date that the last</a:t>
            </a:r>
            <a:br>
              <a:rPr lang="en-US" sz="1800" dirty="0"/>
            </a:br>
            <a:r>
              <a:rPr lang="en-US" sz="1800" dirty="0"/>
              <a:t>final signature is obtained</a:t>
            </a:r>
          </a:p>
          <a:p>
            <a:pPr lvl="1"/>
            <a:r>
              <a:rPr lang="en-US" dirty="0"/>
              <a:t>Behind the scenes while waiting, work occurs to </a:t>
            </a:r>
            <a:br>
              <a:rPr lang="en-US" dirty="0"/>
            </a:br>
            <a:r>
              <a:rPr lang="en-US" dirty="0"/>
              <a:t>prepare necessary contracts, equipment research, </a:t>
            </a:r>
            <a:br>
              <a:rPr lang="en-US" dirty="0"/>
            </a:br>
            <a:r>
              <a:rPr lang="en-US" dirty="0"/>
              <a:t>etc. to enable immediate start</a:t>
            </a:r>
          </a:p>
          <a:p>
            <a:pPr lvl="1"/>
            <a:r>
              <a:rPr lang="en-US" dirty="0"/>
              <a:t>No technical work is allowed to get a head start – defeats nature of collaboration</a:t>
            </a:r>
          </a:p>
          <a:p>
            <a:r>
              <a:rPr lang="en-US" sz="1800" dirty="0"/>
              <a:t>Partners usually have a kickoff meeting</a:t>
            </a:r>
          </a:p>
          <a:p>
            <a:pPr lvl="1"/>
            <a:r>
              <a:rPr lang="en-US" dirty="0"/>
              <a:t>Regrouping of all teams</a:t>
            </a:r>
          </a:p>
          <a:p>
            <a:pPr lvl="1"/>
            <a:r>
              <a:rPr lang="en-US" dirty="0"/>
              <a:t>Detailed project plan and schedule, milestones, </a:t>
            </a:r>
            <a:r>
              <a:rPr lang="en-US" dirty="0" err="1"/>
              <a:t>etc</a:t>
            </a:r>
            <a:r>
              <a:rPr lang="en-US" dirty="0"/>
              <a:t> are created</a:t>
            </a:r>
          </a:p>
          <a:p>
            <a:pPr lvl="1"/>
            <a:r>
              <a:rPr lang="en-US" dirty="0"/>
              <a:t>Logistics for actual sharing and experimenting are discussed/planned</a:t>
            </a:r>
          </a:p>
          <a:p>
            <a:r>
              <a:rPr lang="en-US" sz="1800" dirty="0"/>
              <a:t>Yearly reports are often required</a:t>
            </a:r>
          </a:p>
          <a:p>
            <a:r>
              <a:rPr lang="en-US" sz="1800" dirty="0"/>
              <a:t>Final reports are always required and must be finished with all edits before the end of the PA</a:t>
            </a:r>
          </a:p>
          <a:p>
            <a:pPr lvl="1"/>
            <a:r>
              <a:rPr lang="en-US" dirty="0"/>
              <a:t>Usually plan for draft final report to be ready 6 months before the end date to allow refinement and approval processes for each nation. </a:t>
            </a:r>
          </a:p>
          <a:p>
            <a:r>
              <a:rPr lang="en-US" sz="1800" dirty="0"/>
              <a:t>Agreements can be amended as needed for extra time, extra tasks, additional funding, etc. </a:t>
            </a:r>
          </a:p>
          <a:p>
            <a:pPr lvl="1"/>
            <a:r>
              <a:rPr lang="en-US" dirty="0"/>
              <a:t>Plan for amendment one year before the end date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69" y="584922"/>
            <a:ext cx="5005407" cy="19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5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4E9698-3D4A-0477-059E-3A3CE00D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ARMAMENTS COOPERATION (IAC) INSTRUCTION				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6CCD7C-E08F-2E8A-B195-35843AA64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FORCE INSTRUCTION (AFI) 16-110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Explains USAF participation in International Armaments Cooperation (IAC) programs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Seeks to achieve the goals and objectives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Security Strategy (NSS), National Defense Strategy (NDS), National Military Strategy (NMS)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USAF Strategic Master Plan (SMP)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Secretary of the Air Force (SECAF) science and technology (S&amp;T) priorities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 few others</a:t>
            </a: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FORCE RESEARCH LABORATORY INSTRUCTION 16-110,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dtd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 Jun 2017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stablishes responsibilities for the AFRL International Program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Enhance ability for AFRL to meet its mission and strategic goals</a:t>
            </a: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 global critical technologies and talent 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ncreases effectiveness, reduces duplication, and improves compatibility </a:t>
            </a:r>
            <a:r>
              <a:rPr lang="en-US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performance </a:t>
            </a:r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interoperability and improves political-military relationships </a:t>
            </a:r>
          </a:p>
          <a:p>
            <a:pPr lvl="1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7CC3D-6DA5-404E-7500-4703F7EFE8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30711" y="6578765"/>
            <a:ext cx="2743200" cy="365125"/>
          </a:xfrm>
          <a:prstGeom prst="rect">
            <a:avLst/>
          </a:prstGeom>
        </p:spPr>
        <p:txBody>
          <a:bodyPr/>
          <a:lstStyle/>
          <a:p>
            <a:fld id="{246E0E4E-0BEA-EF4C-B7F3-07BD370CC8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</a:t>
            </a:r>
            <a:br>
              <a:rPr lang="en-US" dirty="0"/>
            </a:br>
            <a:r>
              <a:rPr lang="en-US" dirty="0"/>
              <a:t>Agreement Types</a:t>
            </a:r>
            <a:br>
              <a:rPr lang="en-US" dirty="0"/>
            </a:br>
            <a:r>
              <a:rPr lang="en-US" dirty="0"/>
              <a:t>(Gov’t-to-non Gov’t) (Academic or Industry)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0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AFRL (Gov’t) International Collaboration with Industry or Academia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International Cooperative Research And Development Agreement (</a:t>
            </a:r>
            <a:r>
              <a:rPr lang="en-US" b="1" dirty="0" err="1"/>
              <a:t>iCRADA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Enable sharing and collaborative research with an international company or academic institution</a:t>
            </a:r>
          </a:p>
          <a:p>
            <a:pPr lvl="1"/>
            <a:r>
              <a:rPr lang="en-US" dirty="0"/>
              <a:t>No funds are exchanged</a:t>
            </a:r>
          </a:p>
          <a:p>
            <a:pPr lvl="1"/>
            <a:r>
              <a:rPr lang="en-US" dirty="0"/>
              <a:t>Time, equipment, facilities, knowledge are committed</a:t>
            </a:r>
          </a:p>
          <a:p>
            <a:pPr lvl="1"/>
            <a:r>
              <a:rPr lang="en-US" dirty="0"/>
              <a:t>Each side must benefit equitably from the effort</a:t>
            </a:r>
          </a:p>
          <a:p>
            <a:pPr lvl="1"/>
            <a:r>
              <a:rPr lang="en-US" dirty="0"/>
              <a:t>These are new for AFRL/RI, but new understanding in how to proceed and accomplish the paperwork</a:t>
            </a:r>
          </a:p>
          <a:p>
            <a:r>
              <a:rPr lang="en-US" b="1" dirty="0"/>
              <a:t>AFOSR Grants </a:t>
            </a:r>
            <a:r>
              <a:rPr lang="en-US" dirty="0"/>
              <a:t>– Partner with AFOSR to provide grants to key universities/professors for specific research to complement Tech Directorate portfolios. </a:t>
            </a:r>
          </a:p>
          <a:p>
            <a:pPr lvl="1"/>
            <a:r>
              <a:rPr lang="en-US" dirty="0"/>
              <a:t>6.2 funds are allowed to be added to AFOSR 6.1 funded research</a:t>
            </a:r>
          </a:p>
          <a:p>
            <a:pPr lvl="1"/>
            <a:r>
              <a:rPr lang="en-US" dirty="0"/>
              <a:t>Strive for 50:50 co-funding</a:t>
            </a:r>
          </a:p>
          <a:p>
            <a:r>
              <a:rPr lang="en-US" b="1" dirty="0"/>
              <a:t>Cooperative Agreements (CAs) </a:t>
            </a:r>
          </a:p>
          <a:p>
            <a:pPr lvl="1"/>
            <a:r>
              <a:rPr lang="en-US" dirty="0"/>
              <a:t>The CA is a contractual document/vehicle with funding </a:t>
            </a:r>
          </a:p>
          <a:p>
            <a:pPr lvl="1"/>
            <a:r>
              <a:rPr lang="en-US" dirty="0"/>
              <a:t>Although funding is provided (like a grant), a dual work plan is developed with </a:t>
            </a:r>
            <a:br>
              <a:rPr lang="en-US" dirty="0"/>
            </a:br>
            <a:r>
              <a:rPr lang="en-US" dirty="0"/>
              <a:t>both nations for a collaborative project</a:t>
            </a:r>
          </a:p>
          <a:p>
            <a:pPr lvl="2"/>
            <a:r>
              <a:rPr lang="en-US" dirty="0"/>
              <a:t>Army Research Lab frequently uses this approach in</a:t>
            </a:r>
          </a:p>
          <a:p>
            <a:pPr lvl="2"/>
            <a:r>
              <a:rPr lang="en-US" dirty="0"/>
              <a:t>AFRL/RI has small experience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3885619"/>
            <a:ext cx="2981328" cy="1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6317-AC72-451A-BF2D-3333DFA2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</a:t>
            </a:r>
            <a:br>
              <a:rPr lang="en-US" dirty="0"/>
            </a:br>
            <a:r>
              <a:rPr lang="en-US" dirty="0"/>
              <a:t>Agreement Types</a:t>
            </a:r>
            <a:br>
              <a:rPr lang="en-US" dirty="0"/>
            </a:br>
            <a:r>
              <a:rPr lang="en-US" dirty="0"/>
              <a:t>(Gov’t-to-Gov’t)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30711" y="6578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6E0E4E-0BEA-EF4C-B7F3-07BD370CC89C}" type="slidenum">
              <a:rPr lang="en-US" smtClean="0"/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88" y="3488489"/>
            <a:ext cx="3490912" cy="29440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Master</a:t>
            </a:r>
            <a:r>
              <a:rPr lang="en-US" dirty="0"/>
              <a:t> Memorandums of Understanding (MOUs)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59766-676E-49B5-AF0E-D41250DE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976"/>
            <a:ext cx="10515600" cy="5022243"/>
          </a:xfrm>
        </p:spPr>
        <p:txBody>
          <a:bodyPr>
            <a:noAutofit/>
          </a:bodyPr>
          <a:lstStyle/>
          <a:p>
            <a:r>
              <a:rPr lang="en-US" b="1" dirty="0"/>
              <a:t>Master Research, Development, Test and Evaluation (RDT&amp;E) MOUs </a:t>
            </a:r>
          </a:p>
          <a:p>
            <a:pPr lvl="1"/>
            <a:r>
              <a:rPr lang="en-US" sz="1800" b="1" dirty="0"/>
              <a:t>Provides the construct or framework for the type of collaboration allowed with a nation</a:t>
            </a:r>
          </a:p>
          <a:p>
            <a:pPr lvl="1"/>
            <a:r>
              <a:rPr lang="en-US" sz="1800" dirty="0"/>
              <a:t>DoD establishes with various countries to allows parties to legally interact in some capacity </a:t>
            </a:r>
          </a:p>
          <a:p>
            <a:pPr lvl="2"/>
            <a:r>
              <a:rPr lang="en-US" sz="1800" dirty="0"/>
              <a:t>Bilateral or Multilateral</a:t>
            </a:r>
          </a:p>
          <a:p>
            <a:pPr lvl="1"/>
            <a:r>
              <a:rPr lang="en-US" sz="1800" dirty="0"/>
              <a:t>Can be up to 25-year length</a:t>
            </a:r>
          </a:p>
          <a:p>
            <a:pPr lvl="1"/>
            <a:r>
              <a:rPr lang="en-US" sz="1800" dirty="0"/>
              <a:t>Can be classified</a:t>
            </a:r>
          </a:p>
          <a:p>
            <a:r>
              <a:rPr lang="en-US" b="1" dirty="0"/>
              <a:t>Under Master MOUs - specific activity agreements are written</a:t>
            </a:r>
          </a:p>
          <a:p>
            <a:pPr lvl="1"/>
            <a:r>
              <a:rPr lang="en-US" sz="1800" dirty="0"/>
              <a:t>Project Agreements (PAs) – Bi- or Multi-lateral</a:t>
            </a:r>
          </a:p>
          <a:p>
            <a:pPr lvl="1"/>
            <a:r>
              <a:rPr lang="en-US" sz="1800" dirty="0"/>
              <a:t>Information Exchange Agreements (IEAs) or Data Exchange Agreements (DEAs)</a:t>
            </a:r>
          </a:p>
          <a:p>
            <a:pPr lvl="2"/>
            <a:r>
              <a:rPr lang="en-US" sz="1800" i="1" dirty="0"/>
              <a:t>These are synonymous – </a:t>
            </a:r>
            <a:r>
              <a:rPr lang="en-US" sz="1800" dirty="0"/>
              <a:t>Dependent on Master MOU verbiage</a:t>
            </a:r>
          </a:p>
          <a:p>
            <a:pPr lvl="1"/>
            <a:r>
              <a:rPr lang="en-US" sz="1800" dirty="0"/>
              <a:t>Equipment and Material Transfer Agreement (E&amp;MTA) (Loan Agreements)</a:t>
            </a:r>
          </a:p>
          <a:p>
            <a:pPr lvl="1"/>
            <a:r>
              <a:rPr lang="en-US" sz="1800" dirty="0"/>
              <a:t>Working Group – Defines Terms of Reference (TOR)</a:t>
            </a:r>
          </a:p>
          <a:p>
            <a:pPr lvl="2"/>
            <a:r>
              <a:rPr lang="en-US" sz="1800" dirty="0"/>
              <a:t>Exploratory purposes</a:t>
            </a:r>
          </a:p>
          <a:p>
            <a:r>
              <a:rPr lang="en-US" b="1" dirty="0"/>
              <a:t>Engineering and Science Exchange Program (ESEP)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230711" y="6578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B8D"/>
                </a:solidFill>
              </a:defRPr>
            </a:lvl1pPr>
          </a:lstStyle>
          <a:p>
            <a:fld id="{246E0E4E-0BEA-EF4C-B7F3-07BD370CC89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C680F3-4428-4348-9A09-C908F5FC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8318"/>
            <a:ext cx="10767143" cy="605492"/>
          </a:xfrm>
        </p:spPr>
        <p:txBody>
          <a:bodyPr>
            <a:normAutofit/>
          </a:bodyPr>
          <a:lstStyle/>
          <a:p>
            <a:r>
              <a:rPr lang="en-US" dirty="0"/>
              <a:t>Primary MOU Mechanisms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36633" y="1027134"/>
            <a:ext cx="10818196" cy="58308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600" b="1" spc="300" dirty="0">
                <a:solidFill>
                  <a:srgbClr val="00BCE4"/>
                </a:solidFill>
              </a:rPr>
              <a:t>PROJECT ARRANGEMENT (PA) UNDER A </a:t>
            </a:r>
            <a:r>
              <a:rPr lang="en-US" sz="2600" b="1" i="1" spc="300" dirty="0">
                <a:solidFill>
                  <a:srgbClr val="00BCE4"/>
                </a:solidFill>
              </a:rPr>
              <a:t>MASTER</a:t>
            </a:r>
            <a:r>
              <a:rPr lang="en-US" sz="2600" b="1" spc="300" dirty="0">
                <a:solidFill>
                  <a:srgbClr val="00BCE4"/>
                </a:solidFill>
              </a:rPr>
              <a:t> RDT&amp;E</a:t>
            </a:r>
            <a:r>
              <a:rPr lang="en-US" sz="2600" b="1" i="1" u="sng" spc="300" dirty="0">
                <a:solidFill>
                  <a:srgbClr val="00BCE4"/>
                </a:solidFill>
              </a:rPr>
              <a:t> </a:t>
            </a:r>
            <a:r>
              <a:rPr lang="en-US" sz="2600" b="1" spc="300" dirty="0">
                <a:solidFill>
                  <a:srgbClr val="00BCE4"/>
                </a:solidFill>
              </a:rPr>
              <a:t>MOU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Gov’t-to-Gov’t agreement with detailed provisions on specific collaborative projects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Equitability for programmed resources ($$$)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Requires an overarching RDT&amp;E MOU to be in place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spc="300" dirty="0">
                <a:solidFill>
                  <a:srgbClr val="00BCE4"/>
                </a:solidFill>
              </a:rPr>
              <a:t>DATA/INFO EXCHANGE AGREEMENT (D/IEA) UNDER A </a:t>
            </a:r>
            <a:r>
              <a:rPr lang="en-US" sz="2600" b="1" i="1" spc="300" dirty="0">
                <a:solidFill>
                  <a:srgbClr val="00BCE4"/>
                </a:solidFill>
              </a:rPr>
              <a:t>MASTER</a:t>
            </a:r>
            <a:r>
              <a:rPr lang="en-US" sz="2600" b="1" spc="300" dirty="0">
                <a:solidFill>
                  <a:srgbClr val="00BCE4"/>
                </a:solidFill>
              </a:rPr>
              <a:t> D/IEA MOU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Basic gov’t –gov’t agreement in specified technical areas</a:t>
            </a:r>
          </a:p>
          <a:p>
            <a:pPr lvl="1">
              <a:lnSpc>
                <a:spcPct val="120000"/>
              </a:lnSpc>
            </a:pPr>
            <a:r>
              <a:rPr lang="en-US" sz="2200" i="1" dirty="0"/>
              <a:t>No</a:t>
            </a:r>
            <a:r>
              <a:rPr lang="en-US" sz="2200" dirty="0"/>
              <a:t> material or personnel exchanged; </a:t>
            </a:r>
            <a:r>
              <a:rPr lang="en-US" sz="2200" i="1" dirty="0"/>
              <a:t>No</a:t>
            </a:r>
            <a:r>
              <a:rPr lang="en-US" sz="2200" dirty="0"/>
              <a:t> resources programmed; Quid-pro-quo basis of sharing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Requires an overarching Master D/IEA  MOU to be in place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600" b="1" spc="300" dirty="0">
                <a:solidFill>
                  <a:srgbClr val="00BCE4"/>
                </a:solidFill>
              </a:rPr>
              <a:t>ENGINEER &amp; SCIENTIST EXCHANGE PROGRAM (ESEP) MASTER MOU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</a:rPr>
              <a:t>Full-time placement of AFRL S&amp;Es in foreign government lab, or vice-versa – 16 Nations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</a:rPr>
              <a:t>Maximum 2-year time limit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</a:rPr>
              <a:t>Selections boarded at SAF/IA 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</a:rPr>
              <a:t>Language training provided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prstClr val="black"/>
                </a:solidFill>
              </a:rPr>
              <a:t>Flexible use of ESEP is available</a:t>
            </a:r>
            <a:endParaRPr lang="en-US" sz="2200" b="1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b="1" spc="300" dirty="0">
                <a:solidFill>
                  <a:srgbClr val="00BCE4"/>
                </a:solidFill>
              </a:rPr>
              <a:t>OTHER COLLABORATION AVENUES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The Technical Cooperative Program (TTCP), NATO Science &amp; Technology Office (STO)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01" y="4263594"/>
            <a:ext cx="2350409" cy="1741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3" y="1350359"/>
            <a:ext cx="1380165" cy="9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A6317-AC72-451A-BF2D-3333DFA2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</a:t>
            </a:r>
            <a:br>
              <a:rPr lang="en-US" dirty="0"/>
            </a:br>
            <a:r>
              <a:rPr lang="en-US" dirty="0"/>
              <a:t>Personnel Exchange Agreements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80757" y="1414496"/>
            <a:ext cx="315798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Traditional ESEP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 Program Selection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0463" y="-26516"/>
            <a:ext cx="10515600" cy="605492"/>
          </a:xfrm>
        </p:spPr>
        <p:txBody>
          <a:bodyPr>
            <a:normAutofit/>
          </a:bodyPr>
          <a:lstStyle/>
          <a:p>
            <a:r>
              <a:rPr lang="en-US" sz="3200" b="1" dirty="0"/>
              <a:t>Personnel Exchange Summary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05026" y="4616708"/>
            <a:ext cx="3157980" cy="773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Windows on Science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05026" y="5549798"/>
            <a:ext cx="3157980" cy="773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Windows on the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World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4121" y="952209"/>
            <a:ext cx="522696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Require Master Engineering and Science Exchange Program (</a:t>
            </a:r>
            <a:r>
              <a:rPr lang="en-US" b="1" dirty="0"/>
              <a:t>ESEP) MOU Agreement with 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Minimum of 3 years RDT&amp;E experience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UNCLASS Level Work Only – Public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Requires position descriptions &amp; full package and approvals 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895339" y="1860057"/>
            <a:ext cx="12663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05026" y="2661027"/>
            <a:ext cx="9010574" cy="847863"/>
            <a:chOff x="1505026" y="3677027"/>
            <a:chExt cx="9010574" cy="847863"/>
          </a:xfrm>
        </p:grpSpPr>
        <p:sp>
          <p:nvSpPr>
            <p:cNvPr id="11" name="Rounded Rectangle 10"/>
            <p:cNvSpPr/>
            <p:nvPr/>
          </p:nvSpPr>
          <p:spPr>
            <a:xfrm>
              <a:off x="1505026" y="3677027"/>
              <a:ext cx="3157980" cy="7738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CPP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Cooperative Program Placement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77353" y="3878559"/>
              <a:ext cx="4138247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Requires RDT&amp;E MOU </a:t>
              </a:r>
              <a:r>
                <a:rPr lang="en-US" u="sng" dirty="0"/>
                <a:t>AND Project Agreement (PA)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912730" y="4080487"/>
              <a:ext cx="13575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4895339" y="5007275"/>
            <a:ext cx="1357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77352" y="4672443"/>
            <a:ext cx="41382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AFOSR support for short visit (&lt; ~14 days) for ACADEMICS via seminar/presentation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5340" y="5900316"/>
            <a:ext cx="1357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77353" y="5440346"/>
            <a:ext cx="413824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Provides opportunity for AF researcher at a foreign university</a:t>
            </a:r>
          </a:p>
          <a:p>
            <a:r>
              <a:rPr lang="en-US" dirty="0"/>
              <a:t>(21 days to 179 days TDY)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4420" y="1209368"/>
            <a:ext cx="1113862" cy="2348682"/>
            <a:chOff x="244420" y="875089"/>
            <a:chExt cx="1113862" cy="3571875"/>
          </a:xfrm>
        </p:grpSpPr>
        <p:sp>
          <p:nvSpPr>
            <p:cNvPr id="5" name="Left Brace 4"/>
            <p:cNvSpPr/>
            <p:nvPr/>
          </p:nvSpPr>
          <p:spPr>
            <a:xfrm>
              <a:off x="562988" y="875089"/>
              <a:ext cx="795294" cy="357187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264309" y="2793142"/>
              <a:ext cx="1386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Government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4232" y="4566208"/>
            <a:ext cx="1051322" cy="1784980"/>
            <a:chOff x="264232" y="4566208"/>
            <a:chExt cx="1051322" cy="1784980"/>
          </a:xfrm>
        </p:grpSpPr>
        <p:sp>
          <p:nvSpPr>
            <p:cNvPr id="31" name="Left Brace 30"/>
            <p:cNvSpPr/>
            <p:nvPr/>
          </p:nvSpPr>
          <p:spPr>
            <a:xfrm>
              <a:off x="596645" y="4566208"/>
              <a:ext cx="718909" cy="178498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-106831" y="5205887"/>
              <a:ext cx="1111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Academic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2023 AFRL Colors">
      <a:dk1>
        <a:sysClr val="windowText" lastClr="000000"/>
      </a:dk1>
      <a:lt1>
        <a:sysClr val="window" lastClr="FFFFFF"/>
      </a:lt1>
      <a:dk2>
        <a:srgbClr val="0A2240"/>
      </a:dk2>
      <a:lt2>
        <a:srgbClr val="E7E6E6"/>
      </a:lt2>
      <a:accent1>
        <a:srgbClr val="004B8D"/>
      </a:accent1>
      <a:accent2>
        <a:srgbClr val="00BCE4"/>
      </a:accent2>
      <a:accent3>
        <a:srgbClr val="569BBE"/>
      </a:accent3>
      <a:accent4>
        <a:srgbClr val="B3282D"/>
      </a:accent4>
      <a:accent5>
        <a:srgbClr val="FBCE20"/>
      </a:accent5>
      <a:accent6>
        <a:srgbClr val="A7A9AC"/>
      </a:accent6>
      <a:hlink>
        <a:srgbClr val="00BCE4"/>
      </a:hlink>
      <a:folHlink>
        <a:srgbClr val="A7A9AC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7FCBA8CE7D24494C9E63DD387C188ECA" ma:contentTypeVersion="5" ma:contentTypeDescription="Upload an image or a photograph." ma:contentTypeScope="" ma:versionID="9a284fc3368a77e47de6606723943736">
  <xsd:schema xmlns:xsd="http://www.w3.org/2001/XMLSchema" xmlns:xs="http://www.w3.org/2001/XMLSchema" xmlns:p="http://schemas.microsoft.com/office/2006/metadata/properties" xmlns:ns1="http://schemas.microsoft.com/sharepoint/v3" xmlns:ns2="b351a846-add0-4194-b9a2-f836de14a8ef" xmlns:ns3="abcff81a-3acc-4782-b0c4-5f932cc11f8f" targetNamespace="http://schemas.microsoft.com/office/2006/metadata/properties" ma:root="true" ma:fieldsID="75431ea39d6b1c25fde0ae638067de1d" ns1:_="" ns2:_="" ns3:_="">
    <xsd:import namespace="http://schemas.microsoft.com/sharepoint/v3"/>
    <xsd:import namespace="b351a846-add0-4194-b9a2-f836de14a8ef"/>
    <xsd:import namespace="abcff81a-3acc-4782-b0c4-5f932cc11f8f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1a846-add0-4194-b9a2-f836de14a8ef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f81a-3acc-4782-b0c4-5f932cc11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  <_dlc_DocId xmlns="b351a846-add0-4194-b9a2-f836de14a8ef">RV2ENUK2NVNT-1249469100-17</_dlc_DocId>
    <_dlc_DocIdUrl xmlns="b351a846-add0-4194-b9a2-f836de14a8ef">
      <Url>https://usaf.dps.mil/sites/12080/_layouts/15/DocIdRedir.aspx?ID=RV2ENUK2NVNT-1249469100-17</Url>
      <Description>RV2ENUK2NVNT-1249469100-17</Description>
    </_dlc_DocIdUrl>
  </documentManagement>
</p:properties>
</file>

<file path=customXml/itemProps1.xml><?xml version="1.0" encoding="utf-8"?>
<ds:datastoreItem xmlns:ds="http://schemas.openxmlformats.org/officeDocument/2006/customXml" ds:itemID="{F7EAF5FB-9D76-42B5-B8BD-0084C706617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F0E8872-CAD1-4714-94FF-67395BAD54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51a846-add0-4194-b9a2-f836de14a8ef"/>
    <ds:schemaRef ds:uri="abcff81a-3acc-4782-b0c4-5f932cc11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BE14FB-B277-4314-8D5F-A6431D9F043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14A818D-104A-4108-A402-5A0177A7F21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bcff81a-3acc-4782-b0c4-5f932cc11f8f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sharepoint/v3"/>
    <ds:schemaRef ds:uri="http://schemas.microsoft.com/office/infopath/2007/PartnerControls"/>
    <ds:schemaRef ds:uri="b351a846-add0-4194-b9a2-f836de14a8ef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AFRL Template Theme 16x9</Template>
  <TotalTime>8965</TotalTime>
  <Words>1415</Words>
  <Application>Microsoft Office PowerPoint</Application>
  <PresentationFormat>Widescreen</PresentationFormat>
  <Paragraphs>203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AFRL International Collaboration Mechanisms </vt:lpstr>
      <vt:lpstr>INTERNATIONAL ARMAMENTS COOPERATION (IAC) INSTRUCTION     </vt:lpstr>
      <vt:lpstr>International Agreement Types (Gov’t-to-non Gov’t) (Academic or Industry) </vt:lpstr>
      <vt:lpstr>AFRL (Gov’t) International Collaboration with Industry or Academia</vt:lpstr>
      <vt:lpstr>International  Agreement Types (Gov’t-to-Gov’t) </vt:lpstr>
      <vt:lpstr>Master Memorandums of Understanding (MOUs)</vt:lpstr>
      <vt:lpstr>Primary MOU Mechanisms</vt:lpstr>
      <vt:lpstr>International Personnel Exchange Agreements </vt:lpstr>
      <vt:lpstr>Personnel Exchange Summary</vt:lpstr>
      <vt:lpstr>Current Nations with Established ESEP (Gov’t) MOU</vt:lpstr>
      <vt:lpstr>Agreement Process</vt:lpstr>
      <vt:lpstr>PowerPoint Presentation</vt:lpstr>
      <vt:lpstr>Rebecca Mills Senior Int’l Focal Point +1 315-617-2122 rebecca.mills.1@us.af.mil</vt:lpstr>
      <vt:lpstr>QUESTIONS?</vt:lpstr>
      <vt:lpstr>Backup</vt:lpstr>
      <vt:lpstr>FIRST Steps for Agreement Creation</vt:lpstr>
      <vt:lpstr>Agreement Execution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MILLS, REBECCA J CIV USAF AFMC AFRL/RIBA</cp:lastModifiedBy>
  <cp:revision>362</cp:revision>
  <dcterms:created xsi:type="dcterms:W3CDTF">2017-10-16T15:07:30Z</dcterms:created>
  <dcterms:modified xsi:type="dcterms:W3CDTF">2024-06-21T19:35:07Z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0x010102007FCBA8CE7D24494C9E63DD387C188ECA</vt:lpwstr>
  </property>
  <property fmtid="{D5CDD505-2E9C-101B-9397-08002B2CF9AE}" pid="3" name="_dlc_DocIdItemGuid">
    <vt:lpwstr>86e643ab-7aa5-48b9-97a9-ffb52663fefa</vt:lpwstr>
  </property>
  <property fmtid="{D5CDD505-2E9C-101B-9397-08002B2CF9AE}" pid="4" name="MediaServiceImageTags">
    <vt:lpwstr/>
  </property>
</Properties>
</file>