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Lst>
  <p:notesMasterIdLst>
    <p:notesMasterId r:id="rId44"/>
  </p:notesMasterIdLst>
  <p:handoutMasterIdLst>
    <p:handoutMasterId r:id="rId45"/>
  </p:handoutMasterIdLst>
  <p:sldIdLst>
    <p:sldId id="266" r:id="rId5"/>
    <p:sldId id="303" r:id="rId6"/>
    <p:sldId id="3258" r:id="rId7"/>
    <p:sldId id="283" r:id="rId8"/>
    <p:sldId id="3294" r:id="rId9"/>
    <p:sldId id="3282" r:id="rId10"/>
    <p:sldId id="3284" r:id="rId11"/>
    <p:sldId id="308" r:id="rId12"/>
    <p:sldId id="411" r:id="rId13"/>
    <p:sldId id="409" r:id="rId14"/>
    <p:sldId id="401" r:id="rId15"/>
    <p:sldId id="3285" r:id="rId16"/>
    <p:sldId id="288" r:id="rId17"/>
    <p:sldId id="1201" r:id="rId18"/>
    <p:sldId id="3329" r:id="rId19"/>
    <p:sldId id="256" r:id="rId20"/>
    <p:sldId id="371" r:id="rId21"/>
    <p:sldId id="404" r:id="rId22"/>
    <p:sldId id="416" r:id="rId23"/>
    <p:sldId id="100386" r:id="rId24"/>
    <p:sldId id="406" r:id="rId25"/>
    <p:sldId id="389" r:id="rId26"/>
    <p:sldId id="413" r:id="rId27"/>
    <p:sldId id="417" r:id="rId28"/>
    <p:sldId id="100391" r:id="rId29"/>
    <p:sldId id="100390" r:id="rId30"/>
    <p:sldId id="3295" r:id="rId31"/>
    <p:sldId id="3292" r:id="rId32"/>
    <p:sldId id="3293" r:id="rId33"/>
    <p:sldId id="100389" r:id="rId34"/>
    <p:sldId id="3288" r:id="rId35"/>
    <p:sldId id="100387" r:id="rId36"/>
    <p:sldId id="338" r:id="rId37"/>
    <p:sldId id="3272" r:id="rId38"/>
    <p:sldId id="3273" r:id="rId39"/>
    <p:sldId id="3274" r:id="rId40"/>
    <p:sldId id="3275" r:id="rId41"/>
    <p:sldId id="418" r:id="rId42"/>
    <p:sldId id="41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10FBA5D-803D-43AD-B9AF-1B119FC2C0DD}">
          <p14:sldIdLst>
            <p14:sldId id="266"/>
          </p14:sldIdLst>
        </p14:section>
        <p14:section name="AFRL Overview" id="{2DA2FEC5-70F1-43BA-A3A9-E292F3B0FD81}">
          <p14:sldIdLst>
            <p14:sldId id="303"/>
            <p14:sldId id="3258"/>
            <p14:sldId id="283"/>
          </p14:sldIdLst>
        </p14:section>
        <p14:section name="AFOSR Overview" id="{CFD5D829-D7BF-4F33-92B7-77A27E551567}">
          <p14:sldIdLst>
            <p14:sldId id="3294"/>
            <p14:sldId id="3282"/>
            <p14:sldId id="3284"/>
            <p14:sldId id="308"/>
            <p14:sldId id="411"/>
            <p14:sldId id="409"/>
            <p14:sldId id="401"/>
            <p14:sldId id="3285"/>
            <p14:sldId id="288"/>
            <p14:sldId id="1201"/>
            <p14:sldId id="3329"/>
            <p14:sldId id="256"/>
          </p14:sldIdLst>
        </p14:section>
        <p14:section name="Quantum Focus" id="{522B716E-84CB-416F-9937-126C63DB5E67}">
          <p14:sldIdLst>
            <p14:sldId id="371"/>
            <p14:sldId id="404"/>
            <p14:sldId id="416"/>
            <p14:sldId id="100386"/>
            <p14:sldId id="406"/>
            <p14:sldId id="389"/>
            <p14:sldId id="413"/>
            <p14:sldId id="417"/>
          </p14:sldIdLst>
        </p14:section>
        <p14:section name="Partnership Opportunities" id="{BB6A5C16-4A18-4316-B865-EC16EE7AA164}">
          <p14:sldIdLst>
            <p14:sldId id="100391"/>
            <p14:sldId id="100390"/>
            <p14:sldId id="3295"/>
            <p14:sldId id="3292"/>
            <p14:sldId id="3293"/>
          </p14:sldIdLst>
        </p14:section>
        <p14:section name="Conclusion" id="{9099547F-268A-4C9B-B3E2-EAA1627E1000}">
          <p14:sldIdLst>
            <p14:sldId id="100389"/>
            <p14:sldId id="3288"/>
          </p14:sldIdLst>
        </p14:section>
        <p14:section name="Back-up Slides" id="{797EA5F7-9692-40DA-B657-F4570028236A}">
          <p14:sldIdLst>
            <p14:sldId id="100387"/>
            <p14:sldId id="338"/>
            <p14:sldId id="3272"/>
            <p14:sldId id="3273"/>
            <p14:sldId id="3274"/>
            <p14:sldId id="3275"/>
            <p14:sldId id="418"/>
            <p14:sldId id="41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595A59"/>
    <a:srgbClr val="F8F8F8"/>
    <a:srgbClr val="004B8D"/>
    <a:srgbClr val="B3282D"/>
    <a:srgbClr val="CBCCCB"/>
    <a:srgbClr val="00BCE4"/>
    <a:srgbClr val="A7A9AC"/>
    <a:srgbClr val="FBC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AF36E-D68C-4E3E-A401-F1F4C76D0A49}" v="1" dt="2024-06-17T14:57:30.125"/>
    <p1510:client id="{8E695273-DE52-4085-8638-C4BC0316F722}" v="19" dt="2024-06-18T12:16:15.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2922"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userId="fb1231d9-aacf-4991-946d-384f4bc4f7ed" providerId="ADAL" clId="{6F580A7D-08EA-4C9F-8F61-6CCAA4F1C6BE}"/>
    <pc:docChg chg="undo custSel delSld modSld sldOrd modSection">
      <pc:chgData name="JESSICA" userId="fb1231d9-aacf-4991-946d-384f4bc4f7ed" providerId="ADAL" clId="{6F580A7D-08EA-4C9F-8F61-6CCAA4F1C6BE}" dt="2024-06-13T21:19:58.058" v="345" actId="6549"/>
      <pc:docMkLst>
        <pc:docMk/>
      </pc:docMkLst>
      <pc:sldChg chg="del">
        <pc:chgData name="JESSICA" userId="fb1231d9-aacf-4991-946d-384f4bc4f7ed" providerId="ADAL" clId="{6F580A7D-08EA-4C9F-8F61-6CCAA4F1C6BE}" dt="2024-06-13T21:15:42.558" v="308" actId="47"/>
        <pc:sldMkLst>
          <pc:docMk/>
          <pc:sldMk cId="2145869742" sldId="256"/>
        </pc:sldMkLst>
      </pc:sldChg>
      <pc:sldChg chg="del">
        <pc:chgData name="JESSICA" userId="fb1231d9-aacf-4991-946d-384f4bc4f7ed" providerId="ADAL" clId="{6F580A7D-08EA-4C9F-8F61-6CCAA4F1C6BE}" dt="2024-06-13T21:15:43.634" v="309" actId="47"/>
        <pc:sldMkLst>
          <pc:docMk/>
          <pc:sldMk cId="3404939393" sldId="257"/>
        </pc:sldMkLst>
      </pc:sldChg>
      <pc:sldChg chg="del">
        <pc:chgData name="JESSICA" userId="fb1231d9-aacf-4991-946d-384f4bc4f7ed" providerId="ADAL" clId="{6F580A7D-08EA-4C9F-8F61-6CCAA4F1C6BE}" dt="2024-06-13T21:15:40.709" v="307" actId="47"/>
        <pc:sldMkLst>
          <pc:docMk/>
          <pc:sldMk cId="3681275610" sldId="258"/>
        </pc:sldMkLst>
      </pc:sldChg>
      <pc:sldChg chg="del">
        <pc:chgData name="JESSICA" userId="fb1231d9-aacf-4991-946d-384f4bc4f7ed" providerId="ADAL" clId="{6F580A7D-08EA-4C9F-8F61-6CCAA4F1C6BE}" dt="2024-06-13T21:15:30.462" v="301" actId="47"/>
        <pc:sldMkLst>
          <pc:docMk/>
          <pc:sldMk cId="1934118727" sldId="259"/>
        </pc:sldMkLst>
      </pc:sldChg>
      <pc:sldChg chg="del">
        <pc:chgData name="JESSICA" userId="fb1231d9-aacf-4991-946d-384f4bc4f7ed" providerId="ADAL" clId="{6F580A7D-08EA-4C9F-8F61-6CCAA4F1C6BE}" dt="2024-06-13T21:15:32.125" v="302" actId="47"/>
        <pc:sldMkLst>
          <pc:docMk/>
          <pc:sldMk cId="2359887083" sldId="260"/>
        </pc:sldMkLst>
      </pc:sldChg>
      <pc:sldChg chg="del">
        <pc:chgData name="JESSICA" userId="fb1231d9-aacf-4991-946d-384f4bc4f7ed" providerId="ADAL" clId="{6F580A7D-08EA-4C9F-8F61-6CCAA4F1C6BE}" dt="2024-06-13T21:15:27.823" v="299" actId="47"/>
        <pc:sldMkLst>
          <pc:docMk/>
          <pc:sldMk cId="2473073540" sldId="261"/>
        </pc:sldMkLst>
      </pc:sldChg>
      <pc:sldChg chg="del">
        <pc:chgData name="JESSICA" userId="fb1231d9-aacf-4991-946d-384f4bc4f7ed" providerId="ADAL" clId="{6F580A7D-08EA-4C9F-8F61-6CCAA4F1C6BE}" dt="2024-06-13T21:15:37.684" v="304" actId="47"/>
        <pc:sldMkLst>
          <pc:docMk/>
          <pc:sldMk cId="3242138781" sldId="262"/>
        </pc:sldMkLst>
      </pc:sldChg>
      <pc:sldChg chg="del">
        <pc:chgData name="JESSICA" userId="fb1231d9-aacf-4991-946d-384f4bc4f7ed" providerId="ADAL" clId="{6F580A7D-08EA-4C9F-8F61-6CCAA4F1C6BE}" dt="2024-06-13T21:15:26.870" v="298" actId="47"/>
        <pc:sldMkLst>
          <pc:docMk/>
          <pc:sldMk cId="3401546668" sldId="263"/>
        </pc:sldMkLst>
      </pc:sldChg>
      <pc:sldChg chg="del">
        <pc:chgData name="JESSICA" userId="fb1231d9-aacf-4991-946d-384f4bc4f7ed" providerId="ADAL" clId="{6F580A7D-08EA-4C9F-8F61-6CCAA4F1C6BE}" dt="2024-06-13T21:15:39.757" v="306" actId="47"/>
        <pc:sldMkLst>
          <pc:docMk/>
          <pc:sldMk cId="4198880685" sldId="264"/>
        </pc:sldMkLst>
      </pc:sldChg>
      <pc:sldChg chg="del">
        <pc:chgData name="JESSICA" userId="fb1231d9-aacf-4991-946d-384f4bc4f7ed" providerId="ADAL" clId="{6F580A7D-08EA-4C9F-8F61-6CCAA4F1C6BE}" dt="2024-06-13T21:15:38.590" v="305" actId="47"/>
        <pc:sldMkLst>
          <pc:docMk/>
          <pc:sldMk cId="2136183066" sldId="265"/>
        </pc:sldMkLst>
      </pc:sldChg>
      <pc:sldChg chg="modNotesTx">
        <pc:chgData name="JESSICA" userId="fb1231d9-aacf-4991-946d-384f4bc4f7ed" providerId="ADAL" clId="{6F580A7D-08EA-4C9F-8F61-6CCAA4F1C6BE}" dt="2024-06-13T21:19:31.398" v="344" actId="108"/>
        <pc:sldMkLst>
          <pc:docMk/>
          <pc:sldMk cId="3590585940" sldId="266"/>
        </pc:sldMkLst>
      </pc:sldChg>
      <pc:sldChg chg="del">
        <pc:chgData name="JESSICA" userId="fb1231d9-aacf-4991-946d-384f4bc4f7ed" providerId="ADAL" clId="{6F580A7D-08EA-4C9F-8F61-6CCAA4F1C6BE}" dt="2024-06-13T21:15:29.461" v="300" actId="47"/>
        <pc:sldMkLst>
          <pc:docMk/>
          <pc:sldMk cId="1322909459" sldId="267"/>
        </pc:sldMkLst>
      </pc:sldChg>
      <pc:sldChg chg="modSp mod modNotesTx">
        <pc:chgData name="JESSICA" userId="fb1231d9-aacf-4991-946d-384f4bc4f7ed" providerId="ADAL" clId="{6F580A7D-08EA-4C9F-8F61-6CCAA4F1C6BE}" dt="2024-06-13T21:19:22.405" v="340" actId="108"/>
        <pc:sldMkLst>
          <pc:docMk/>
          <pc:sldMk cId="7091962" sldId="283"/>
        </pc:sldMkLst>
        <pc:spChg chg="mod">
          <ac:chgData name="JESSICA" userId="fb1231d9-aacf-4991-946d-384f4bc4f7ed" providerId="ADAL" clId="{6F580A7D-08EA-4C9F-8F61-6CCAA4F1C6BE}" dt="2024-06-13T18:23:49.863" v="0" actId="20577"/>
          <ac:spMkLst>
            <pc:docMk/>
            <pc:sldMk cId="7091962" sldId="283"/>
            <ac:spMk id="2" creationId="{12AA5050-4A5C-81DA-BE3E-1EA7930FBC2B}"/>
          </ac:spMkLst>
        </pc:spChg>
      </pc:sldChg>
      <pc:sldChg chg="modNotesTx">
        <pc:chgData name="JESSICA" userId="fb1231d9-aacf-4991-946d-384f4bc4f7ed" providerId="ADAL" clId="{6F580A7D-08EA-4C9F-8F61-6CCAA4F1C6BE}" dt="2024-06-13T21:18:53.549" v="332" actId="108"/>
        <pc:sldMkLst>
          <pc:docMk/>
          <pc:sldMk cId="485909127" sldId="288"/>
        </pc:sldMkLst>
      </pc:sldChg>
      <pc:sldChg chg="modNotesTx">
        <pc:chgData name="JESSICA" userId="fb1231d9-aacf-4991-946d-384f4bc4f7ed" providerId="ADAL" clId="{6F580A7D-08EA-4C9F-8F61-6CCAA4F1C6BE}" dt="2024-06-13T21:19:27.124" v="342" actId="108"/>
        <pc:sldMkLst>
          <pc:docMk/>
          <pc:sldMk cId="1679903133" sldId="303"/>
        </pc:sldMkLst>
      </pc:sldChg>
      <pc:sldChg chg="modNotesTx">
        <pc:chgData name="JESSICA" userId="fb1231d9-aacf-4991-946d-384f4bc4f7ed" providerId="ADAL" clId="{6F580A7D-08EA-4C9F-8F61-6CCAA4F1C6BE}" dt="2024-06-13T21:19:09.213" v="336" actId="108"/>
        <pc:sldMkLst>
          <pc:docMk/>
          <pc:sldMk cId="4202532227" sldId="308"/>
        </pc:sldMkLst>
      </pc:sldChg>
      <pc:sldChg chg="ord">
        <pc:chgData name="JESSICA" userId="fb1231d9-aacf-4991-946d-384f4bc4f7ed" providerId="ADAL" clId="{6F580A7D-08EA-4C9F-8F61-6CCAA4F1C6BE}" dt="2024-06-13T20:35:39.278" v="2"/>
        <pc:sldMkLst>
          <pc:docMk/>
          <pc:sldMk cId="332490714" sldId="338"/>
        </pc:sldMkLst>
      </pc:sldChg>
      <pc:sldChg chg="modNotesTx">
        <pc:chgData name="JESSICA" userId="fb1231d9-aacf-4991-946d-384f4bc4f7ed" providerId="ADAL" clId="{6F580A7D-08EA-4C9F-8F61-6CCAA4F1C6BE}" dt="2024-06-13T21:18:45.963" v="329" actId="108"/>
        <pc:sldMkLst>
          <pc:docMk/>
          <pc:sldMk cId="823044755" sldId="371"/>
        </pc:sldMkLst>
      </pc:sldChg>
      <pc:sldChg chg="modNotesTx">
        <pc:chgData name="JESSICA" userId="fb1231d9-aacf-4991-946d-384f4bc4f7ed" providerId="ADAL" clId="{6F580A7D-08EA-4C9F-8F61-6CCAA4F1C6BE}" dt="2024-06-13T21:18:27" v="324" actId="108"/>
        <pc:sldMkLst>
          <pc:docMk/>
          <pc:sldMk cId="166497041" sldId="389"/>
        </pc:sldMkLst>
      </pc:sldChg>
      <pc:sldChg chg="modNotesTx">
        <pc:chgData name="JESSICA" userId="fb1231d9-aacf-4991-946d-384f4bc4f7ed" providerId="ADAL" clId="{6F580A7D-08EA-4C9F-8F61-6CCAA4F1C6BE}" dt="2024-06-13T21:18:59.082" v="333" actId="108"/>
        <pc:sldMkLst>
          <pc:docMk/>
          <pc:sldMk cId="3391907581" sldId="401"/>
        </pc:sldMkLst>
      </pc:sldChg>
      <pc:sldChg chg="ord modNotesTx">
        <pc:chgData name="JESSICA" userId="fb1231d9-aacf-4991-946d-384f4bc4f7ed" providerId="ADAL" clId="{6F580A7D-08EA-4C9F-8F61-6CCAA4F1C6BE}" dt="2024-06-13T21:18:43.635" v="328" actId="108"/>
        <pc:sldMkLst>
          <pc:docMk/>
          <pc:sldMk cId="44415947" sldId="404"/>
        </pc:sldMkLst>
      </pc:sldChg>
      <pc:sldChg chg="modNotesTx">
        <pc:chgData name="JESSICA" userId="fb1231d9-aacf-4991-946d-384f4bc4f7ed" providerId="ADAL" clId="{6F580A7D-08EA-4C9F-8F61-6CCAA4F1C6BE}" dt="2024-06-13T21:18:30.951" v="325" actId="108"/>
        <pc:sldMkLst>
          <pc:docMk/>
          <pc:sldMk cId="1781740878" sldId="406"/>
        </pc:sldMkLst>
      </pc:sldChg>
      <pc:sldChg chg="modNotesTx">
        <pc:chgData name="JESSICA" userId="fb1231d9-aacf-4991-946d-384f4bc4f7ed" providerId="ADAL" clId="{6F580A7D-08EA-4C9F-8F61-6CCAA4F1C6BE}" dt="2024-06-13T21:19:02.149" v="334" actId="108"/>
        <pc:sldMkLst>
          <pc:docMk/>
          <pc:sldMk cId="547591195" sldId="409"/>
        </pc:sldMkLst>
      </pc:sldChg>
      <pc:sldChg chg="modNotesTx">
        <pc:chgData name="JESSICA" userId="fb1231d9-aacf-4991-946d-384f4bc4f7ed" providerId="ADAL" clId="{6F580A7D-08EA-4C9F-8F61-6CCAA4F1C6BE}" dt="2024-06-13T21:19:05.425" v="335" actId="108"/>
        <pc:sldMkLst>
          <pc:docMk/>
          <pc:sldMk cId="246366714" sldId="411"/>
        </pc:sldMkLst>
      </pc:sldChg>
      <pc:sldChg chg="modNotesTx">
        <pc:chgData name="JESSICA" userId="fb1231d9-aacf-4991-946d-384f4bc4f7ed" providerId="ADAL" clId="{6F580A7D-08EA-4C9F-8F61-6CCAA4F1C6BE}" dt="2024-06-13T21:18:19.144" v="323" actId="2711"/>
        <pc:sldMkLst>
          <pc:docMk/>
          <pc:sldMk cId="3145065311" sldId="413"/>
        </pc:sldMkLst>
      </pc:sldChg>
      <pc:sldChg chg="modNotesTx">
        <pc:chgData name="JESSICA" userId="fb1231d9-aacf-4991-946d-384f4bc4f7ed" providerId="ADAL" clId="{6F580A7D-08EA-4C9F-8F61-6CCAA4F1C6BE}" dt="2024-06-13T21:18:40.701" v="327" actId="108"/>
        <pc:sldMkLst>
          <pc:docMk/>
          <pc:sldMk cId="647831596" sldId="416"/>
        </pc:sldMkLst>
      </pc:sldChg>
      <pc:sldChg chg="modNotesTx">
        <pc:chgData name="JESSICA" userId="fb1231d9-aacf-4991-946d-384f4bc4f7ed" providerId="ADAL" clId="{6F580A7D-08EA-4C9F-8F61-6CCAA4F1C6BE}" dt="2024-06-13T21:18:09.578" v="321" actId="2710"/>
        <pc:sldMkLst>
          <pc:docMk/>
          <pc:sldMk cId="3017990340" sldId="417"/>
        </pc:sldMkLst>
      </pc:sldChg>
      <pc:sldChg chg="ord modNotesTx">
        <pc:chgData name="JESSICA" userId="fb1231d9-aacf-4991-946d-384f4bc4f7ed" providerId="ADAL" clId="{6F580A7D-08EA-4C9F-8F61-6CCAA4F1C6BE}" dt="2024-06-13T21:17:13.507" v="310" actId="6549"/>
        <pc:sldMkLst>
          <pc:docMk/>
          <pc:sldMk cId="2176335507" sldId="418"/>
        </pc:sldMkLst>
      </pc:sldChg>
      <pc:sldChg chg="ord">
        <pc:chgData name="JESSICA" userId="fb1231d9-aacf-4991-946d-384f4bc4f7ed" providerId="ADAL" clId="{6F580A7D-08EA-4C9F-8F61-6CCAA4F1C6BE}" dt="2024-06-13T21:12:56.551" v="297"/>
        <pc:sldMkLst>
          <pc:docMk/>
          <pc:sldMk cId="1551789666" sldId="419"/>
        </pc:sldMkLst>
      </pc:sldChg>
      <pc:sldChg chg="modNotesTx">
        <pc:chgData name="JESSICA" userId="fb1231d9-aacf-4991-946d-384f4bc4f7ed" providerId="ADAL" clId="{6F580A7D-08EA-4C9F-8F61-6CCAA4F1C6BE}" dt="2024-06-13T21:18:50.584" v="331" actId="108"/>
        <pc:sldMkLst>
          <pc:docMk/>
          <pc:sldMk cId="3230944882" sldId="1201"/>
        </pc:sldMkLst>
      </pc:sldChg>
      <pc:sldChg chg="modNotesTx">
        <pc:chgData name="JESSICA" userId="fb1231d9-aacf-4991-946d-384f4bc4f7ed" providerId="ADAL" clId="{6F580A7D-08EA-4C9F-8F61-6CCAA4F1C6BE}" dt="2024-06-13T21:19:58.058" v="345" actId="6549"/>
        <pc:sldMkLst>
          <pc:docMk/>
          <pc:sldMk cId="3459000002" sldId="3258"/>
        </pc:sldMkLst>
      </pc:sldChg>
      <pc:sldChg chg="ord">
        <pc:chgData name="JESSICA" userId="fb1231d9-aacf-4991-946d-384f4bc4f7ed" providerId="ADAL" clId="{6F580A7D-08EA-4C9F-8F61-6CCAA4F1C6BE}" dt="2024-06-13T20:37:57.108" v="4"/>
        <pc:sldMkLst>
          <pc:docMk/>
          <pc:sldMk cId="2485076779" sldId="3272"/>
        </pc:sldMkLst>
      </pc:sldChg>
      <pc:sldChg chg="ord">
        <pc:chgData name="JESSICA" userId="fb1231d9-aacf-4991-946d-384f4bc4f7ed" providerId="ADAL" clId="{6F580A7D-08EA-4C9F-8F61-6CCAA4F1C6BE}" dt="2024-06-13T20:37:57.108" v="4"/>
        <pc:sldMkLst>
          <pc:docMk/>
          <pc:sldMk cId="3893618481" sldId="3273"/>
        </pc:sldMkLst>
      </pc:sldChg>
      <pc:sldChg chg="ord">
        <pc:chgData name="JESSICA" userId="fb1231d9-aacf-4991-946d-384f4bc4f7ed" providerId="ADAL" clId="{6F580A7D-08EA-4C9F-8F61-6CCAA4F1C6BE}" dt="2024-06-13T20:37:57.108" v="4"/>
        <pc:sldMkLst>
          <pc:docMk/>
          <pc:sldMk cId="1652592517" sldId="3274"/>
        </pc:sldMkLst>
      </pc:sldChg>
      <pc:sldChg chg="ord">
        <pc:chgData name="JESSICA" userId="fb1231d9-aacf-4991-946d-384f4bc4f7ed" providerId="ADAL" clId="{6F580A7D-08EA-4C9F-8F61-6CCAA4F1C6BE}" dt="2024-06-13T20:37:57.108" v="4"/>
        <pc:sldMkLst>
          <pc:docMk/>
          <pc:sldMk cId="3858309724" sldId="3275"/>
        </pc:sldMkLst>
      </pc:sldChg>
      <pc:sldChg chg="modNotesTx">
        <pc:chgData name="JESSICA" userId="fb1231d9-aacf-4991-946d-384f4bc4f7ed" providerId="ADAL" clId="{6F580A7D-08EA-4C9F-8F61-6CCAA4F1C6BE}" dt="2024-06-13T21:19:14.373" v="338" actId="108"/>
        <pc:sldMkLst>
          <pc:docMk/>
          <pc:sldMk cId="649474978" sldId="3282"/>
        </pc:sldMkLst>
      </pc:sldChg>
      <pc:sldChg chg="modNotesTx">
        <pc:chgData name="JESSICA" userId="fb1231d9-aacf-4991-946d-384f4bc4f7ed" providerId="ADAL" clId="{6F580A7D-08EA-4C9F-8F61-6CCAA4F1C6BE}" dt="2024-06-13T21:19:11.803" v="337" actId="108"/>
        <pc:sldMkLst>
          <pc:docMk/>
          <pc:sldMk cId="3168893029" sldId="3284"/>
        </pc:sldMkLst>
      </pc:sldChg>
      <pc:sldChg chg="modNotesTx">
        <pc:chgData name="JESSICA" userId="fb1231d9-aacf-4991-946d-384f4bc4f7ed" providerId="ADAL" clId="{6F580A7D-08EA-4C9F-8F61-6CCAA4F1C6BE}" dt="2024-06-13T21:19:18.562" v="339" actId="108"/>
        <pc:sldMkLst>
          <pc:docMk/>
          <pc:sldMk cId="2894427591" sldId="3294"/>
        </pc:sldMkLst>
      </pc:sldChg>
      <pc:sldChg chg="modNotesTx">
        <pc:chgData name="JESSICA" userId="fb1231d9-aacf-4991-946d-384f4bc4f7ed" providerId="ADAL" clId="{6F580A7D-08EA-4C9F-8F61-6CCAA4F1C6BE}" dt="2024-06-13T21:18:48.517" v="330" actId="108"/>
        <pc:sldMkLst>
          <pc:docMk/>
          <pc:sldMk cId="1760064443" sldId="3329"/>
        </pc:sldMkLst>
      </pc:sldChg>
      <pc:sldChg chg="modNotesTx">
        <pc:chgData name="JESSICA" userId="fb1231d9-aacf-4991-946d-384f4bc4f7ed" providerId="ADAL" clId="{6F580A7D-08EA-4C9F-8F61-6CCAA4F1C6BE}" dt="2024-06-13T21:18:37.561" v="326" actId="108"/>
        <pc:sldMkLst>
          <pc:docMk/>
          <pc:sldMk cId="3491482638" sldId="100386"/>
        </pc:sldMkLst>
      </pc:sldChg>
      <pc:sldChg chg="del">
        <pc:chgData name="JESSICA" userId="fb1231d9-aacf-4991-946d-384f4bc4f7ed" providerId="ADAL" clId="{6F580A7D-08EA-4C9F-8F61-6CCAA4F1C6BE}" dt="2024-06-13T21:15:34.502" v="303" actId="47"/>
        <pc:sldMkLst>
          <pc:docMk/>
          <pc:sldMk cId="1094296896" sldId="100388"/>
        </pc:sldMkLst>
      </pc:sldChg>
      <pc:sldChg chg="modNotesTx">
        <pc:chgData name="JESSICA" userId="fb1231d9-aacf-4991-946d-384f4bc4f7ed" providerId="ADAL" clId="{6F580A7D-08EA-4C9F-8F61-6CCAA4F1C6BE}" dt="2024-06-13T21:17:27.547" v="313" actId="2710"/>
        <pc:sldMkLst>
          <pc:docMk/>
          <pc:sldMk cId="3702549279" sldId="100389"/>
        </pc:sldMkLst>
      </pc:sldChg>
      <pc:sldChg chg="modNotesTx">
        <pc:chgData name="JESSICA" userId="fb1231d9-aacf-4991-946d-384f4bc4f7ed" providerId="ADAL" clId="{6F580A7D-08EA-4C9F-8F61-6CCAA4F1C6BE}" dt="2024-06-13T21:17:44.992" v="316" actId="2710"/>
        <pc:sldMkLst>
          <pc:docMk/>
          <pc:sldMk cId="4274185715" sldId="100390"/>
        </pc:sldMkLst>
      </pc:sldChg>
      <pc:sldChg chg="modNotesTx">
        <pc:chgData name="JESSICA" userId="fb1231d9-aacf-4991-946d-384f4bc4f7ed" providerId="ADAL" clId="{6F580A7D-08EA-4C9F-8F61-6CCAA4F1C6BE}" dt="2024-06-13T21:17:55.482" v="318" actId="255"/>
        <pc:sldMkLst>
          <pc:docMk/>
          <pc:sldMk cId="744675639" sldId="100391"/>
        </pc:sldMkLst>
      </pc:sldChg>
      <pc:sldMasterChg chg="delSldLayout">
        <pc:chgData name="JESSICA" userId="fb1231d9-aacf-4991-946d-384f4bc4f7ed" providerId="ADAL" clId="{6F580A7D-08EA-4C9F-8F61-6CCAA4F1C6BE}" dt="2024-06-13T21:15:43.634" v="309" actId="47"/>
        <pc:sldMasterMkLst>
          <pc:docMk/>
          <pc:sldMasterMk cId="346729268" sldId="2147483675"/>
        </pc:sldMasterMkLst>
        <pc:sldLayoutChg chg="del">
          <pc:chgData name="JESSICA" userId="fb1231d9-aacf-4991-946d-384f4bc4f7ed" providerId="ADAL" clId="{6F580A7D-08EA-4C9F-8F61-6CCAA4F1C6BE}" dt="2024-06-13T21:15:43.634" v="309" actId="47"/>
          <pc:sldLayoutMkLst>
            <pc:docMk/>
            <pc:sldMasterMk cId="346729268" sldId="2147483675"/>
            <pc:sldLayoutMk cId="897621870" sldId="2147483717"/>
          </pc:sldLayoutMkLst>
        </pc:sldLayoutChg>
        <pc:sldLayoutChg chg="del">
          <pc:chgData name="JESSICA" userId="fb1231d9-aacf-4991-946d-384f4bc4f7ed" providerId="ADAL" clId="{6F580A7D-08EA-4C9F-8F61-6CCAA4F1C6BE}" dt="2024-06-13T21:15:42.558" v="308" actId="47"/>
          <pc:sldLayoutMkLst>
            <pc:docMk/>
            <pc:sldMasterMk cId="346729268" sldId="2147483675"/>
            <pc:sldLayoutMk cId="2415493252" sldId="2147483718"/>
          </pc:sldLayoutMkLst>
        </pc:sldLayoutChg>
      </pc:sldMasterChg>
    </pc:docChg>
  </pc:docChgLst>
  <pc:docChgLst>
    <pc:chgData name="BARNER, CINDY L CIV USAF AFMC AFOSR/CL" userId="39f8bce1-2d8e-402d-b679-8530334cab5b" providerId="ADAL" clId="{8C7AF36E-D68C-4E3E-A401-F1F4C76D0A49}"/>
    <pc:docChg chg="addSld modSld">
      <pc:chgData name="BARNER, CINDY L CIV USAF AFMC AFOSR/CL" userId="39f8bce1-2d8e-402d-b679-8530334cab5b" providerId="ADAL" clId="{8C7AF36E-D68C-4E3E-A401-F1F4C76D0A49}" dt="2024-06-17T14:59:32.128" v="73" actId="1076"/>
      <pc:docMkLst>
        <pc:docMk/>
      </pc:docMkLst>
      <pc:sldChg chg="modSp add mod">
        <pc:chgData name="BARNER, CINDY L CIV USAF AFMC AFOSR/CL" userId="39f8bce1-2d8e-402d-b679-8530334cab5b" providerId="ADAL" clId="{8C7AF36E-D68C-4E3E-A401-F1F4C76D0A49}" dt="2024-06-17T14:59:32.128" v="73" actId="1076"/>
        <pc:sldMkLst>
          <pc:docMk/>
          <pc:sldMk cId="3106516541" sldId="256"/>
        </pc:sldMkLst>
        <pc:spChg chg="mod">
          <ac:chgData name="BARNER, CINDY L CIV USAF AFMC AFOSR/CL" userId="39f8bce1-2d8e-402d-b679-8530334cab5b" providerId="ADAL" clId="{8C7AF36E-D68C-4E3E-A401-F1F4C76D0A49}" dt="2024-06-17T14:59:16.457" v="71" actId="1076"/>
          <ac:spMkLst>
            <pc:docMk/>
            <pc:sldMk cId="3106516541" sldId="256"/>
            <ac:spMk id="6" creationId="{6DE31FDD-53DC-50FA-98D3-B8161FF5890A}"/>
          </ac:spMkLst>
        </pc:spChg>
        <pc:spChg chg="mod">
          <ac:chgData name="BARNER, CINDY L CIV USAF AFMC AFOSR/CL" userId="39f8bce1-2d8e-402d-b679-8530334cab5b" providerId="ADAL" clId="{8C7AF36E-D68C-4E3E-A401-F1F4C76D0A49}" dt="2024-06-17T14:59:12.561" v="70" actId="1076"/>
          <ac:spMkLst>
            <pc:docMk/>
            <pc:sldMk cId="3106516541" sldId="256"/>
            <ac:spMk id="7" creationId="{E9B9EB32-B59F-6127-BBAC-12F478ACA29D}"/>
          </ac:spMkLst>
        </pc:spChg>
        <pc:grpChg chg="mod">
          <ac:chgData name="BARNER, CINDY L CIV USAF AFMC AFOSR/CL" userId="39f8bce1-2d8e-402d-b679-8530334cab5b" providerId="ADAL" clId="{8C7AF36E-D68C-4E3E-A401-F1F4C76D0A49}" dt="2024-06-17T14:59:28.098" v="72" actId="1076"/>
          <ac:grpSpMkLst>
            <pc:docMk/>
            <pc:sldMk cId="3106516541" sldId="256"/>
            <ac:grpSpMk id="13" creationId="{2AD9F33C-531E-42A4-9210-D5DEC1194DDC}"/>
          </ac:grpSpMkLst>
        </pc:grpChg>
        <pc:picChg chg="mod">
          <ac:chgData name="BARNER, CINDY L CIV USAF AFMC AFOSR/CL" userId="39f8bce1-2d8e-402d-b679-8530334cab5b" providerId="ADAL" clId="{8C7AF36E-D68C-4E3E-A401-F1F4C76D0A49}" dt="2024-06-17T14:59:07.164" v="69" actId="1037"/>
          <ac:picMkLst>
            <pc:docMk/>
            <pc:sldMk cId="3106516541" sldId="256"/>
            <ac:picMk id="5" creationId="{C2885BC4-E518-CF8E-C75B-29D82B11F3AD}"/>
          </ac:picMkLst>
        </pc:picChg>
        <pc:picChg chg="mod">
          <ac:chgData name="BARNER, CINDY L CIV USAF AFMC AFOSR/CL" userId="39f8bce1-2d8e-402d-b679-8530334cab5b" providerId="ADAL" clId="{8C7AF36E-D68C-4E3E-A401-F1F4C76D0A49}" dt="2024-06-17T14:59:32.128" v="73" actId="1076"/>
          <ac:picMkLst>
            <pc:docMk/>
            <pc:sldMk cId="3106516541" sldId="256"/>
            <ac:picMk id="8" creationId="{1B1B0BA2-820E-8CF4-1AFE-0BE79ACF0FE1}"/>
          </ac:picMkLst>
        </pc:picChg>
      </pc:sldChg>
      <pc:sldChg chg="modSp mod">
        <pc:chgData name="BARNER, CINDY L CIV USAF AFMC AFOSR/CL" userId="39f8bce1-2d8e-402d-b679-8530334cab5b" providerId="ADAL" clId="{8C7AF36E-D68C-4E3E-A401-F1F4C76D0A49}" dt="2024-06-17T14:50:06.170" v="0" actId="14100"/>
        <pc:sldMkLst>
          <pc:docMk/>
          <pc:sldMk cId="3491482638" sldId="100386"/>
        </pc:sldMkLst>
        <pc:spChg chg="mod">
          <ac:chgData name="BARNER, CINDY L CIV USAF AFMC AFOSR/CL" userId="39f8bce1-2d8e-402d-b679-8530334cab5b" providerId="ADAL" clId="{8C7AF36E-D68C-4E3E-A401-F1F4C76D0A49}" dt="2024-06-17T14:50:06.170" v="0" actId="14100"/>
          <ac:spMkLst>
            <pc:docMk/>
            <pc:sldMk cId="3491482638" sldId="100386"/>
            <ac:spMk id="96" creationId="{94938CC0-7DAD-4344-A151-42EA4623B2C9}"/>
          </ac:spMkLst>
        </pc:spChg>
      </pc:sldChg>
    </pc:docChg>
  </pc:docChgLst>
  <pc:docChgLst>
    <pc:chgData name="BARNER, CINDY L CIV USAF AFMC AFOSR/CL" userId="39f8bce1-2d8e-402d-b679-8530334cab5b" providerId="ADAL" clId="{8E695273-DE52-4085-8638-C4BC0316F722}"/>
    <pc:docChg chg="undo custSel modSld modMainMaster">
      <pc:chgData name="BARNER, CINDY L CIV USAF AFMC AFOSR/CL" userId="39f8bce1-2d8e-402d-b679-8530334cab5b" providerId="ADAL" clId="{8E695273-DE52-4085-8638-C4BC0316F722}" dt="2024-06-18T12:20:23.489" v="125" actId="1076"/>
      <pc:docMkLst>
        <pc:docMk/>
      </pc:docMkLst>
      <pc:sldChg chg="modSp mod">
        <pc:chgData name="BARNER, CINDY L CIV USAF AFMC AFOSR/CL" userId="39f8bce1-2d8e-402d-b679-8530334cab5b" providerId="ADAL" clId="{8E695273-DE52-4085-8638-C4BC0316F722}" dt="2024-06-18T12:17:25.155" v="119" actId="1076"/>
        <pc:sldMkLst>
          <pc:docMk/>
          <pc:sldMk cId="1679903133" sldId="303"/>
        </pc:sldMkLst>
        <pc:picChg chg="mod">
          <ac:chgData name="BARNER, CINDY L CIV USAF AFMC AFOSR/CL" userId="39f8bce1-2d8e-402d-b679-8530334cab5b" providerId="ADAL" clId="{8E695273-DE52-4085-8638-C4BC0316F722}" dt="2024-06-18T12:17:25.155" v="119" actId="1076"/>
          <ac:picMkLst>
            <pc:docMk/>
            <pc:sldMk cId="1679903133" sldId="303"/>
            <ac:picMk id="52" creationId="{3ED62158-93F2-A768-01C8-2DF7ADC1CD9E}"/>
          </ac:picMkLst>
        </pc:picChg>
      </pc:sldChg>
      <pc:sldChg chg="delSp modSp mod modClrScheme chgLayout">
        <pc:chgData name="BARNER, CINDY L CIV USAF AFMC AFOSR/CL" userId="39f8bce1-2d8e-402d-b679-8530334cab5b" providerId="ADAL" clId="{8E695273-DE52-4085-8638-C4BC0316F722}" dt="2024-06-18T12:20:09.121" v="124" actId="1076"/>
        <pc:sldMkLst>
          <pc:docMk/>
          <pc:sldMk cId="132017468" sldId="3288"/>
        </pc:sldMkLst>
        <pc:spChg chg="del mod">
          <ac:chgData name="BARNER, CINDY L CIV USAF AFMC AFOSR/CL" userId="39f8bce1-2d8e-402d-b679-8530334cab5b" providerId="ADAL" clId="{8E695273-DE52-4085-8638-C4BC0316F722}" dt="2024-06-18T12:20:01.329" v="123" actId="478"/>
          <ac:spMkLst>
            <pc:docMk/>
            <pc:sldMk cId="132017468" sldId="3288"/>
            <ac:spMk id="2" creationId="{C6136418-6E8F-C0CC-C33E-EACFF9861562}"/>
          </ac:spMkLst>
        </pc:spChg>
        <pc:spChg chg="mod ord">
          <ac:chgData name="BARNER, CINDY L CIV USAF AFMC AFOSR/CL" userId="39f8bce1-2d8e-402d-b679-8530334cab5b" providerId="ADAL" clId="{8E695273-DE52-4085-8638-C4BC0316F722}" dt="2024-06-18T12:20:09.121" v="124" actId="1076"/>
          <ac:spMkLst>
            <pc:docMk/>
            <pc:sldMk cId="132017468" sldId="3288"/>
            <ac:spMk id="4" creationId="{C400E9B2-BE8D-4514-BC82-414C6C40D3FD}"/>
          </ac:spMkLst>
        </pc:spChg>
      </pc:sldChg>
      <pc:sldChg chg="addSp modSp mod">
        <pc:chgData name="BARNER, CINDY L CIV USAF AFMC AFOSR/CL" userId="39f8bce1-2d8e-402d-b679-8530334cab5b" providerId="ADAL" clId="{8E695273-DE52-4085-8638-C4BC0316F722}" dt="2024-06-18T12:16:51.201" v="117" actId="1038"/>
        <pc:sldMkLst>
          <pc:docMk/>
          <pc:sldMk cId="2894427591" sldId="3294"/>
        </pc:sldMkLst>
        <pc:spChg chg="mod">
          <ac:chgData name="BARNER, CINDY L CIV USAF AFMC AFOSR/CL" userId="39f8bce1-2d8e-402d-b679-8530334cab5b" providerId="ADAL" clId="{8E695273-DE52-4085-8638-C4BC0316F722}" dt="2024-06-18T12:12:41.401" v="67" actId="27636"/>
          <ac:spMkLst>
            <pc:docMk/>
            <pc:sldMk cId="2894427591" sldId="3294"/>
            <ac:spMk id="2" creationId="{9EF38187-ED3F-CE56-4FE0-3B40270F4CEA}"/>
          </ac:spMkLst>
        </pc:spChg>
        <pc:spChg chg="add mod">
          <ac:chgData name="BARNER, CINDY L CIV USAF AFMC AFOSR/CL" userId="39f8bce1-2d8e-402d-b679-8530334cab5b" providerId="ADAL" clId="{8E695273-DE52-4085-8638-C4BC0316F722}" dt="2024-06-18T12:16:51.201" v="117" actId="1038"/>
          <ac:spMkLst>
            <pc:docMk/>
            <pc:sldMk cId="2894427591" sldId="3294"/>
            <ac:spMk id="5" creationId="{67290461-A899-396E-0DA0-2977EA0861FF}"/>
          </ac:spMkLst>
        </pc:spChg>
        <pc:picChg chg="mod">
          <ac:chgData name="BARNER, CINDY L CIV USAF AFMC AFOSR/CL" userId="39f8bce1-2d8e-402d-b679-8530334cab5b" providerId="ADAL" clId="{8E695273-DE52-4085-8638-C4BC0316F722}" dt="2024-06-18T12:16:20.881" v="99" actId="1076"/>
          <ac:picMkLst>
            <pc:docMk/>
            <pc:sldMk cId="2894427591" sldId="3294"/>
            <ac:picMk id="4" creationId="{97A24B5B-F778-77EA-01B3-CE0DCDFF4B1A}"/>
          </ac:picMkLst>
        </pc:picChg>
      </pc:sldChg>
      <pc:sldChg chg="modSp mod">
        <pc:chgData name="BARNER, CINDY L CIV USAF AFMC AFOSR/CL" userId="39f8bce1-2d8e-402d-b679-8530334cab5b" providerId="ADAL" clId="{8E695273-DE52-4085-8638-C4BC0316F722}" dt="2024-06-18T12:20:23.489" v="125" actId="1076"/>
        <pc:sldMkLst>
          <pc:docMk/>
          <pc:sldMk cId="3491482638" sldId="100386"/>
        </pc:sldMkLst>
        <pc:spChg chg="mod">
          <ac:chgData name="BARNER, CINDY L CIV USAF AFMC AFOSR/CL" userId="39f8bce1-2d8e-402d-b679-8530334cab5b" providerId="ADAL" clId="{8E695273-DE52-4085-8638-C4BC0316F722}" dt="2024-06-18T12:20:23.489" v="125" actId="1076"/>
          <ac:spMkLst>
            <pc:docMk/>
            <pc:sldMk cId="3491482638" sldId="100386"/>
            <ac:spMk id="96" creationId="{94938CC0-7DAD-4344-A151-42EA4623B2C9}"/>
          </ac:spMkLst>
        </pc:spChg>
      </pc:sldChg>
      <pc:sldMasterChg chg="addSp modSp modSldLayout">
        <pc:chgData name="BARNER, CINDY L CIV USAF AFMC AFOSR/CL" userId="39f8bce1-2d8e-402d-b679-8530334cab5b" providerId="ADAL" clId="{8E695273-DE52-4085-8638-C4BC0316F722}" dt="2024-06-18T12:18:39.258" v="120" actId="478"/>
        <pc:sldMasterMkLst>
          <pc:docMk/>
          <pc:sldMasterMk cId="346729268" sldId="2147483675"/>
        </pc:sldMasterMkLst>
        <pc:spChg chg="add mod">
          <ac:chgData name="BARNER, CINDY L CIV USAF AFMC AFOSR/CL" userId="39f8bce1-2d8e-402d-b679-8530334cab5b" providerId="ADAL" clId="{8E695273-DE52-4085-8638-C4BC0316F722}" dt="2024-06-18T12:16:04.336" v="96"/>
          <ac:spMkLst>
            <pc:docMk/>
            <pc:sldMasterMk cId="346729268" sldId="2147483675"/>
            <ac:spMk id="5" creationId="{0B463BCB-5D7D-B341-295A-A95582157B1A}"/>
          </ac:spMkLst>
        </pc:spChg>
        <pc:sldLayoutChg chg="addSp modSp">
          <pc:chgData name="BARNER, CINDY L CIV USAF AFMC AFOSR/CL" userId="39f8bce1-2d8e-402d-b679-8530334cab5b" providerId="ADAL" clId="{8E695273-DE52-4085-8638-C4BC0316F722}" dt="2024-06-18T12:11:53.068" v="55"/>
          <pc:sldLayoutMkLst>
            <pc:docMk/>
            <pc:sldMasterMk cId="346729268" sldId="2147483675"/>
            <pc:sldLayoutMk cId="1736500707" sldId="2147483667"/>
          </pc:sldLayoutMkLst>
          <pc:spChg chg="add mod">
            <ac:chgData name="BARNER, CINDY L CIV USAF AFMC AFOSR/CL" userId="39f8bce1-2d8e-402d-b679-8530334cab5b" providerId="ADAL" clId="{8E695273-DE52-4085-8638-C4BC0316F722}" dt="2024-06-18T12:11:53.068" v="55"/>
            <ac:spMkLst>
              <pc:docMk/>
              <pc:sldMasterMk cId="346729268" sldId="2147483675"/>
              <pc:sldLayoutMk cId="1736500707" sldId="2147483667"/>
              <ac:spMk id="2" creationId="{89AF5BE3-12A6-D8CB-CA12-970E538CD4F2}"/>
            </ac:spMkLst>
          </pc:spChg>
        </pc:sldLayoutChg>
        <pc:sldLayoutChg chg="addSp modSp mod">
          <pc:chgData name="BARNER, CINDY L CIV USAF AFMC AFOSR/CL" userId="39f8bce1-2d8e-402d-b679-8530334cab5b" providerId="ADAL" clId="{8E695273-DE52-4085-8638-C4BC0316F722}" dt="2024-06-18T12:11:43.281" v="53" actId="207"/>
          <pc:sldLayoutMkLst>
            <pc:docMk/>
            <pc:sldMasterMk cId="346729268" sldId="2147483675"/>
            <pc:sldLayoutMk cId="561756004" sldId="2147483678"/>
          </pc:sldLayoutMkLst>
          <pc:spChg chg="add mod">
            <ac:chgData name="BARNER, CINDY L CIV USAF AFMC AFOSR/CL" userId="39f8bce1-2d8e-402d-b679-8530334cab5b" providerId="ADAL" clId="{8E695273-DE52-4085-8638-C4BC0316F722}" dt="2024-06-18T12:11:43.281" v="53" actId="207"/>
            <ac:spMkLst>
              <pc:docMk/>
              <pc:sldMasterMk cId="346729268" sldId="2147483675"/>
              <pc:sldLayoutMk cId="561756004" sldId="2147483678"/>
              <ac:spMk id="3" creationId="{C0AC8555-F65D-0426-AB9E-BD3B3B4F592D}"/>
            </ac:spMkLst>
          </pc:spChg>
        </pc:sldLayoutChg>
        <pc:sldLayoutChg chg="addSp modSp mod">
          <pc:chgData name="BARNER, CINDY L CIV USAF AFMC AFOSR/CL" userId="39f8bce1-2d8e-402d-b679-8530334cab5b" providerId="ADAL" clId="{8E695273-DE52-4085-8638-C4BC0316F722}" dt="2024-06-18T12:11:25.231" v="51" actId="6549"/>
          <pc:sldLayoutMkLst>
            <pc:docMk/>
            <pc:sldMasterMk cId="346729268" sldId="2147483675"/>
            <pc:sldLayoutMk cId="1018632094" sldId="2147483687"/>
          </pc:sldLayoutMkLst>
          <pc:spChg chg="add mod">
            <ac:chgData name="BARNER, CINDY L CIV USAF AFMC AFOSR/CL" userId="39f8bce1-2d8e-402d-b679-8530334cab5b" providerId="ADAL" clId="{8E695273-DE52-4085-8638-C4BC0316F722}" dt="2024-06-18T12:11:25.231" v="51" actId="6549"/>
            <ac:spMkLst>
              <pc:docMk/>
              <pc:sldMasterMk cId="346729268" sldId="2147483675"/>
              <pc:sldLayoutMk cId="1018632094" sldId="2147483687"/>
              <ac:spMk id="5" creationId="{FBEB8EAD-3204-977F-4B41-9C47302CBA2D}"/>
            </ac:spMkLst>
          </pc:spChg>
        </pc:sldLayoutChg>
        <pc:sldLayoutChg chg="addSp modSp mod">
          <pc:chgData name="BARNER, CINDY L CIV USAF AFMC AFOSR/CL" userId="39f8bce1-2d8e-402d-b679-8530334cab5b" providerId="ADAL" clId="{8E695273-DE52-4085-8638-C4BC0316F722}" dt="2024-06-18T12:12:14.830" v="60" actId="207"/>
          <pc:sldLayoutMkLst>
            <pc:docMk/>
            <pc:sldMasterMk cId="346729268" sldId="2147483675"/>
            <pc:sldLayoutMk cId="2087290064" sldId="2147483689"/>
          </pc:sldLayoutMkLst>
          <pc:spChg chg="add mod">
            <ac:chgData name="BARNER, CINDY L CIV USAF AFMC AFOSR/CL" userId="39f8bce1-2d8e-402d-b679-8530334cab5b" providerId="ADAL" clId="{8E695273-DE52-4085-8638-C4BC0316F722}" dt="2024-06-18T12:12:14.830" v="60" actId="207"/>
            <ac:spMkLst>
              <pc:docMk/>
              <pc:sldMasterMk cId="346729268" sldId="2147483675"/>
              <pc:sldLayoutMk cId="2087290064" sldId="2147483689"/>
              <ac:spMk id="3" creationId="{599A2FA9-3504-900F-878A-6044F3D6A85A}"/>
            </ac:spMkLst>
          </pc:spChg>
        </pc:sldLayoutChg>
        <pc:sldLayoutChg chg="addSp modSp">
          <pc:chgData name="BARNER, CINDY L CIV USAF AFMC AFOSR/CL" userId="39f8bce1-2d8e-402d-b679-8530334cab5b" providerId="ADAL" clId="{8E695273-DE52-4085-8638-C4BC0316F722}" dt="2024-06-18T12:12:01.635" v="57"/>
          <pc:sldLayoutMkLst>
            <pc:docMk/>
            <pc:sldMasterMk cId="346729268" sldId="2147483675"/>
            <pc:sldLayoutMk cId="3224573111" sldId="2147483691"/>
          </pc:sldLayoutMkLst>
          <pc:spChg chg="add mod">
            <ac:chgData name="BARNER, CINDY L CIV USAF AFMC AFOSR/CL" userId="39f8bce1-2d8e-402d-b679-8530334cab5b" providerId="ADAL" clId="{8E695273-DE52-4085-8638-C4BC0316F722}" dt="2024-06-18T12:12:01.635" v="57"/>
            <ac:spMkLst>
              <pc:docMk/>
              <pc:sldMasterMk cId="346729268" sldId="2147483675"/>
              <pc:sldLayoutMk cId="3224573111" sldId="2147483691"/>
              <ac:spMk id="2" creationId="{71D57A4E-50DE-6AE2-CFBF-8CF9CCCA65B2}"/>
            </ac:spMkLst>
          </pc:spChg>
        </pc:sldLayoutChg>
        <pc:sldLayoutChg chg="addSp modSp">
          <pc:chgData name="BARNER, CINDY L CIV USAF AFMC AFOSR/CL" userId="39f8bce1-2d8e-402d-b679-8530334cab5b" providerId="ADAL" clId="{8E695273-DE52-4085-8638-C4BC0316F722}" dt="2024-06-18T12:12:04.827" v="58"/>
          <pc:sldLayoutMkLst>
            <pc:docMk/>
            <pc:sldMasterMk cId="346729268" sldId="2147483675"/>
            <pc:sldLayoutMk cId="2051271162" sldId="2147483692"/>
          </pc:sldLayoutMkLst>
          <pc:spChg chg="add mod">
            <ac:chgData name="BARNER, CINDY L CIV USAF AFMC AFOSR/CL" userId="39f8bce1-2d8e-402d-b679-8530334cab5b" providerId="ADAL" clId="{8E695273-DE52-4085-8638-C4BC0316F722}" dt="2024-06-18T12:12:04.827" v="58"/>
            <ac:spMkLst>
              <pc:docMk/>
              <pc:sldMasterMk cId="346729268" sldId="2147483675"/>
              <pc:sldLayoutMk cId="2051271162" sldId="2147483692"/>
              <ac:spMk id="2" creationId="{DDD61A1C-2B9C-CEE1-B3D4-D10272723EFC}"/>
            </ac:spMkLst>
          </pc:spChg>
        </pc:sldLayoutChg>
        <pc:sldLayoutChg chg="addSp modSp">
          <pc:chgData name="BARNER, CINDY L CIV USAF AFMC AFOSR/CL" userId="39f8bce1-2d8e-402d-b679-8530334cab5b" providerId="ADAL" clId="{8E695273-DE52-4085-8638-C4BC0316F722}" dt="2024-06-18T12:11:58.241" v="56"/>
          <pc:sldLayoutMkLst>
            <pc:docMk/>
            <pc:sldMasterMk cId="346729268" sldId="2147483675"/>
            <pc:sldLayoutMk cId="170351879" sldId="2147483693"/>
          </pc:sldLayoutMkLst>
          <pc:spChg chg="add mod">
            <ac:chgData name="BARNER, CINDY L CIV USAF AFMC AFOSR/CL" userId="39f8bce1-2d8e-402d-b679-8530334cab5b" providerId="ADAL" clId="{8E695273-DE52-4085-8638-C4BC0316F722}" dt="2024-06-18T12:11:58.241" v="56"/>
            <ac:spMkLst>
              <pc:docMk/>
              <pc:sldMasterMk cId="346729268" sldId="2147483675"/>
              <pc:sldLayoutMk cId="170351879" sldId="2147483693"/>
              <ac:spMk id="2" creationId="{73E1B117-4815-F07B-09EB-B59230713F7F}"/>
            </ac:spMkLst>
          </pc:spChg>
        </pc:sldLayoutChg>
        <pc:sldLayoutChg chg="addSp delSp modSp mod">
          <pc:chgData name="BARNER, CINDY L CIV USAF AFMC AFOSR/CL" userId="39f8bce1-2d8e-402d-b679-8530334cab5b" providerId="ADAL" clId="{8E695273-DE52-4085-8638-C4BC0316F722}" dt="2024-06-18T12:18:39.258" v="120" actId="478"/>
          <pc:sldLayoutMkLst>
            <pc:docMk/>
            <pc:sldMasterMk cId="346729268" sldId="2147483675"/>
            <pc:sldLayoutMk cId="3061291081" sldId="2147483694"/>
          </pc:sldLayoutMkLst>
          <pc:spChg chg="add del mod">
            <ac:chgData name="BARNER, CINDY L CIV USAF AFMC AFOSR/CL" userId="39f8bce1-2d8e-402d-b679-8530334cab5b" providerId="ADAL" clId="{8E695273-DE52-4085-8638-C4BC0316F722}" dt="2024-06-18T12:18:39.258" v="120" actId="478"/>
            <ac:spMkLst>
              <pc:docMk/>
              <pc:sldMasterMk cId="346729268" sldId="2147483675"/>
              <pc:sldLayoutMk cId="3061291081" sldId="2147483694"/>
              <ac:spMk id="2" creationId="{BA230F74-A9AB-DB68-8951-CF2DF23012A9}"/>
            </ac:spMkLst>
          </pc:spChg>
        </pc:sldLayoutChg>
        <pc:sldLayoutChg chg="addSp modSp">
          <pc:chgData name="BARNER, CINDY L CIV USAF AFMC AFOSR/CL" userId="39f8bce1-2d8e-402d-b679-8530334cab5b" providerId="ADAL" clId="{8E695273-DE52-4085-8638-C4BC0316F722}" dt="2024-06-18T12:12:20.962" v="61"/>
          <pc:sldLayoutMkLst>
            <pc:docMk/>
            <pc:sldMasterMk cId="346729268" sldId="2147483675"/>
            <pc:sldLayoutMk cId="3798999561" sldId="2147483697"/>
          </pc:sldLayoutMkLst>
          <pc:spChg chg="add mod">
            <ac:chgData name="BARNER, CINDY L CIV USAF AFMC AFOSR/CL" userId="39f8bce1-2d8e-402d-b679-8530334cab5b" providerId="ADAL" clId="{8E695273-DE52-4085-8638-C4BC0316F722}" dt="2024-06-18T12:12:20.962" v="61"/>
            <ac:spMkLst>
              <pc:docMk/>
              <pc:sldMasterMk cId="346729268" sldId="2147483675"/>
              <pc:sldLayoutMk cId="3798999561" sldId="2147483697"/>
              <ac:spMk id="3" creationId="{E7AE1D6A-4E8D-24AB-DFDB-88F195AE72ED}"/>
            </ac:spMkLst>
          </pc:spChg>
        </pc:sldLayoutChg>
        <pc:sldLayoutChg chg="addSp delSp modSp mod">
          <pc:chgData name="BARNER, CINDY L CIV USAF AFMC AFOSR/CL" userId="39f8bce1-2d8e-402d-b679-8530334cab5b" providerId="ADAL" clId="{8E695273-DE52-4085-8638-C4BC0316F722}" dt="2024-06-18T12:12:33.126" v="64" actId="1076"/>
          <pc:sldLayoutMkLst>
            <pc:docMk/>
            <pc:sldMasterMk cId="346729268" sldId="2147483675"/>
            <pc:sldLayoutMk cId="2331750537" sldId="2147483711"/>
          </pc:sldLayoutMkLst>
          <pc:spChg chg="add mod">
            <ac:chgData name="BARNER, CINDY L CIV USAF AFMC AFOSR/CL" userId="39f8bce1-2d8e-402d-b679-8530334cab5b" providerId="ADAL" clId="{8E695273-DE52-4085-8638-C4BC0316F722}" dt="2024-06-18T12:12:33.126" v="64" actId="1076"/>
            <ac:spMkLst>
              <pc:docMk/>
              <pc:sldMasterMk cId="346729268" sldId="2147483675"/>
              <pc:sldLayoutMk cId="2331750537" sldId="2147483711"/>
              <ac:spMk id="3" creationId="{91A71E3A-97D1-C455-837B-C02DF36D588F}"/>
            </ac:spMkLst>
          </pc:spChg>
          <pc:spChg chg="del">
            <ac:chgData name="BARNER, CINDY L CIV USAF AFMC AFOSR/CL" userId="39f8bce1-2d8e-402d-b679-8530334cab5b" providerId="ADAL" clId="{8E695273-DE52-4085-8638-C4BC0316F722}" dt="2024-06-18T12:12:28.395" v="62" actId="478"/>
            <ac:spMkLst>
              <pc:docMk/>
              <pc:sldMasterMk cId="346729268" sldId="2147483675"/>
              <pc:sldLayoutMk cId="2331750537" sldId="2147483711"/>
              <ac:spMk id="10" creationId="{00000000-0000-0000-0000-000000000000}"/>
            </ac:spMkLst>
          </pc:spChg>
        </pc:sldLayoutChg>
        <pc:sldLayoutChg chg="addSp delSp modSp mod">
          <pc:chgData name="BARNER, CINDY L CIV USAF AFMC AFOSR/CL" userId="39f8bce1-2d8e-402d-b679-8530334cab5b" providerId="ADAL" clId="{8E695273-DE52-4085-8638-C4BC0316F722}" dt="2024-06-18T12:12:51.856" v="68" actId="207"/>
          <pc:sldLayoutMkLst>
            <pc:docMk/>
            <pc:sldMasterMk cId="346729268" sldId="2147483675"/>
            <pc:sldLayoutMk cId="3028241868" sldId="2147483712"/>
          </pc:sldLayoutMkLst>
          <pc:spChg chg="add mod">
            <ac:chgData name="BARNER, CINDY L CIV USAF AFMC AFOSR/CL" userId="39f8bce1-2d8e-402d-b679-8530334cab5b" providerId="ADAL" clId="{8E695273-DE52-4085-8638-C4BC0316F722}" dt="2024-06-18T12:12:51.856" v="68" actId="207"/>
            <ac:spMkLst>
              <pc:docMk/>
              <pc:sldMasterMk cId="346729268" sldId="2147483675"/>
              <pc:sldLayoutMk cId="3028241868" sldId="2147483712"/>
              <ac:spMk id="5" creationId="{09F83A78-6084-D35A-4641-53C1D39FC474}"/>
            </ac:spMkLst>
          </pc:spChg>
          <pc:spChg chg="del">
            <ac:chgData name="BARNER, CINDY L CIV USAF AFMC AFOSR/CL" userId="39f8bce1-2d8e-402d-b679-8530334cab5b" providerId="ADAL" clId="{8E695273-DE52-4085-8638-C4BC0316F722}" dt="2024-06-18T12:12:40.955" v="65" actId="478"/>
            <ac:spMkLst>
              <pc:docMk/>
              <pc:sldMasterMk cId="346729268" sldId="2147483675"/>
              <pc:sldLayoutMk cId="3028241868" sldId="2147483712"/>
              <ac:spMk id="13" creationId="{00000000-0000-0000-0000-000000000000}"/>
            </ac:spMkLst>
          </pc:spChg>
        </pc:sldLayoutChg>
        <pc:sldLayoutChg chg="addSp delSp modSp mod">
          <pc:chgData name="BARNER, CINDY L CIV USAF AFMC AFOSR/CL" userId="39f8bce1-2d8e-402d-b679-8530334cab5b" providerId="ADAL" clId="{8E695273-DE52-4085-8638-C4BC0316F722}" dt="2024-06-18T12:14:43.793" v="88" actId="1076"/>
          <pc:sldLayoutMkLst>
            <pc:docMk/>
            <pc:sldMasterMk cId="346729268" sldId="2147483675"/>
            <pc:sldLayoutMk cId="344780884" sldId="2147483713"/>
          </pc:sldLayoutMkLst>
          <pc:spChg chg="add mod">
            <ac:chgData name="BARNER, CINDY L CIV USAF AFMC AFOSR/CL" userId="39f8bce1-2d8e-402d-b679-8530334cab5b" providerId="ADAL" clId="{8E695273-DE52-4085-8638-C4BC0316F722}" dt="2024-06-18T12:14:43.793" v="88" actId="1076"/>
            <ac:spMkLst>
              <pc:docMk/>
              <pc:sldMasterMk cId="346729268" sldId="2147483675"/>
              <pc:sldLayoutMk cId="344780884" sldId="2147483713"/>
              <ac:spMk id="5" creationId="{15E33A2C-90A4-3B74-88A9-88976F75EA57}"/>
            </ac:spMkLst>
          </pc:spChg>
          <pc:spChg chg="del">
            <ac:chgData name="BARNER, CINDY L CIV USAF AFMC AFOSR/CL" userId="39f8bce1-2d8e-402d-b679-8530334cab5b" providerId="ADAL" clId="{8E695273-DE52-4085-8638-C4BC0316F722}" dt="2024-06-18T12:13:09.360" v="71" actId="478"/>
            <ac:spMkLst>
              <pc:docMk/>
              <pc:sldMasterMk cId="346729268" sldId="2147483675"/>
              <pc:sldLayoutMk cId="344780884" sldId="2147483713"/>
              <ac:spMk id="12" creationId="{00000000-0000-0000-0000-000000000000}"/>
            </ac:spMkLst>
          </pc:spChg>
          <pc:spChg chg="mod">
            <ac:chgData name="BARNER, CINDY L CIV USAF AFMC AFOSR/CL" userId="39f8bce1-2d8e-402d-b679-8530334cab5b" providerId="ADAL" clId="{8E695273-DE52-4085-8638-C4BC0316F722}" dt="2024-06-18T12:14:37.386" v="86" actId="1076"/>
            <ac:spMkLst>
              <pc:docMk/>
              <pc:sldMasterMk cId="346729268" sldId="2147483675"/>
              <pc:sldLayoutMk cId="344780884" sldId="2147483713"/>
              <ac:spMk id="13" creationId="{00000000-0000-0000-0000-000000000000}"/>
            </ac:spMkLst>
          </pc:spChg>
        </pc:sldLayoutChg>
        <pc:sldLayoutChg chg="addSp modSp mod">
          <pc:chgData name="BARNER, CINDY L CIV USAF AFMC AFOSR/CL" userId="39f8bce1-2d8e-402d-b679-8530334cab5b" providerId="ADAL" clId="{8E695273-DE52-4085-8638-C4BC0316F722}" dt="2024-06-18T12:14:20.168" v="83" actId="1076"/>
          <pc:sldLayoutMkLst>
            <pc:docMk/>
            <pc:sldMasterMk cId="346729268" sldId="2147483675"/>
            <pc:sldLayoutMk cId="2499874173" sldId="2147483715"/>
          </pc:sldLayoutMkLst>
          <pc:spChg chg="add mod">
            <ac:chgData name="BARNER, CINDY L CIV USAF AFMC AFOSR/CL" userId="39f8bce1-2d8e-402d-b679-8530334cab5b" providerId="ADAL" clId="{8E695273-DE52-4085-8638-C4BC0316F722}" dt="2024-06-18T12:14:20.168" v="83" actId="1076"/>
            <ac:spMkLst>
              <pc:docMk/>
              <pc:sldMasterMk cId="346729268" sldId="2147483675"/>
              <pc:sldLayoutMk cId="2499874173" sldId="2147483715"/>
              <ac:spMk id="4" creationId="{90ACA320-378A-6A90-741F-763AD620D7D8}"/>
            </ac:spMkLst>
          </pc:spChg>
        </pc:sldLayoutChg>
        <pc:sldLayoutChg chg="addSp modSp mod">
          <pc:chgData name="BARNER, CINDY L CIV USAF AFMC AFOSR/CL" userId="39f8bce1-2d8e-402d-b679-8530334cab5b" providerId="ADAL" clId="{8E695273-DE52-4085-8638-C4BC0316F722}" dt="2024-06-18T12:14:03.822" v="81" actId="1076"/>
          <pc:sldLayoutMkLst>
            <pc:docMk/>
            <pc:sldMasterMk cId="346729268" sldId="2147483675"/>
            <pc:sldLayoutMk cId="3667161386" sldId="2147483716"/>
          </pc:sldLayoutMkLst>
          <pc:spChg chg="add mod">
            <ac:chgData name="BARNER, CINDY L CIV USAF AFMC AFOSR/CL" userId="39f8bce1-2d8e-402d-b679-8530334cab5b" providerId="ADAL" clId="{8E695273-DE52-4085-8638-C4BC0316F722}" dt="2024-06-18T12:14:03.822" v="81" actId="1076"/>
            <ac:spMkLst>
              <pc:docMk/>
              <pc:sldMasterMk cId="346729268" sldId="2147483675"/>
              <pc:sldLayoutMk cId="3667161386" sldId="2147483716"/>
              <ac:spMk id="4" creationId="{E19A2E9F-DD70-A6A2-9A1E-922C19943C3C}"/>
            </ac:spMkLst>
          </pc:spChg>
        </pc:sldLayoutChg>
        <pc:sldLayoutChg chg="addSp delSp modSp mod">
          <pc:chgData name="BARNER, CINDY L CIV USAF AFMC AFOSR/CL" userId="39f8bce1-2d8e-402d-b679-8530334cab5b" providerId="ADAL" clId="{8E695273-DE52-4085-8638-C4BC0316F722}" dt="2024-06-18T12:13:47.458" v="78" actId="1076"/>
          <pc:sldLayoutMkLst>
            <pc:docMk/>
            <pc:sldMasterMk cId="346729268" sldId="2147483675"/>
            <pc:sldLayoutMk cId="841401563" sldId="2147483719"/>
          </pc:sldLayoutMkLst>
          <pc:spChg chg="add mod">
            <ac:chgData name="BARNER, CINDY L CIV USAF AFMC AFOSR/CL" userId="39f8bce1-2d8e-402d-b679-8530334cab5b" providerId="ADAL" clId="{8E695273-DE52-4085-8638-C4BC0316F722}" dt="2024-06-18T12:13:47.458" v="78" actId="1076"/>
            <ac:spMkLst>
              <pc:docMk/>
              <pc:sldMasterMk cId="346729268" sldId="2147483675"/>
              <pc:sldLayoutMk cId="841401563" sldId="2147483719"/>
              <ac:spMk id="2" creationId="{76C271C3-EB8B-3405-C924-FFC18BDF6DE8}"/>
            </ac:spMkLst>
          </pc:spChg>
          <pc:spChg chg="del">
            <ac:chgData name="BARNER, CINDY L CIV USAF AFMC AFOSR/CL" userId="39f8bce1-2d8e-402d-b679-8530334cab5b" providerId="ADAL" clId="{8E695273-DE52-4085-8638-C4BC0316F722}" dt="2024-06-18T12:13:28.498" v="74" actId="478"/>
            <ac:spMkLst>
              <pc:docMk/>
              <pc:sldMasterMk cId="346729268" sldId="2147483675"/>
              <pc:sldLayoutMk cId="841401563" sldId="2147483719"/>
              <ac:spMk id="65" creationId="{00000000-0000-0000-0000-000000000000}"/>
            </ac:spMkLst>
          </pc:spChg>
        </pc:sldLayoutChg>
        <pc:sldLayoutChg chg="addSp delSp modSp mod">
          <pc:chgData name="BARNER, CINDY L CIV USAF AFMC AFOSR/CL" userId="39f8bce1-2d8e-402d-b679-8530334cab5b" providerId="ADAL" clId="{8E695273-DE52-4085-8638-C4BC0316F722}" dt="2024-06-18T12:15:00.625" v="92" actId="1076"/>
          <pc:sldLayoutMkLst>
            <pc:docMk/>
            <pc:sldMasterMk cId="346729268" sldId="2147483675"/>
            <pc:sldLayoutMk cId="1126828308" sldId="2147483720"/>
          </pc:sldLayoutMkLst>
          <pc:spChg chg="add mod">
            <ac:chgData name="BARNER, CINDY L CIV USAF AFMC AFOSR/CL" userId="39f8bce1-2d8e-402d-b679-8530334cab5b" providerId="ADAL" clId="{8E695273-DE52-4085-8638-C4BC0316F722}" dt="2024-06-18T12:15:00.625" v="92" actId="1076"/>
            <ac:spMkLst>
              <pc:docMk/>
              <pc:sldMasterMk cId="346729268" sldId="2147483675"/>
              <pc:sldLayoutMk cId="1126828308" sldId="2147483720"/>
              <ac:spMk id="4" creationId="{2E70797E-34A6-0F8E-4081-C6C070646769}"/>
            </ac:spMkLst>
          </pc:spChg>
          <pc:spChg chg="del">
            <ac:chgData name="BARNER, CINDY L CIV USAF AFMC AFOSR/CL" userId="39f8bce1-2d8e-402d-b679-8530334cab5b" providerId="ADAL" clId="{8E695273-DE52-4085-8638-C4BC0316F722}" dt="2024-06-18T12:14:52.672" v="89" actId="478"/>
            <ac:spMkLst>
              <pc:docMk/>
              <pc:sldMasterMk cId="346729268" sldId="2147483675"/>
              <pc:sldLayoutMk cId="1126828308" sldId="2147483720"/>
              <ac:spMk id="10" creationId="{00000000-0000-0000-0000-000000000000}"/>
            </ac:spMkLst>
          </pc:spChg>
        </pc:sldLayoutChg>
        <pc:sldLayoutChg chg="addSp delSp modSp mod">
          <pc:chgData name="BARNER, CINDY L CIV USAF AFMC AFOSR/CL" userId="39f8bce1-2d8e-402d-b679-8530334cab5b" providerId="ADAL" clId="{8E695273-DE52-4085-8638-C4BC0316F722}" dt="2024-06-18T12:15:06.471" v="94"/>
          <pc:sldLayoutMkLst>
            <pc:docMk/>
            <pc:sldMasterMk cId="346729268" sldId="2147483675"/>
            <pc:sldLayoutMk cId="2627286403" sldId="2147483721"/>
          </pc:sldLayoutMkLst>
          <pc:spChg chg="add mod">
            <ac:chgData name="BARNER, CINDY L CIV USAF AFMC AFOSR/CL" userId="39f8bce1-2d8e-402d-b679-8530334cab5b" providerId="ADAL" clId="{8E695273-DE52-4085-8638-C4BC0316F722}" dt="2024-06-18T12:15:06.471" v="94"/>
            <ac:spMkLst>
              <pc:docMk/>
              <pc:sldMasterMk cId="346729268" sldId="2147483675"/>
              <pc:sldLayoutMk cId="2627286403" sldId="2147483721"/>
              <ac:spMk id="7" creationId="{B3CA4E4B-7C70-D406-F9F0-EFC449D5E803}"/>
            </ac:spMkLst>
          </pc:spChg>
          <pc:spChg chg="del">
            <ac:chgData name="BARNER, CINDY L CIV USAF AFMC AFOSR/CL" userId="39f8bce1-2d8e-402d-b679-8530334cab5b" providerId="ADAL" clId="{8E695273-DE52-4085-8638-C4BC0316F722}" dt="2024-06-18T12:15:05.985" v="93" actId="478"/>
            <ac:spMkLst>
              <pc:docMk/>
              <pc:sldMasterMk cId="346729268" sldId="2147483675"/>
              <pc:sldLayoutMk cId="2627286403" sldId="2147483721"/>
              <ac:spMk id="13" creationId="{00000000-0000-0000-0000-000000000000}"/>
            </ac:spMkLst>
          </pc:spChg>
        </pc:sldLayoutChg>
        <pc:sldLayoutChg chg="addSp modSp">
          <pc:chgData name="BARNER, CINDY L CIV USAF AFMC AFOSR/CL" userId="39f8bce1-2d8e-402d-b679-8530334cab5b" providerId="ADAL" clId="{8E695273-DE52-4085-8638-C4BC0316F722}" dt="2024-06-18T12:15:10.198" v="95"/>
          <pc:sldLayoutMkLst>
            <pc:docMk/>
            <pc:sldMasterMk cId="346729268" sldId="2147483675"/>
            <pc:sldLayoutMk cId="1452657173" sldId="2147483722"/>
          </pc:sldLayoutMkLst>
          <pc:spChg chg="add mod">
            <ac:chgData name="BARNER, CINDY L CIV USAF AFMC AFOSR/CL" userId="39f8bce1-2d8e-402d-b679-8530334cab5b" providerId="ADAL" clId="{8E695273-DE52-4085-8638-C4BC0316F722}" dt="2024-06-18T12:15:10.198" v="95"/>
            <ac:spMkLst>
              <pc:docMk/>
              <pc:sldMasterMk cId="346729268" sldId="2147483675"/>
              <pc:sldLayoutMk cId="1452657173" sldId="2147483722"/>
              <ac:spMk id="7" creationId="{5334B163-6034-A0C3-F3FA-4BB257010BB6}"/>
            </ac:spMkLst>
          </pc:spChg>
        </pc:sldLayoutChg>
      </pc:sldMasterChg>
    </pc:docChg>
  </pc:docChgLst>
  <pc:docChgLst>
    <pc:chgData name="BARNER, CINDY L CIV USAF AFMC AFOSR/CL" userId="39f8bce1-2d8e-402d-b679-8530334cab5b" providerId="ADAL" clId="{E2A59421-83FB-4B68-8817-4D2FC57DE7A3}"/>
    <pc:docChg chg="custSel modSld">
      <pc:chgData name="BARNER, CINDY L CIV USAF AFMC AFOSR/CL" userId="39f8bce1-2d8e-402d-b679-8530334cab5b" providerId="ADAL" clId="{E2A59421-83FB-4B68-8817-4D2FC57DE7A3}" dt="2024-06-13T21:17:30.471" v="374" actId="255"/>
      <pc:docMkLst>
        <pc:docMk/>
      </pc:docMkLst>
      <pc:sldChg chg="modNotesTx">
        <pc:chgData name="BARNER, CINDY L CIV USAF AFMC AFOSR/CL" userId="39f8bce1-2d8e-402d-b679-8530334cab5b" providerId="ADAL" clId="{E2A59421-83FB-4B68-8817-4D2FC57DE7A3}" dt="2024-06-13T21:17:30.471" v="374" actId="255"/>
        <pc:sldMkLst>
          <pc:docMk/>
          <pc:sldMk cId="3590585940" sldId="266"/>
        </pc:sldMkLst>
      </pc:sldChg>
      <pc:sldChg chg="modNotes">
        <pc:chgData name="BARNER, CINDY L CIV USAF AFMC AFOSR/CL" userId="39f8bce1-2d8e-402d-b679-8530334cab5b" providerId="ADAL" clId="{E2A59421-83FB-4B68-8817-4D2FC57DE7A3}" dt="2024-06-13T21:16:58.342" v="373" actId="14100"/>
        <pc:sldMkLst>
          <pc:docMk/>
          <pc:sldMk cId="1551789666" sldId="41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F9EB6-DA94-479C-9E70-DD38365C851E}" type="doc">
      <dgm:prSet loTypeId="urn:microsoft.com/office/officeart/2005/8/layout/chevron1" loCatId="process" qsTypeId="urn:microsoft.com/office/officeart/2005/8/quickstyle/3d2" qsCatId="3D" csTypeId="urn:microsoft.com/office/officeart/2005/8/colors/accent1_2" csCatId="accent1" phldr="1"/>
      <dgm:spPr/>
    </dgm:pt>
    <dgm:pt modelId="{F521FC29-0B9C-4926-82D5-EBEB93133A5F}">
      <dgm:prSet phldrT="[Text]"/>
      <dgm:spPr/>
      <dgm:t>
        <a:bodyPr/>
        <a:lstStyle/>
        <a:p>
          <a:pPr algn="l"/>
          <a:r>
            <a:rPr lang="en-US"/>
            <a:t>    2008</a:t>
          </a:r>
        </a:p>
      </dgm:t>
    </dgm:pt>
    <dgm:pt modelId="{45A5A419-66D3-4FBE-8ECF-9A79A5D0A14A}" type="parTrans" cxnId="{A7568B05-D1AE-453B-BA23-C356CD27736C}">
      <dgm:prSet/>
      <dgm:spPr/>
      <dgm:t>
        <a:bodyPr/>
        <a:lstStyle/>
        <a:p>
          <a:endParaRPr lang="en-US"/>
        </a:p>
      </dgm:t>
    </dgm:pt>
    <dgm:pt modelId="{61CE5B24-9310-4CBB-9503-DE7BC3F88D8C}" type="sibTrans" cxnId="{A7568B05-D1AE-453B-BA23-C356CD27736C}">
      <dgm:prSet/>
      <dgm:spPr/>
      <dgm:t>
        <a:bodyPr/>
        <a:lstStyle/>
        <a:p>
          <a:endParaRPr lang="en-US"/>
        </a:p>
      </dgm:t>
    </dgm:pt>
    <dgm:pt modelId="{DE52935A-A048-4A3C-A2F3-19996D3DD094}">
      <dgm:prSet phldrT="[Text]"/>
      <dgm:spPr/>
      <dgm:t>
        <a:bodyPr/>
        <a:lstStyle/>
        <a:p>
          <a:pPr algn="l"/>
          <a:r>
            <a:rPr lang="en-US"/>
            <a:t>    2012</a:t>
          </a:r>
        </a:p>
      </dgm:t>
    </dgm:pt>
    <dgm:pt modelId="{059C5DC1-3752-42BC-A05D-6878C750F268}" type="parTrans" cxnId="{6BDD8089-F563-43E8-A618-4978C5C76FA8}">
      <dgm:prSet/>
      <dgm:spPr/>
      <dgm:t>
        <a:bodyPr/>
        <a:lstStyle/>
        <a:p>
          <a:endParaRPr lang="en-US"/>
        </a:p>
      </dgm:t>
    </dgm:pt>
    <dgm:pt modelId="{5ACDF647-F10E-406C-9833-69E83F3051AE}" type="sibTrans" cxnId="{6BDD8089-F563-43E8-A618-4978C5C76FA8}">
      <dgm:prSet/>
      <dgm:spPr/>
      <dgm:t>
        <a:bodyPr/>
        <a:lstStyle/>
        <a:p>
          <a:endParaRPr lang="en-US"/>
        </a:p>
      </dgm:t>
    </dgm:pt>
    <dgm:pt modelId="{6165B34E-3298-4617-91E4-06A2BC8E977A}">
      <dgm:prSet phldrT="[Text]"/>
      <dgm:spPr/>
      <dgm:t>
        <a:bodyPr/>
        <a:lstStyle/>
        <a:p>
          <a:pPr algn="l"/>
          <a:r>
            <a:rPr lang="en-US"/>
            <a:t>    2016</a:t>
          </a:r>
        </a:p>
      </dgm:t>
    </dgm:pt>
    <dgm:pt modelId="{17662CEF-5B0B-436E-B179-D6D470E8404C}" type="parTrans" cxnId="{2E898719-CD2E-4B98-9369-E51644B31E7A}">
      <dgm:prSet/>
      <dgm:spPr/>
      <dgm:t>
        <a:bodyPr/>
        <a:lstStyle/>
        <a:p>
          <a:endParaRPr lang="en-US"/>
        </a:p>
      </dgm:t>
    </dgm:pt>
    <dgm:pt modelId="{0F12AD40-F441-469A-B9BB-896260D271D0}" type="sibTrans" cxnId="{2E898719-CD2E-4B98-9369-E51644B31E7A}">
      <dgm:prSet/>
      <dgm:spPr/>
      <dgm:t>
        <a:bodyPr/>
        <a:lstStyle/>
        <a:p>
          <a:endParaRPr lang="en-US"/>
        </a:p>
      </dgm:t>
    </dgm:pt>
    <dgm:pt modelId="{FBC89DF2-9CFD-4C77-8BB2-27EEBFA482D3}">
      <dgm:prSet phldrT="[Text]"/>
      <dgm:spPr/>
      <dgm:t>
        <a:bodyPr/>
        <a:lstStyle/>
        <a:p>
          <a:pPr algn="l"/>
          <a:r>
            <a:rPr lang="en-US"/>
            <a:t>    2020</a:t>
          </a:r>
        </a:p>
      </dgm:t>
    </dgm:pt>
    <dgm:pt modelId="{4FED286B-5E9E-4F62-8BD4-5C6CACCEC86F}" type="parTrans" cxnId="{A91851D3-273F-425F-9E8A-D1F92FC6BAE9}">
      <dgm:prSet/>
      <dgm:spPr/>
      <dgm:t>
        <a:bodyPr/>
        <a:lstStyle/>
        <a:p>
          <a:endParaRPr lang="en-US"/>
        </a:p>
      </dgm:t>
    </dgm:pt>
    <dgm:pt modelId="{2B03BC98-BFFD-4B6F-8AE4-611DD977E290}" type="sibTrans" cxnId="{A91851D3-273F-425F-9E8A-D1F92FC6BAE9}">
      <dgm:prSet/>
      <dgm:spPr/>
      <dgm:t>
        <a:bodyPr/>
        <a:lstStyle/>
        <a:p>
          <a:endParaRPr lang="en-US"/>
        </a:p>
      </dgm:t>
    </dgm:pt>
    <dgm:pt modelId="{2264E811-B89F-4002-9E40-2945C73FF65E}">
      <dgm:prSet phldrT="[Text]"/>
      <dgm:spPr/>
      <dgm:t>
        <a:bodyPr/>
        <a:lstStyle/>
        <a:p>
          <a:pPr algn="l"/>
          <a:r>
            <a:rPr lang="en-US"/>
            <a:t>    2024</a:t>
          </a:r>
        </a:p>
      </dgm:t>
    </dgm:pt>
    <dgm:pt modelId="{CA07AC1A-7104-467A-B551-867459A4CB29}" type="parTrans" cxnId="{645C9BA0-77D0-405B-9564-21F66AB6C339}">
      <dgm:prSet/>
      <dgm:spPr/>
      <dgm:t>
        <a:bodyPr/>
        <a:lstStyle/>
        <a:p>
          <a:endParaRPr lang="en-US"/>
        </a:p>
      </dgm:t>
    </dgm:pt>
    <dgm:pt modelId="{BCD6E279-6C72-417D-8CAD-9E8FCD29CD23}" type="sibTrans" cxnId="{645C9BA0-77D0-405B-9564-21F66AB6C339}">
      <dgm:prSet/>
      <dgm:spPr/>
      <dgm:t>
        <a:bodyPr/>
        <a:lstStyle/>
        <a:p>
          <a:endParaRPr lang="en-US"/>
        </a:p>
      </dgm:t>
    </dgm:pt>
    <dgm:pt modelId="{E60AFEAE-D8D8-465F-ACAD-44DA37225FB9}" type="pres">
      <dgm:prSet presAssocID="{DB2F9EB6-DA94-479C-9E70-DD38365C851E}" presName="Name0" presStyleCnt="0">
        <dgm:presLayoutVars>
          <dgm:dir/>
          <dgm:animLvl val="lvl"/>
          <dgm:resizeHandles val="exact"/>
        </dgm:presLayoutVars>
      </dgm:prSet>
      <dgm:spPr/>
    </dgm:pt>
    <dgm:pt modelId="{DF8E8F0C-D75B-4CF4-A4AD-7DAADE8556E9}" type="pres">
      <dgm:prSet presAssocID="{F521FC29-0B9C-4926-82D5-EBEB93133A5F}" presName="parTxOnly" presStyleLbl="node1" presStyleIdx="0" presStyleCnt="5">
        <dgm:presLayoutVars>
          <dgm:chMax val="0"/>
          <dgm:chPref val="0"/>
          <dgm:bulletEnabled val="1"/>
        </dgm:presLayoutVars>
      </dgm:prSet>
      <dgm:spPr/>
    </dgm:pt>
    <dgm:pt modelId="{E6B9BD00-8537-4B73-9C09-19406CBBB7AD}" type="pres">
      <dgm:prSet presAssocID="{61CE5B24-9310-4CBB-9503-DE7BC3F88D8C}" presName="parTxOnlySpace" presStyleCnt="0"/>
      <dgm:spPr/>
    </dgm:pt>
    <dgm:pt modelId="{DBBA06C9-BF3E-407C-9A96-E6F021E3FF80}" type="pres">
      <dgm:prSet presAssocID="{DE52935A-A048-4A3C-A2F3-19996D3DD094}" presName="parTxOnly" presStyleLbl="node1" presStyleIdx="1" presStyleCnt="5">
        <dgm:presLayoutVars>
          <dgm:chMax val="0"/>
          <dgm:chPref val="0"/>
          <dgm:bulletEnabled val="1"/>
        </dgm:presLayoutVars>
      </dgm:prSet>
      <dgm:spPr/>
    </dgm:pt>
    <dgm:pt modelId="{82BF3B6B-1669-4D28-94D0-00B924A51B53}" type="pres">
      <dgm:prSet presAssocID="{5ACDF647-F10E-406C-9833-69E83F3051AE}" presName="parTxOnlySpace" presStyleCnt="0"/>
      <dgm:spPr/>
    </dgm:pt>
    <dgm:pt modelId="{74871F53-C5FB-4741-827D-192BBFBB4A35}" type="pres">
      <dgm:prSet presAssocID="{6165B34E-3298-4617-91E4-06A2BC8E977A}" presName="parTxOnly" presStyleLbl="node1" presStyleIdx="2" presStyleCnt="5">
        <dgm:presLayoutVars>
          <dgm:chMax val="0"/>
          <dgm:chPref val="0"/>
          <dgm:bulletEnabled val="1"/>
        </dgm:presLayoutVars>
      </dgm:prSet>
      <dgm:spPr/>
    </dgm:pt>
    <dgm:pt modelId="{BB1EF515-2CF0-4CAC-BBA3-0F37BD6EA652}" type="pres">
      <dgm:prSet presAssocID="{0F12AD40-F441-469A-B9BB-896260D271D0}" presName="parTxOnlySpace" presStyleCnt="0"/>
      <dgm:spPr/>
    </dgm:pt>
    <dgm:pt modelId="{7DA98227-ADDF-489D-B86C-18F9D7952FD6}" type="pres">
      <dgm:prSet presAssocID="{FBC89DF2-9CFD-4C77-8BB2-27EEBFA482D3}" presName="parTxOnly" presStyleLbl="node1" presStyleIdx="3" presStyleCnt="5">
        <dgm:presLayoutVars>
          <dgm:chMax val="0"/>
          <dgm:chPref val="0"/>
          <dgm:bulletEnabled val="1"/>
        </dgm:presLayoutVars>
      </dgm:prSet>
      <dgm:spPr/>
    </dgm:pt>
    <dgm:pt modelId="{869CDEB5-88DA-4E96-8C59-9186359B6F70}" type="pres">
      <dgm:prSet presAssocID="{2B03BC98-BFFD-4B6F-8AE4-611DD977E290}" presName="parTxOnlySpace" presStyleCnt="0"/>
      <dgm:spPr/>
    </dgm:pt>
    <dgm:pt modelId="{C0CFB484-F685-4488-9FD8-C97C1F5DAF1E}" type="pres">
      <dgm:prSet presAssocID="{2264E811-B89F-4002-9E40-2945C73FF65E}" presName="parTxOnly" presStyleLbl="node1" presStyleIdx="4" presStyleCnt="5">
        <dgm:presLayoutVars>
          <dgm:chMax val="0"/>
          <dgm:chPref val="0"/>
          <dgm:bulletEnabled val="1"/>
        </dgm:presLayoutVars>
      </dgm:prSet>
      <dgm:spPr/>
    </dgm:pt>
  </dgm:ptLst>
  <dgm:cxnLst>
    <dgm:cxn modelId="{A7568B05-D1AE-453B-BA23-C356CD27736C}" srcId="{DB2F9EB6-DA94-479C-9E70-DD38365C851E}" destId="{F521FC29-0B9C-4926-82D5-EBEB93133A5F}" srcOrd="0" destOrd="0" parTransId="{45A5A419-66D3-4FBE-8ECF-9A79A5D0A14A}" sibTransId="{61CE5B24-9310-4CBB-9503-DE7BC3F88D8C}"/>
    <dgm:cxn modelId="{6A5F8208-AC77-4584-8DC2-C5F9FDA38FCA}" type="presOf" srcId="{DE52935A-A048-4A3C-A2F3-19996D3DD094}" destId="{DBBA06C9-BF3E-407C-9A96-E6F021E3FF80}" srcOrd="0" destOrd="0" presId="urn:microsoft.com/office/officeart/2005/8/layout/chevron1"/>
    <dgm:cxn modelId="{2E898719-CD2E-4B98-9369-E51644B31E7A}" srcId="{DB2F9EB6-DA94-479C-9E70-DD38365C851E}" destId="{6165B34E-3298-4617-91E4-06A2BC8E977A}" srcOrd="2" destOrd="0" parTransId="{17662CEF-5B0B-436E-B179-D6D470E8404C}" sibTransId="{0F12AD40-F441-469A-B9BB-896260D271D0}"/>
    <dgm:cxn modelId="{2A1AFE50-8D62-4EF0-9E2D-EF533F8A9594}" type="presOf" srcId="{2264E811-B89F-4002-9E40-2945C73FF65E}" destId="{C0CFB484-F685-4488-9FD8-C97C1F5DAF1E}" srcOrd="0" destOrd="0" presId="urn:microsoft.com/office/officeart/2005/8/layout/chevron1"/>
    <dgm:cxn modelId="{34F0F452-088E-4759-9F78-2EBA30C9362B}" type="presOf" srcId="{DB2F9EB6-DA94-479C-9E70-DD38365C851E}" destId="{E60AFEAE-D8D8-465F-ACAD-44DA37225FB9}" srcOrd="0" destOrd="0" presId="urn:microsoft.com/office/officeart/2005/8/layout/chevron1"/>
    <dgm:cxn modelId="{95C0A37E-9F1C-4B60-8012-90DF53C89022}" type="presOf" srcId="{F521FC29-0B9C-4926-82D5-EBEB93133A5F}" destId="{DF8E8F0C-D75B-4CF4-A4AD-7DAADE8556E9}" srcOrd="0" destOrd="0" presId="urn:microsoft.com/office/officeart/2005/8/layout/chevron1"/>
    <dgm:cxn modelId="{6BDD8089-F563-43E8-A618-4978C5C76FA8}" srcId="{DB2F9EB6-DA94-479C-9E70-DD38365C851E}" destId="{DE52935A-A048-4A3C-A2F3-19996D3DD094}" srcOrd="1" destOrd="0" parTransId="{059C5DC1-3752-42BC-A05D-6878C750F268}" sibTransId="{5ACDF647-F10E-406C-9833-69E83F3051AE}"/>
    <dgm:cxn modelId="{645C9BA0-77D0-405B-9564-21F66AB6C339}" srcId="{DB2F9EB6-DA94-479C-9E70-DD38365C851E}" destId="{2264E811-B89F-4002-9E40-2945C73FF65E}" srcOrd="4" destOrd="0" parTransId="{CA07AC1A-7104-467A-B551-867459A4CB29}" sibTransId="{BCD6E279-6C72-417D-8CAD-9E8FCD29CD23}"/>
    <dgm:cxn modelId="{5D3AB9A3-3F86-4CD3-8DD0-0BD2C2CB8349}" type="presOf" srcId="{6165B34E-3298-4617-91E4-06A2BC8E977A}" destId="{74871F53-C5FB-4741-827D-192BBFBB4A35}" srcOrd="0" destOrd="0" presId="urn:microsoft.com/office/officeart/2005/8/layout/chevron1"/>
    <dgm:cxn modelId="{CA99B3BA-8AA2-437A-A2FC-A17FC43C6C74}" type="presOf" srcId="{FBC89DF2-9CFD-4C77-8BB2-27EEBFA482D3}" destId="{7DA98227-ADDF-489D-B86C-18F9D7952FD6}" srcOrd="0" destOrd="0" presId="urn:microsoft.com/office/officeart/2005/8/layout/chevron1"/>
    <dgm:cxn modelId="{A91851D3-273F-425F-9E8A-D1F92FC6BAE9}" srcId="{DB2F9EB6-DA94-479C-9E70-DD38365C851E}" destId="{FBC89DF2-9CFD-4C77-8BB2-27EEBFA482D3}" srcOrd="3" destOrd="0" parTransId="{4FED286B-5E9E-4F62-8BD4-5C6CACCEC86F}" sibTransId="{2B03BC98-BFFD-4B6F-8AE4-611DD977E290}"/>
    <dgm:cxn modelId="{BD8DE01A-CE43-4EF8-B120-DEA1B1083EB2}" type="presParOf" srcId="{E60AFEAE-D8D8-465F-ACAD-44DA37225FB9}" destId="{DF8E8F0C-D75B-4CF4-A4AD-7DAADE8556E9}" srcOrd="0" destOrd="0" presId="urn:microsoft.com/office/officeart/2005/8/layout/chevron1"/>
    <dgm:cxn modelId="{9591AA8E-122F-4CAA-B629-3F977B80A0E6}" type="presParOf" srcId="{E60AFEAE-D8D8-465F-ACAD-44DA37225FB9}" destId="{E6B9BD00-8537-4B73-9C09-19406CBBB7AD}" srcOrd="1" destOrd="0" presId="urn:microsoft.com/office/officeart/2005/8/layout/chevron1"/>
    <dgm:cxn modelId="{C86C66DA-569F-4D92-B4DD-10913301D4D1}" type="presParOf" srcId="{E60AFEAE-D8D8-465F-ACAD-44DA37225FB9}" destId="{DBBA06C9-BF3E-407C-9A96-E6F021E3FF80}" srcOrd="2" destOrd="0" presId="urn:microsoft.com/office/officeart/2005/8/layout/chevron1"/>
    <dgm:cxn modelId="{B3EBE246-A026-4995-99F7-B3AB3B46034E}" type="presParOf" srcId="{E60AFEAE-D8D8-465F-ACAD-44DA37225FB9}" destId="{82BF3B6B-1669-4D28-94D0-00B924A51B53}" srcOrd="3" destOrd="0" presId="urn:microsoft.com/office/officeart/2005/8/layout/chevron1"/>
    <dgm:cxn modelId="{0506A386-9EF0-4FDE-9C0A-C823B8DDC362}" type="presParOf" srcId="{E60AFEAE-D8D8-465F-ACAD-44DA37225FB9}" destId="{74871F53-C5FB-4741-827D-192BBFBB4A35}" srcOrd="4" destOrd="0" presId="urn:microsoft.com/office/officeart/2005/8/layout/chevron1"/>
    <dgm:cxn modelId="{8AAF6D8A-3734-40FD-B126-17ED0F5FB874}" type="presParOf" srcId="{E60AFEAE-D8D8-465F-ACAD-44DA37225FB9}" destId="{BB1EF515-2CF0-4CAC-BBA3-0F37BD6EA652}" srcOrd="5" destOrd="0" presId="urn:microsoft.com/office/officeart/2005/8/layout/chevron1"/>
    <dgm:cxn modelId="{C81D7A79-73CA-46D3-A12A-05A6B7970B42}" type="presParOf" srcId="{E60AFEAE-D8D8-465F-ACAD-44DA37225FB9}" destId="{7DA98227-ADDF-489D-B86C-18F9D7952FD6}" srcOrd="6" destOrd="0" presId="urn:microsoft.com/office/officeart/2005/8/layout/chevron1"/>
    <dgm:cxn modelId="{4CC79333-CF1A-4390-AB42-AA50A0B2CCA5}" type="presParOf" srcId="{E60AFEAE-D8D8-465F-ACAD-44DA37225FB9}" destId="{869CDEB5-88DA-4E96-8C59-9186359B6F70}" srcOrd="7" destOrd="0" presId="urn:microsoft.com/office/officeart/2005/8/layout/chevron1"/>
    <dgm:cxn modelId="{8D1FDD3D-03E0-4482-82CC-2E20399ED0B5}" type="presParOf" srcId="{E60AFEAE-D8D8-465F-ACAD-44DA37225FB9}" destId="{C0CFB484-F685-4488-9FD8-C97C1F5DAF1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2F9EB6-DA94-479C-9E70-DD38365C851E}" type="doc">
      <dgm:prSet loTypeId="urn:microsoft.com/office/officeart/2005/8/layout/chevron1" loCatId="process" qsTypeId="urn:microsoft.com/office/officeart/2005/8/quickstyle/3d2" qsCatId="3D" csTypeId="urn:microsoft.com/office/officeart/2005/8/colors/accent1_2" csCatId="accent1" phldr="1"/>
      <dgm:spPr/>
    </dgm:pt>
    <dgm:pt modelId="{F521FC29-0B9C-4926-82D5-EBEB93133A5F}">
      <dgm:prSet phldrT="[Text]"/>
      <dgm:spPr/>
      <dgm:t>
        <a:bodyPr/>
        <a:lstStyle/>
        <a:p>
          <a:pPr algn="l"/>
          <a:r>
            <a:rPr lang="en-US"/>
            <a:t>2011</a:t>
          </a:r>
        </a:p>
      </dgm:t>
    </dgm:pt>
    <dgm:pt modelId="{45A5A419-66D3-4FBE-8ECF-9A79A5D0A14A}" type="parTrans" cxnId="{A7568B05-D1AE-453B-BA23-C356CD27736C}">
      <dgm:prSet/>
      <dgm:spPr/>
      <dgm:t>
        <a:bodyPr/>
        <a:lstStyle/>
        <a:p>
          <a:endParaRPr lang="en-US"/>
        </a:p>
      </dgm:t>
    </dgm:pt>
    <dgm:pt modelId="{61CE5B24-9310-4CBB-9503-DE7BC3F88D8C}" type="sibTrans" cxnId="{A7568B05-D1AE-453B-BA23-C356CD27736C}">
      <dgm:prSet/>
      <dgm:spPr/>
      <dgm:t>
        <a:bodyPr/>
        <a:lstStyle/>
        <a:p>
          <a:endParaRPr lang="en-US"/>
        </a:p>
      </dgm:t>
    </dgm:pt>
    <dgm:pt modelId="{DE52935A-A048-4A3C-A2F3-19996D3DD094}">
      <dgm:prSet phldrT="[Text]"/>
      <dgm:spPr/>
      <dgm:t>
        <a:bodyPr/>
        <a:lstStyle/>
        <a:p>
          <a:pPr algn="l"/>
          <a:r>
            <a:rPr lang="en-US"/>
            <a:t>2012</a:t>
          </a:r>
        </a:p>
      </dgm:t>
    </dgm:pt>
    <dgm:pt modelId="{059C5DC1-3752-42BC-A05D-6878C750F268}" type="parTrans" cxnId="{6BDD8089-F563-43E8-A618-4978C5C76FA8}">
      <dgm:prSet/>
      <dgm:spPr/>
      <dgm:t>
        <a:bodyPr/>
        <a:lstStyle/>
        <a:p>
          <a:endParaRPr lang="en-US"/>
        </a:p>
      </dgm:t>
    </dgm:pt>
    <dgm:pt modelId="{5ACDF647-F10E-406C-9833-69E83F3051AE}" type="sibTrans" cxnId="{6BDD8089-F563-43E8-A618-4978C5C76FA8}">
      <dgm:prSet/>
      <dgm:spPr/>
      <dgm:t>
        <a:bodyPr/>
        <a:lstStyle/>
        <a:p>
          <a:endParaRPr lang="en-US"/>
        </a:p>
      </dgm:t>
    </dgm:pt>
    <dgm:pt modelId="{6165B34E-3298-4617-91E4-06A2BC8E977A}">
      <dgm:prSet phldrT="[Text]"/>
      <dgm:spPr/>
      <dgm:t>
        <a:bodyPr/>
        <a:lstStyle/>
        <a:p>
          <a:pPr algn="l"/>
          <a:r>
            <a:rPr lang="en-US"/>
            <a:t>2016</a:t>
          </a:r>
        </a:p>
      </dgm:t>
    </dgm:pt>
    <dgm:pt modelId="{17662CEF-5B0B-436E-B179-D6D470E8404C}" type="parTrans" cxnId="{2E898719-CD2E-4B98-9369-E51644B31E7A}">
      <dgm:prSet/>
      <dgm:spPr/>
      <dgm:t>
        <a:bodyPr/>
        <a:lstStyle/>
        <a:p>
          <a:endParaRPr lang="en-US"/>
        </a:p>
      </dgm:t>
    </dgm:pt>
    <dgm:pt modelId="{0F12AD40-F441-469A-B9BB-896260D271D0}" type="sibTrans" cxnId="{2E898719-CD2E-4B98-9369-E51644B31E7A}">
      <dgm:prSet/>
      <dgm:spPr/>
      <dgm:t>
        <a:bodyPr/>
        <a:lstStyle/>
        <a:p>
          <a:endParaRPr lang="en-US"/>
        </a:p>
      </dgm:t>
    </dgm:pt>
    <dgm:pt modelId="{FBC89DF2-9CFD-4C77-8BB2-27EEBFA482D3}">
      <dgm:prSet phldrT="[Text]"/>
      <dgm:spPr/>
      <dgm:t>
        <a:bodyPr/>
        <a:lstStyle/>
        <a:p>
          <a:pPr algn="l"/>
          <a:r>
            <a:rPr lang="en-US"/>
            <a:t>2020</a:t>
          </a:r>
        </a:p>
      </dgm:t>
    </dgm:pt>
    <dgm:pt modelId="{4FED286B-5E9E-4F62-8BD4-5C6CACCEC86F}" type="parTrans" cxnId="{A91851D3-273F-425F-9E8A-D1F92FC6BAE9}">
      <dgm:prSet/>
      <dgm:spPr/>
      <dgm:t>
        <a:bodyPr/>
        <a:lstStyle/>
        <a:p>
          <a:endParaRPr lang="en-US"/>
        </a:p>
      </dgm:t>
    </dgm:pt>
    <dgm:pt modelId="{2B03BC98-BFFD-4B6F-8AE4-611DD977E290}" type="sibTrans" cxnId="{A91851D3-273F-425F-9E8A-D1F92FC6BAE9}">
      <dgm:prSet/>
      <dgm:spPr/>
      <dgm:t>
        <a:bodyPr/>
        <a:lstStyle/>
        <a:p>
          <a:endParaRPr lang="en-US"/>
        </a:p>
      </dgm:t>
    </dgm:pt>
    <dgm:pt modelId="{2264E811-B89F-4002-9E40-2945C73FF65E}">
      <dgm:prSet phldrT="[Text]"/>
      <dgm:spPr/>
      <dgm:t>
        <a:bodyPr/>
        <a:lstStyle/>
        <a:p>
          <a:pPr algn="l"/>
          <a:r>
            <a:rPr lang="en-US"/>
            <a:t>2024</a:t>
          </a:r>
        </a:p>
      </dgm:t>
    </dgm:pt>
    <dgm:pt modelId="{CA07AC1A-7104-467A-B551-867459A4CB29}" type="parTrans" cxnId="{645C9BA0-77D0-405B-9564-21F66AB6C339}">
      <dgm:prSet/>
      <dgm:spPr/>
      <dgm:t>
        <a:bodyPr/>
        <a:lstStyle/>
        <a:p>
          <a:endParaRPr lang="en-US"/>
        </a:p>
      </dgm:t>
    </dgm:pt>
    <dgm:pt modelId="{BCD6E279-6C72-417D-8CAD-9E8FCD29CD23}" type="sibTrans" cxnId="{645C9BA0-77D0-405B-9564-21F66AB6C339}">
      <dgm:prSet/>
      <dgm:spPr/>
      <dgm:t>
        <a:bodyPr/>
        <a:lstStyle/>
        <a:p>
          <a:endParaRPr lang="en-US"/>
        </a:p>
      </dgm:t>
    </dgm:pt>
    <dgm:pt modelId="{E60AFEAE-D8D8-465F-ACAD-44DA37225FB9}" type="pres">
      <dgm:prSet presAssocID="{DB2F9EB6-DA94-479C-9E70-DD38365C851E}" presName="Name0" presStyleCnt="0">
        <dgm:presLayoutVars>
          <dgm:dir/>
          <dgm:animLvl val="lvl"/>
          <dgm:resizeHandles val="exact"/>
        </dgm:presLayoutVars>
      </dgm:prSet>
      <dgm:spPr/>
    </dgm:pt>
    <dgm:pt modelId="{222531A7-D18F-4E59-AB39-550C10E1FA14}" type="pres">
      <dgm:prSet presAssocID="{F521FC29-0B9C-4926-82D5-EBEB93133A5F}" presName="parTxOnly" presStyleLbl="node1" presStyleIdx="0" presStyleCnt="5" custScaleX="56977" custScaleY="51686">
        <dgm:presLayoutVars>
          <dgm:chMax val="0"/>
          <dgm:chPref val="0"/>
          <dgm:bulletEnabled val="1"/>
        </dgm:presLayoutVars>
      </dgm:prSet>
      <dgm:spPr/>
    </dgm:pt>
    <dgm:pt modelId="{E7CE44E2-5A33-42DE-8B7A-8460423A207C}" type="pres">
      <dgm:prSet presAssocID="{61CE5B24-9310-4CBB-9503-DE7BC3F88D8C}" presName="parTxOnlySpace" presStyleCnt="0"/>
      <dgm:spPr/>
    </dgm:pt>
    <dgm:pt modelId="{D1AB286B-AF7D-4A21-8E28-F6A77AA9B477}" type="pres">
      <dgm:prSet presAssocID="{DE52935A-A048-4A3C-A2F3-19996D3DD094}" presName="parTxOnly" presStyleLbl="node1" presStyleIdx="1" presStyleCnt="5" custScaleY="51686">
        <dgm:presLayoutVars>
          <dgm:chMax val="0"/>
          <dgm:chPref val="0"/>
          <dgm:bulletEnabled val="1"/>
        </dgm:presLayoutVars>
      </dgm:prSet>
      <dgm:spPr/>
    </dgm:pt>
    <dgm:pt modelId="{8CD062FC-C7DF-4DA6-A299-B9AD616BFB4C}" type="pres">
      <dgm:prSet presAssocID="{5ACDF647-F10E-406C-9833-69E83F3051AE}" presName="parTxOnlySpace" presStyleCnt="0"/>
      <dgm:spPr/>
    </dgm:pt>
    <dgm:pt modelId="{801D6A30-6B22-4FD2-9B8F-40B890266BD8}" type="pres">
      <dgm:prSet presAssocID="{6165B34E-3298-4617-91E4-06A2BC8E977A}" presName="parTxOnly" presStyleLbl="node1" presStyleIdx="2" presStyleCnt="5" custScaleY="51686">
        <dgm:presLayoutVars>
          <dgm:chMax val="0"/>
          <dgm:chPref val="0"/>
          <dgm:bulletEnabled val="1"/>
        </dgm:presLayoutVars>
      </dgm:prSet>
      <dgm:spPr/>
    </dgm:pt>
    <dgm:pt modelId="{5D6B2765-0130-4FBD-877E-0E3F9E8F9E4F}" type="pres">
      <dgm:prSet presAssocID="{0F12AD40-F441-469A-B9BB-896260D271D0}" presName="parTxOnlySpace" presStyleCnt="0"/>
      <dgm:spPr/>
    </dgm:pt>
    <dgm:pt modelId="{308ED58D-1914-4A3C-AB52-1A8C367937BC}" type="pres">
      <dgm:prSet presAssocID="{FBC89DF2-9CFD-4C77-8BB2-27EEBFA482D3}" presName="parTxOnly" presStyleLbl="node1" presStyleIdx="3" presStyleCnt="5" custScaleY="51686">
        <dgm:presLayoutVars>
          <dgm:chMax val="0"/>
          <dgm:chPref val="0"/>
          <dgm:bulletEnabled val="1"/>
        </dgm:presLayoutVars>
      </dgm:prSet>
      <dgm:spPr/>
    </dgm:pt>
    <dgm:pt modelId="{17A04823-7A15-4021-93F1-68049463538C}" type="pres">
      <dgm:prSet presAssocID="{2B03BC98-BFFD-4B6F-8AE4-611DD977E290}" presName="parTxOnlySpace" presStyleCnt="0"/>
      <dgm:spPr/>
    </dgm:pt>
    <dgm:pt modelId="{7821F0A7-18DF-4E84-93C6-D16EE0B03A5D}" type="pres">
      <dgm:prSet presAssocID="{2264E811-B89F-4002-9E40-2945C73FF65E}" presName="parTxOnly" presStyleLbl="node1" presStyleIdx="4" presStyleCnt="5" custScaleY="51686">
        <dgm:presLayoutVars>
          <dgm:chMax val="0"/>
          <dgm:chPref val="0"/>
          <dgm:bulletEnabled val="1"/>
        </dgm:presLayoutVars>
      </dgm:prSet>
      <dgm:spPr/>
    </dgm:pt>
  </dgm:ptLst>
  <dgm:cxnLst>
    <dgm:cxn modelId="{A7568B05-D1AE-453B-BA23-C356CD27736C}" srcId="{DB2F9EB6-DA94-479C-9E70-DD38365C851E}" destId="{F521FC29-0B9C-4926-82D5-EBEB93133A5F}" srcOrd="0" destOrd="0" parTransId="{45A5A419-66D3-4FBE-8ECF-9A79A5D0A14A}" sibTransId="{61CE5B24-9310-4CBB-9503-DE7BC3F88D8C}"/>
    <dgm:cxn modelId="{F1C2DA0D-7006-468C-8315-2CC1ED234C17}" type="presOf" srcId="{DE52935A-A048-4A3C-A2F3-19996D3DD094}" destId="{D1AB286B-AF7D-4A21-8E28-F6A77AA9B477}" srcOrd="0" destOrd="0" presId="urn:microsoft.com/office/officeart/2005/8/layout/chevron1"/>
    <dgm:cxn modelId="{2E898719-CD2E-4B98-9369-E51644B31E7A}" srcId="{DB2F9EB6-DA94-479C-9E70-DD38365C851E}" destId="{6165B34E-3298-4617-91E4-06A2BC8E977A}" srcOrd="2" destOrd="0" parTransId="{17662CEF-5B0B-436E-B179-D6D470E8404C}" sibTransId="{0F12AD40-F441-469A-B9BB-896260D271D0}"/>
    <dgm:cxn modelId="{319B8829-B221-42C5-B344-E768FB29A1B4}" type="presOf" srcId="{6165B34E-3298-4617-91E4-06A2BC8E977A}" destId="{801D6A30-6B22-4FD2-9B8F-40B890266BD8}" srcOrd="0" destOrd="0" presId="urn:microsoft.com/office/officeart/2005/8/layout/chevron1"/>
    <dgm:cxn modelId="{34F0F452-088E-4759-9F78-2EBA30C9362B}" type="presOf" srcId="{DB2F9EB6-DA94-479C-9E70-DD38365C851E}" destId="{E60AFEAE-D8D8-465F-ACAD-44DA37225FB9}" srcOrd="0" destOrd="0" presId="urn:microsoft.com/office/officeart/2005/8/layout/chevron1"/>
    <dgm:cxn modelId="{3D69667E-A24E-43F7-8306-21A46BB62558}" type="presOf" srcId="{FBC89DF2-9CFD-4C77-8BB2-27EEBFA482D3}" destId="{308ED58D-1914-4A3C-AB52-1A8C367937BC}" srcOrd="0" destOrd="0" presId="urn:microsoft.com/office/officeart/2005/8/layout/chevron1"/>
    <dgm:cxn modelId="{6BDD8089-F563-43E8-A618-4978C5C76FA8}" srcId="{DB2F9EB6-DA94-479C-9E70-DD38365C851E}" destId="{DE52935A-A048-4A3C-A2F3-19996D3DD094}" srcOrd="1" destOrd="0" parTransId="{059C5DC1-3752-42BC-A05D-6878C750F268}" sibTransId="{5ACDF647-F10E-406C-9833-69E83F3051AE}"/>
    <dgm:cxn modelId="{645C9BA0-77D0-405B-9564-21F66AB6C339}" srcId="{DB2F9EB6-DA94-479C-9E70-DD38365C851E}" destId="{2264E811-B89F-4002-9E40-2945C73FF65E}" srcOrd="4" destOrd="0" parTransId="{CA07AC1A-7104-467A-B551-867459A4CB29}" sibTransId="{BCD6E279-6C72-417D-8CAD-9E8FCD29CD23}"/>
    <dgm:cxn modelId="{3964C7AA-FD5D-4252-AA44-0A5A6BE4C938}" type="presOf" srcId="{2264E811-B89F-4002-9E40-2945C73FF65E}" destId="{7821F0A7-18DF-4E84-93C6-D16EE0B03A5D}" srcOrd="0" destOrd="0" presId="urn:microsoft.com/office/officeart/2005/8/layout/chevron1"/>
    <dgm:cxn modelId="{959251C2-C97E-419F-9BEA-A4613DF1D37D}" type="presOf" srcId="{F521FC29-0B9C-4926-82D5-EBEB93133A5F}" destId="{222531A7-D18F-4E59-AB39-550C10E1FA14}" srcOrd="0" destOrd="0" presId="urn:microsoft.com/office/officeart/2005/8/layout/chevron1"/>
    <dgm:cxn modelId="{A91851D3-273F-425F-9E8A-D1F92FC6BAE9}" srcId="{DB2F9EB6-DA94-479C-9E70-DD38365C851E}" destId="{FBC89DF2-9CFD-4C77-8BB2-27EEBFA482D3}" srcOrd="3" destOrd="0" parTransId="{4FED286B-5E9E-4F62-8BD4-5C6CACCEC86F}" sibTransId="{2B03BC98-BFFD-4B6F-8AE4-611DD977E290}"/>
    <dgm:cxn modelId="{361616F0-4509-4478-9A84-A368A615B055}" type="presParOf" srcId="{E60AFEAE-D8D8-465F-ACAD-44DA37225FB9}" destId="{222531A7-D18F-4E59-AB39-550C10E1FA14}" srcOrd="0" destOrd="0" presId="urn:microsoft.com/office/officeart/2005/8/layout/chevron1"/>
    <dgm:cxn modelId="{88745551-37B4-461F-979B-8748179A02ED}" type="presParOf" srcId="{E60AFEAE-D8D8-465F-ACAD-44DA37225FB9}" destId="{E7CE44E2-5A33-42DE-8B7A-8460423A207C}" srcOrd="1" destOrd="0" presId="urn:microsoft.com/office/officeart/2005/8/layout/chevron1"/>
    <dgm:cxn modelId="{98867F2C-8558-4DE5-8A5C-72BD76E25B64}" type="presParOf" srcId="{E60AFEAE-D8D8-465F-ACAD-44DA37225FB9}" destId="{D1AB286B-AF7D-4A21-8E28-F6A77AA9B477}" srcOrd="2" destOrd="0" presId="urn:microsoft.com/office/officeart/2005/8/layout/chevron1"/>
    <dgm:cxn modelId="{5D99D4F3-F434-47EF-B7CD-BB72CFA25830}" type="presParOf" srcId="{E60AFEAE-D8D8-465F-ACAD-44DA37225FB9}" destId="{8CD062FC-C7DF-4DA6-A299-B9AD616BFB4C}" srcOrd="3" destOrd="0" presId="urn:microsoft.com/office/officeart/2005/8/layout/chevron1"/>
    <dgm:cxn modelId="{157B6C7D-EC22-40DA-AA0A-9063C12CC1AC}" type="presParOf" srcId="{E60AFEAE-D8D8-465F-ACAD-44DA37225FB9}" destId="{801D6A30-6B22-4FD2-9B8F-40B890266BD8}" srcOrd="4" destOrd="0" presId="urn:microsoft.com/office/officeart/2005/8/layout/chevron1"/>
    <dgm:cxn modelId="{B0580033-290F-44DA-91B0-53B14ECDF68D}" type="presParOf" srcId="{E60AFEAE-D8D8-465F-ACAD-44DA37225FB9}" destId="{5D6B2765-0130-4FBD-877E-0E3F9E8F9E4F}" srcOrd="5" destOrd="0" presId="urn:microsoft.com/office/officeart/2005/8/layout/chevron1"/>
    <dgm:cxn modelId="{1613E65C-84BB-4BFB-98E6-9B837269F57E}" type="presParOf" srcId="{E60AFEAE-D8D8-465F-ACAD-44DA37225FB9}" destId="{308ED58D-1914-4A3C-AB52-1A8C367937BC}" srcOrd="6" destOrd="0" presId="urn:microsoft.com/office/officeart/2005/8/layout/chevron1"/>
    <dgm:cxn modelId="{588D0A08-2327-49C0-8BA9-AF76C22E7D4F}" type="presParOf" srcId="{E60AFEAE-D8D8-465F-ACAD-44DA37225FB9}" destId="{17A04823-7A15-4021-93F1-68049463538C}" srcOrd="7" destOrd="0" presId="urn:microsoft.com/office/officeart/2005/8/layout/chevron1"/>
    <dgm:cxn modelId="{FE9FE2EB-45D8-4390-90AD-E569DCEFBD81}" type="presParOf" srcId="{E60AFEAE-D8D8-465F-ACAD-44DA37225FB9}" destId="{7821F0A7-18DF-4E84-93C6-D16EE0B03A5D}"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E8F0C-D75B-4CF4-A4AD-7DAADE8556E9}">
      <dsp:nvSpPr>
        <dsp:cNvPr id="0" name=""/>
        <dsp:cNvSpPr/>
      </dsp:nvSpPr>
      <dsp:spPr>
        <a:xfrm>
          <a:off x="2807" y="0"/>
          <a:ext cx="2498382" cy="2804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US" sz="1600" kern="1200"/>
            <a:t>    2008</a:t>
          </a:r>
        </a:p>
      </dsp:txBody>
      <dsp:txXfrm>
        <a:off x="143029" y="0"/>
        <a:ext cx="2217939" cy="280443"/>
      </dsp:txXfrm>
    </dsp:sp>
    <dsp:sp modelId="{DBBA06C9-BF3E-407C-9A96-E6F021E3FF80}">
      <dsp:nvSpPr>
        <dsp:cNvPr id="0" name=""/>
        <dsp:cNvSpPr/>
      </dsp:nvSpPr>
      <dsp:spPr>
        <a:xfrm>
          <a:off x="2251351" y="0"/>
          <a:ext cx="2498382" cy="2804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US" sz="1600" kern="1200"/>
            <a:t>    2012</a:t>
          </a:r>
        </a:p>
      </dsp:txBody>
      <dsp:txXfrm>
        <a:off x="2391573" y="0"/>
        <a:ext cx="2217939" cy="280443"/>
      </dsp:txXfrm>
    </dsp:sp>
    <dsp:sp modelId="{74871F53-C5FB-4741-827D-192BBFBB4A35}">
      <dsp:nvSpPr>
        <dsp:cNvPr id="0" name=""/>
        <dsp:cNvSpPr/>
      </dsp:nvSpPr>
      <dsp:spPr>
        <a:xfrm>
          <a:off x="4499894" y="0"/>
          <a:ext cx="2498382" cy="2804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US" sz="1600" kern="1200"/>
            <a:t>    2016</a:t>
          </a:r>
        </a:p>
      </dsp:txBody>
      <dsp:txXfrm>
        <a:off x="4640116" y="0"/>
        <a:ext cx="2217939" cy="280443"/>
      </dsp:txXfrm>
    </dsp:sp>
    <dsp:sp modelId="{7DA98227-ADDF-489D-B86C-18F9D7952FD6}">
      <dsp:nvSpPr>
        <dsp:cNvPr id="0" name=""/>
        <dsp:cNvSpPr/>
      </dsp:nvSpPr>
      <dsp:spPr>
        <a:xfrm>
          <a:off x="6748438" y="0"/>
          <a:ext cx="2498382" cy="2804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US" sz="1600" kern="1200"/>
            <a:t>    2020</a:t>
          </a:r>
        </a:p>
      </dsp:txBody>
      <dsp:txXfrm>
        <a:off x="6888660" y="0"/>
        <a:ext cx="2217939" cy="280443"/>
      </dsp:txXfrm>
    </dsp:sp>
    <dsp:sp modelId="{C0CFB484-F685-4488-9FD8-C97C1F5DAF1E}">
      <dsp:nvSpPr>
        <dsp:cNvPr id="0" name=""/>
        <dsp:cNvSpPr/>
      </dsp:nvSpPr>
      <dsp:spPr>
        <a:xfrm>
          <a:off x="8996982" y="0"/>
          <a:ext cx="2498382" cy="2804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US" sz="1600" kern="1200"/>
            <a:t>    2024</a:t>
          </a:r>
        </a:p>
      </dsp:txBody>
      <dsp:txXfrm>
        <a:off x="9137204" y="0"/>
        <a:ext cx="2217939" cy="280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531A7-D18F-4E59-AB39-550C10E1FA14}">
      <dsp:nvSpPr>
        <dsp:cNvPr id="0" name=""/>
        <dsp:cNvSpPr/>
      </dsp:nvSpPr>
      <dsp:spPr>
        <a:xfrm>
          <a:off x="1684" y="0"/>
          <a:ext cx="1465678" cy="2532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l" defTabSz="666750">
            <a:lnSpc>
              <a:spcPct val="90000"/>
            </a:lnSpc>
            <a:spcBef>
              <a:spcPct val="0"/>
            </a:spcBef>
            <a:spcAft>
              <a:spcPct val="35000"/>
            </a:spcAft>
            <a:buNone/>
          </a:pPr>
          <a:r>
            <a:rPr lang="en-US" sz="1500" kern="1200"/>
            <a:t>2011</a:t>
          </a:r>
        </a:p>
      </dsp:txBody>
      <dsp:txXfrm>
        <a:off x="128284" y="0"/>
        <a:ext cx="1212478" cy="253200"/>
      </dsp:txXfrm>
    </dsp:sp>
    <dsp:sp modelId="{D1AB286B-AF7D-4A21-8E28-F6A77AA9B477}">
      <dsp:nvSpPr>
        <dsp:cNvPr id="0" name=""/>
        <dsp:cNvSpPr/>
      </dsp:nvSpPr>
      <dsp:spPr>
        <a:xfrm>
          <a:off x="1210122" y="0"/>
          <a:ext cx="2572404" cy="2532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l" defTabSz="666750">
            <a:lnSpc>
              <a:spcPct val="90000"/>
            </a:lnSpc>
            <a:spcBef>
              <a:spcPct val="0"/>
            </a:spcBef>
            <a:spcAft>
              <a:spcPct val="35000"/>
            </a:spcAft>
            <a:buNone/>
          </a:pPr>
          <a:r>
            <a:rPr lang="en-US" sz="1500" kern="1200"/>
            <a:t>2012</a:t>
          </a:r>
        </a:p>
      </dsp:txBody>
      <dsp:txXfrm>
        <a:off x="1336722" y="0"/>
        <a:ext cx="2319204" cy="253200"/>
      </dsp:txXfrm>
    </dsp:sp>
    <dsp:sp modelId="{801D6A30-6B22-4FD2-9B8F-40B890266BD8}">
      <dsp:nvSpPr>
        <dsp:cNvPr id="0" name=""/>
        <dsp:cNvSpPr/>
      </dsp:nvSpPr>
      <dsp:spPr>
        <a:xfrm>
          <a:off x="3525286" y="0"/>
          <a:ext cx="2572404" cy="2532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l" defTabSz="666750">
            <a:lnSpc>
              <a:spcPct val="90000"/>
            </a:lnSpc>
            <a:spcBef>
              <a:spcPct val="0"/>
            </a:spcBef>
            <a:spcAft>
              <a:spcPct val="35000"/>
            </a:spcAft>
            <a:buNone/>
          </a:pPr>
          <a:r>
            <a:rPr lang="en-US" sz="1500" kern="1200"/>
            <a:t>2016</a:t>
          </a:r>
        </a:p>
      </dsp:txBody>
      <dsp:txXfrm>
        <a:off x="3651886" y="0"/>
        <a:ext cx="2319204" cy="253200"/>
      </dsp:txXfrm>
    </dsp:sp>
    <dsp:sp modelId="{308ED58D-1914-4A3C-AB52-1A8C367937BC}">
      <dsp:nvSpPr>
        <dsp:cNvPr id="0" name=""/>
        <dsp:cNvSpPr/>
      </dsp:nvSpPr>
      <dsp:spPr>
        <a:xfrm>
          <a:off x="5840449" y="0"/>
          <a:ext cx="2572404" cy="2532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l" defTabSz="666750">
            <a:lnSpc>
              <a:spcPct val="90000"/>
            </a:lnSpc>
            <a:spcBef>
              <a:spcPct val="0"/>
            </a:spcBef>
            <a:spcAft>
              <a:spcPct val="35000"/>
            </a:spcAft>
            <a:buNone/>
          </a:pPr>
          <a:r>
            <a:rPr lang="en-US" sz="1500" kern="1200"/>
            <a:t>2020</a:t>
          </a:r>
        </a:p>
      </dsp:txBody>
      <dsp:txXfrm>
        <a:off x="5967049" y="0"/>
        <a:ext cx="2319204" cy="253200"/>
      </dsp:txXfrm>
    </dsp:sp>
    <dsp:sp modelId="{7821F0A7-18DF-4E84-93C6-D16EE0B03A5D}">
      <dsp:nvSpPr>
        <dsp:cNvPr id="0" name=""/>
        <dsp:cNvSpPr/>
      </dsp:nvSpPr>
      <dsp:spPr>
        <a:xfrm>
          <a:off x="8155613" y="0"/>
          <a:ext cx="2572404" cy="253200"/>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l" defTabSz="666750">
            <a:lnSpc>
              <a:spcPct val="90000"/>
            </a:lnSpc>
            <a:spcBef>
              <a:spcPct val="0"/>
            </a:spcBef>
            <a:spcAft>
              <a:spcPct val="35000"/>
            </a:spcAft>
            <a:buNone/>
          </a:pPr>
          <a:r>
            <a:rPr lang="en-US" sz="1500" kern="1200"/>
            <a:t>2024</a:t>
          </a:r>
        </a:p>
      </dsp:txBody>
      <dsp:txXfrm>
        <a:off x="8282213" y="0"/>
        <a:ext cx="2319204" cy="2532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8B778-EE3F-5541-80B6-A033169F05AB}" type="datetimeFigureOut">
              <a:rPr lang="en-US" smtClean="0"/>
              <a:t>6/18/2024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8D47-F8B2-844E-B15E-9C55313B0B46}"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gi.gov/sites/default/files/documents/materials_genome_initiative-final.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Good afternoon.  A special thanks to the organizer and planning team for the invitation to speak to you all.  I’m Dr. Kevin Geiss – I serve as the Director for the Air Force Office of Scientific Research, the basic research directorate under the Air Force Research Laboratory and the we are the single basic research arm for the Department of the Air Force.  </a:t>
            </a:r>
            <a:endParaRPr lang="en-US" sz="100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1</a:t>
            </a:fld>
            <a:endParaRPr lang="en-US"/>
          </a:p>
        </p:txBody>
      </p:sp>
    </p:spTree>
    <p:extLst>
      <p:ext uri="{BB962C8B-B14F-4D97-AF65-F5344CB8AC3E}">
        <p14:creationId xmlns:p14="http://schemas.microsoft.com/office/powerpoint/2010/main" val="172290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95350"/>
            <a:ext cx="6197600" cy="3486150"/>
          </a:xfrm>
        </p:spPr>
      </p:sp>
      <p:sp>
        <p:nvSpPr>
          <p:cNvPr id="3" name="Notes Placeholder 2"/>
          <p:cNvSpPr>
            <a:spLocks noGrp="1"/>
          </p:cNvSpPr>
          <p:nvPr>
            <p:ph type="body" idx="1"/>
          </p:nvPr>
        </p:nvSpPr>
        <p:spPr/>
        <p:txBody>
          <a:bodyPr>
            <a:normAutofit/>
          </a:bodyPr>
          <a:lstStyle/>
          <a:p>
            <a:pPr marL="0" algn="l" defTabSz="914400" rtl="0" eaLnBrk="1" latinLnBrk="0" hangingPunct="1">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Shortly after the end of World War II, in October of 1951, AFOSR was created in recognition of the critical role of basic research for the Air Force. The original building was located in downtown Baltimore, Maryland, but it no longer stands. Today, AFOSR is situated in Arlington, Virginia. The original AFOSR building may not have lasted, but the AFOSR mission from 1951 still persists today, over70 years later – and that mission is to </a:t>
            </a:r>
            <a:r>
              <a:rPr lang="en-US" sz="1000" kern="1200">
                <a:solidFill>
                  <a:schemeClr val="tx1"/>
                </a:solidFill>
                <a:effectLst/>
                <a:latin typeface="Arial" panose="020B0604020202020204" pitchFamily="34" charset="0"/>
                <a:cs typeface="Arial" panose="020B0604020202020204" pitchFamily="34" charset="0"/>
              </a:rPr>
              <a:t>discover, shape, champion, and transition high risk basic research to profoundly impact</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the future Air Force and now the Space Force as well.</a:t>
            </a:r>
          </a:p>
        </p:txBody>
      </p:sp>
      <p:sp>
        <p:nvSpPr>
          <p:cNvPr id="4" name="Slide Number Placeholder 3"/>
          <p:cNvSpPr>
            <a:spLocks noGrp="1"/>
          </p:cNvSpPr>
          <p:nvPr>
            <p:ph type="sldNum" sz="quarter" idx="10"/>
          </p:nvPr>
        </p:nvSpPr>
        <p:spPr/>
        <p:txBody>
          <a:bodyPr/>
          <a:lstStyle/>
          <a:p>
            <a:fld id="{639B577F-6036-4BCD-9021-A736CBC28733}" type="slidenum">
              <a:rPr lang="en-US" smtClean="0"/>
              <a:pPr/>
              <a:t>10</a:t>
            </a:fld>
            <a:endParaRPr lang="en-US"/>
          </a:p>
        </p:txBody>
      </p:sp>
    </p:spTree>
    <p:extLst>
      <p:ext uri="{BB962C8B-B14F-4D97-AF65-F5344CB8AC3E}">
        <p14:creationId xmlns:p14="http://schemas.microsoft.com/office/powerpoint/2010/main" val="287699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AFOSR is always seeking to evolve and expand its vision and collaborations. Within AFOSR, the multidisciplinary aspect of Quantum Information Science is long recognized by the multiple portfolios that contribute to the field. These include not only the Quantum Information Science portfolio, but also Information Assurance and Cybersecurity, Materials with Extreme Properties, Atomic and Molecular Physics, and the others you see here highlighted in bold. In addition to the domestic portfolios, our International Offices across the globe partner with the broader international community to encourage the spirit of collaboration and curiosity, as well as solidify firm foreign engagements and connections. </a:t>
            </a:r>
            <a:endParaRPr lang="en-US" sz="1000" kern="120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39B577F-6036-4BCD-9021-A736CBC28733}" type="slidenum">
              <a:rPr lang="en-US" smtClean="0"/>
              <a:pPr/>
              <a:t>11</a:t>
            </a:fld>
            <a:endParaRPr lang="en-US"/>
          </a:p>
        </p:txBody>
      </p:sp>
    </p:spTree>
    <p:extLst>
      <p:ext uri="{BB962C8B-B14F-4D97-AF65-F5344CB8AC3E}">
        <p14:creationId xmlns:p14="http://schemas.microsoft.com/office/powerpoint/2010/main" val="2113740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100">
                <a:latin typeface="Arial" panose="020B0604020202020204" pitchFamily="34" charset="0"/>
                <a:cs typeface="Arial" panose="020B0604020202020204" pitchFamily="34" charset="0"/>
              </a:rPr>
              <a:t>An AFRL/AFOSR basic research portfolio is a collection of diverse, high-quality basic research investments and communities orchestrated by AFRL/AFOSR program and international program officers (POs and IPOs) focused on Department of the Air Force interests. </a:t>
            </a:r>
          </a:p>
          <a:p>
            <a:pPr marL="181240" indent="-181240">
              <a:buFont typeface="Arial" panose="020B0604020202020204" pitchFamily="34" charset="0"/>
              <a:buChar char="•"/>
            </a:pPr>
            <a:r>
              <a:rPr lang="en-US" sz="1100">
                <a:latin typeface="Arial" panose="020B0604020202020204" pitchFamily="34" charset="0"/>
                <a:cs typeface="Arial" panose="020B0604020202020204" pitchFamily="34" charset="0"/>
              </a:rPr>
              <a:t>Covering 36 different portfolio areas, AFRL/ AFOSR POs and IPOs are well positioned to build these portfolios because they are recognized experts and highly regarded in their respective fields, are critical for identifying and transitioning the most promising science for augmenting DAF capabilities and are advisers to policy makers at high levels shaping national policy! Their dedication and expertise helps shape the research agenda for the benefit of the Department of the Air Force. </a:t>
            </a:r>
            <a:endParaRPr lang="en-US" sz="1100">
              <a:latin typeface="Arial" panose="020B0604020202020204" pitchFamily="34" charset="0"/>
              <a:ea typeface="Calibri"/>
              <a:cs typeface="Arial" panose="020B0604020202020204" pitchFamily="34" charset="0"/>
            </a:endParaRPr>
          </a:p>
          <a:p>
            <a:pPr marL="181240" indent="-181240">
              <a:buFont typeface="Arial" panose="020B0604020202020204" pitchFamily="34" charset="0"/>
              <a:buChar char="•"/>
            </a:pPr>
            <a:r>
              <a:rPr lang="en-US" sz="1100">
                <a:latin typeface="Arial" panose="020B0604020202020204" pitchFamily="34" charset="0"/>
                <a:cs typeface="Arial" panose="020B0604020202020204" pitchFamily="34" charset="0"/>
              </a:rPr>
              <a:t>We take “smart” risks in emerging areas of cutting-edge science. </a:t>
            </a:r>
            <a:endParaRPr lang="en-US" sz="1100">
              <a:latin typeface="Arial" panose="020B0604020202020204" pitchFamily="34" charset="0"/>
              <a:ea typeface="Calibri"/>
              <a:cs typeface="Arial" panose="020B0604020202020204" pitchFamily="34" charset="0"/>
            </a:endParaRPr>
          </a:p>
          <a:p>
            <a:pPr marL="181240" indent="-181240">
              <a:buFont typeface="Arial" panose="020B0604020202020204" pitchFamily="34" charset="0"/>
              <a:buChar char="•"/>
            </a:pPr>
            <a:r>
              <a:rPr lang="en-US" sz="1100">
                <a:latin typeface="Arial" panose="020B0604020202020204" pitchFamily="34" charset="0"/>
                <a:cs typeface="Arial" panose="020B0604020202020204" pitchFamily="34" charset="0"/>
              </a:rPr>
              <a:t>AFRL/AFOSR funded research is mentioned regularly in research publications and subsequent news coverage.</a:t>
            </a:r>
            <a:endParaRPr lang="en-US" sz="1100">
              <a:latin typeface="Arial" panose="020B0604020202020204" pitchFamily="34" charset="0"/>
              <a:ea typeface="Calibri"/>
              <a:cs typeface="Arial" panose="020B0604020202020204" pitchFamily="34" charset="0"/>
            </a:endParaRPr>
          </a:p>
          <a:p>
            <a:pPr marL="181240" indent="-181240">
              <a:buFont typeface="Arial" panose="020B0604020202020204" pitchFamily="34" charset="0"/>
              <a:buChar char="•"/>
            </a:pPr>
            <a:r>
              <a:rPr lang="en-US" sz="1100">
                <a:latin typeface="Arial" panose="020B0604020202020204" pitchFamily="34" charset="0"/>
                <a:cs typeface="Arial" panose="020B0604020202020204" pitchFamily="34" charset="0"/>
              </a:rPr>
              <a:t>Portfolios are reviewed and assessed continuously by the POs and IPOs, the Tech Advisors, and the Chief Scientist Office.</a:t>
            </a:r>
            <a:endParaRPr lang="en-US" sz="1100">
              <a:latin typeface="Arial" panose="020B0604020202020204" pitchFamily="34" charset="0"/>
              <a:ea typeface="Calibri"/>
              <a:cs typeface="Arial" panose="020B0604020202020204" pitchFamily="34" charset="0"/>
            </a:endParaRPr>
          </a:p>
          <a:p>
            <a:r>
              <a:rPr lang="en-US" sz="1100" b="1">
                <a:latin typeface="Arial" panose="020B0604020202020204" pitchFamily="34" charset="0"/>
                <a:cs typeface="Arial" panose="020B0604020202020204" pitchFamily="34" charset="0"/>
              </a:rPr>
              <a:t>By spreading our investments across a wide range disciplines, diverse grantees, creative partnering arrangements, and varied institution types, we encourage interdisciplinary collaboration and strive for maximum discovery potential for the future Air and Space Force. </a:t>
            </a:r>
          </a:p>
          <a:p>
            <a:endParaRPr lang="en-US" sz="1100" b="1">
              <a:latin typeface="Arial" panose="020B0604020202020204" pitchFamily="34" charset="0"/>
              <a:ea typeface="Calibri"/>
              <a:cs typeface="Arial" panose="020B0604020202020204" pitchFamily="34" charset="0"/>
            </a:endParaRPr>
          </a:p>
          <a:p>
            <a:pPr lvl="1"/>
            <a:endParaRPr lang="en-US" sz="1100">
              <a:latin typeface="Arial" panose="020B0604020202020204" pitchFamily="34" charset="0"/>
              <a:cs typeface="Arial" panose="020B0604020202020204" pitchFamily="34" charset="0"/>
            </a:endParaRPr>
          </a:p>
          <a:p>
            <a:pPr lvl="1"/>
            <a:endParaRPr lang="en-US" sz="1100">
              <a:latin typeface="Arial" panose="020B0604020202020204" pitchFamily="34" charset="0"/>
              <a:cs typeface="Arial" panose="020B0604020202020204" pitchFamily="34" charset="0"/>
            </a:endParaRPr>
          </a:p>
          <a:p>
            <a:pPr lvl="1"/>
            <a:endParaRPr lang="en-US" sz="110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7B4B10-8380-48CA-B17A-5CD3AB949CBE}" type="slidenum">
              <a:rPr lang="en-US" smtClean="0"/>
              <a:t>12</a:t>
            </a:fld>
            <a:endParaRPr lang="en-US"/>
          </a:p>
        </p:txBody>
      </p:sp>
    </p:spTree>
    <p:extLst>
      <p:ext uri="{BB962C8B-B14F-4D97-AF65-F5344CB8AC3E}">
        <p14:creationId xmlns:p14="http://schemas.microsoft.com/office/powerpoint/2010/main" val="175054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l" defTabSz="914400" rtl="0" eaLnBrk="1" latinLnBrk="0" hangingPunct="1">
              <a:lnSpc>
                <a:spcPct val="107000"/>
              </a:lnSpc>
              <a:spcBef>
                <a:spcPts val="0"/>
              </a:spcBef>
              <a:spcAft>
                <a:spcPts val="800"/>
              </a:spcAft>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Partnerships are vital to the advancement of basic research, and are evident in DoD contexts, academic links and other government offices. Through multidisciplinary, joint led, determined coalitions and partnerships can we enable next generation technology advancements. And, our success as an organization relies on an expansive network, which is well documented and periodically acknowledged in primary papers, and news coverage stories. </a:t>
            </a: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13</a:t>
            </a:fld>
            <a:endParaRPr lang="en-US"/>
          </a:p>
        </p:txBody>
      </p:sp>
    </p:spTree>
    <p:extLst>
      <p:ext uri="{BB962C8B-B14F-4D97-AF65-F5344CB8AC3E}">
        <p14:creationId xmlns:p14="http://schemas.microsoft.com/office/powerpoint/2010/main" val="323639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l" defTabSz="914400" rtl="0" eaLnBrk="1" latinLnBrk="0" hangingPunct="1">
              <a:lnSpc>
                <a:spcPct val="107000"/>
              </a:lnSpc>
              <a:spcBef>
                <a:spcPts val="0"/>
              </a:spcBef>
              <a:spcAft>
                <a:spcPts val="800"/>
              </a:spcAft>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Beyond the scientific acknowledgements that we have received, our success stories can also be seen in the profound impact of basic research studies and their ability to overcome technical areas. AFOSR’s investments and funding into domestic basic research programs have brought about significant implications, optimizations and enhancements for the Air and Space Force, such that during fiscal year 2023, our domestic mission supported over 1600 investments, across 246 universities and small businesses across 45 states. We serve as a collaborative international and domestic initiative, securing intangible scientific aspirations, curiosity and inquiry into meaningful, impactful and tangible scientific studies, all to maintain the Depart of the Air Force’s superiority and to lead the scientific community towards a transformative, revolutionary scientific future.</a:t>
            </a:r>
          </a:p>
        </p:txBody>
      </p:sp>
      <p:sp>
        <p:nvSpPr>
          <p:cNvPr id="4" name="Slide Number Placeholder 3"/>
          <p:cNvSpPr>
            <a:spLocks noGrp="1"/>
          </p:cNvSpPr>
          <p:nvPr>
            <p:ph type="sldNum" sz="quarter" idx="5"/>
          </p:nvPr>
        </p:nvSpPr>
        <p:spPr/>
        <p:txBody>
          <a:bodyPr/>
          <a:lstStyle/>
          <a:p>
            <a:fld id="{EE0DA7D4-2281-3F41-A9A9-DF2CBC1C06D7}" type="slidenum">
              <a:rPr lang="en-US" smtClean="0"/>
              <a:t>14</a:t>
            </a:fld>
            <a:endParaRPr lang="en-US"/>
          </a:p>
        </p:txBody>
      </p:sp>
    </p:spTree>
    <p:extLst>
      <p:ext uri="{BB962C8B-B14F-4D97-AF65-F5344CB8AC3E}">
        <p14:creationId xmlns:p14="http://schemas.microsoft.com/office/powerpoint/2010/main" val="356971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l" defTabSz="914400" rtl="0" eaLnBrk="1" latinLnBrk="0" hangingPunct="1">
              <a:lnSpc>
                <a:spcPct val="107000"/>
              </a:lnSpc>
              <a:spcBef>
                <a:spcPts val="0"/>
              </a:spcBef>
              <a:spcAft>
                <a:spcPts val="800"/>
              </a:spcAft>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Internationally, AFOSR has offices located in Sao Paulo, Santiago, London, Tokyo and Melbourne which are continuously monitoring the global fronts of basic research, supporting over 460 international investments across 49 countries and 6 continents in fiscal year 2023. </a:t>
            </a: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15</a:t>
            </a:fld>
            <a:endParaRPr lang="en-US"/>
          </a:p>
        </p:txBody>
      </p:sp>
    </p:spTree>
    <p:extLst>
      <p:ext uri="{BB962C8B-B14F-4D97-AF65-F5344CB8AC3E}">
        <p14:creationId xmlns:p14="http://schemas.microsoft.com/office/powerpoint/2010/main" val="123081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95350"/>
            <a:ext cx="6197600" cy="3486150"/>
          </a:xfrm>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1200"/>
              </a:spcAft>
              <a:buFont typeface="+mj-lt"/>
              <a:buNone/>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This leads us to the reason why we are here today -- Quantum Information Science. --- So why does the Department of Defense care about Quantum Information Science? One understandable motivation is that we have seen the usefulness quantum science, especially the role of atomic clocks in GPS for navigation.</a:t>
            </a:r>
          </a:p>
          <a:p>
            <a:pPr marL="0" marR="0" lvl="0" indent="0" algn="l" defTabSz="914400" rtl="0" eaLnBrk="1" latinLnBrk="0" hangingPunct="1">
              <a:lnSpc>
                <a:spcPct val="107000"/>
              </a:lnSpc>
              <a:spcBef>
                <a:spcPts val="0"/>
              </a:spcBef>
              <a:spcAft>
                <a:spcPts val="1200"/>
              </a:spcAft>
              <a:buFont typeface="+mj-lt"/>
              <a:buNone/>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latinLnBrk="0" hangingPunct="1">
              <a:lnSpc>
                <a:spcPct val="107000"/>
              </a:lnSpc>
              <a:spcBef>
                <a:spcPts val="0"/>
              </a:spcBef>
              <a:spcAft>
                <a:spcPts val="1200"/>
              </a:spcAft>
              <a:buFont typeface="+mj-lt"/>
              <a:buNone/>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 recent report by the Defense Science Board gives a nice description of several applications of quantum technologies that are of interest to the Department of Defense. “At the core, the promise and impacts of quantum science and technology are about the collection, generation, processing, and communication of information.” The report illustrates three technology areas with critical value, which are probably not surprising to you. These are Quantum Sensing for timing and positioning, magnetometry, and gravimeters; Quantum Computing for cryptography, signal processing, simulation, and others; and Entanglement Distribution for teleportation and distributed computing.</a:t>
            </a:r>
          </a:p>
          <a:p>
            <a:pPr marL="0" indent="0">
              <a:buFontTx/>
              <a:buNone/>
            </a:pPr>
            <a:endParaRPr lang="en-US"/>
          </a:p>
        </p:txBody>
      </p:sp>
      <p:sp>
        <p:nvSpPr>
          <p:cNvPr id="4" name="Slide Number Placeholder 3"/>
          <p:cNvSpPr>
            <a:spLocks noGrp="1"/>
          </p:cNvSpPr>
          <p:nvPr>
            <p:ph type="sldNum" sz="quarter" idx="10"/>
          </p:nvPr>
        </p:nvSpPr>
        <p:spPr/>
        <p:txBody>
          <a:bodyPr/>
          <a:lstStyle/>
          <a:p>
            <a:fld id="{639B577F-6036-4BCD-9021-A736CBC28733}" type="slidenum">
              <a:rPr lang="en-US" smtClean="0"/>
              <a:pPr/>
              <a:t>17</a:t>
            </a:fld>
            <a:endParaRPr lang="en-US"/>
          </a:p>
        </p:txBody>
      </p:sp>
    </p:spTree>
    <p:extLst>
      <p:ext uri="{BB962C8B-B14F-4D97-AF65-F5344CB8AC3E}">
        <p14:creationId xmlns:p14="http://schemas.microsoft.com/office/powerpoint/2010/main" val="106563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One of the easiest ways to demonstrate the influence of basic research is by looking at the history of Nobel Prize Winning Research. Since its establishment in 1951, AFOSR has sponsored 82 primary researchers who went on to become Nobel Laureates in Physics, Chemistry, Physiology/Medicine, and Economics.  On average, these laureates received AFOSR funding 17 years prior to winning their Nobel awards.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One of the early Nobel Laureates supported by AFOSR that you’ve most likely heard of was Dr. Charles Townes. AFOSR sponsored in 1953, as part of the Joint Services Electronics Program, Dr. Townes and his colleagues for their basic research that soon led to the first MASER (or Microwave Amplification by Stimulated Emission of Radiation). As is well-known, the MASER precipitated the development of the LASER and an explosion of laser-related breakthroughs (many of which were also AFOSR-supported), including atomic clocks integral to the operation of every GPS satellite. Dr. Townes and his team’s work eventually led to a Nobel Prize in Physics about a decade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18</a:t>
            </a:fld>
            <a:endParaRPr lang="en-US"/>
          </a:p>
        </p:txBody>
      </p:sp>
    </p:spTree>
    <p:extLst>
      <p:ext uri="{BB962C8B-B14F-4D97-AF65-F5344CB8AC3E}">
        <p14:creationId xmlns:p14="http://schemas.microsoft.com/office/powerpoint/2010/main" val="78338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With the advent of lasers came the development of exquisite control of quantum particles like atoms. In the late 70’s/early 80’s, AFOSR Program Officer Dr. Howie Schlossberg began following the work of Dr. Steven Chu at Bell Labs. Impressed by Dr. Chu’s talent, AFOSR began supporting Dr. Chu in 1988 – shortly after he joined Stanford University – for research into the laser cooling and trapping of atoms (building upon Dr. Townes’ maser work), which led to a 1000-fold increase in atomic clock accuracy. In 1997, Dr. Chu was awarded the Nobel Prize in Physics, shared with Drs. Cohen-</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Tannoudji</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and Philips. </a:t>
            </a: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Lasers are also used to manipulate the most fundamental block of quantum information – the quantum bit. Dr. </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Wineland</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whom AFOSR began supporting in 1982, used lasers to demonstrate the first quantum logic gate with two quantum bits, and won the 2012 Nobel Prize in Physics for his “ground-breaking experimental methods that enable measuring and manipulation of individual quantum systems.” </a:t>
            </a: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19</a:t>
            </a:fld>
            <a:endParaRPr lang="en-US"/>
          </a:p>
        </p:txBody>
      </p:sp>
    </p:spTree>
    <p:extLst>
      <p:ext uri="{BB962C8B-B14F-4D97-AF65-F5344CB8AC3E}">
        <p14:creationId xmlns:p14="http://schemas.microsoft.com/office/powerpoint/2010/main" val="3731284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spcBef>
                <a:spcPts val="0"/>
              </a:spcBef>
            </a:pPr>
            <a:r>
              <a:rPr lang="en-US" sz="1000" kern="1200">
                <a:solidFill>
                  <a:schemeClr val="tx1"/>
                </a:solidFill>
                <a:effectLst/>
                <a:latin typeface="Arial" panose="020B0604020202020204" pitchFamily="34" charset="0"/>
                <a:cs typeface="Arial" panose="020B0604020202020204" pitchFamily="34" charset="0"/>
              </a:rPr>
              <a:t>The science – Quantum enhanced applications are promising for improved communication, computation, timing and sensing.  Photons as a physical realization hold promise for all these areas and these grants explore their development</a:t>
            </a:r>
          </a:p>
          <a:p>
            <a:pPr marL="0" algn="l" defTabSz="914400" rtl="0" eaLnBrk="1" latinLnBrk="0" hangingPunct="1">
              <a:spcBef>
                <a:spcPts val="0"/>
              </a:spcBef>
            </a:pPr>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spcBef>
                <a:spcPts val="0"/>
              </a:spcBef>
            </a:pPr>
            <a:r>
              <a:rPr lang="en-US" sz="1000" kern="1200">
                <a:solidFill>
                  <a:schemeClr val="tx1"/>
                </a:solidFill>
                <a:effectLst/>
                <a:latin typeface="Arial" panose="020B0604020202020204" pitchFamily="34" charset="0"/>
                <a:cs typeface="Arial" panose="020B0604020202020204" pitchFamily="34" charset="0"/>
              </a:rPr>
              <a:t>First contact -Dr. Herb Carlson at AFOSR/EOARD attempts to establish UK MoD co-funding stream with Professor Walmsley’s group at Oxford with initial proposal dated 12 June 2008. While MoD partnering doesn’t come to fruition, AFOSR/EOARD funding from program manager LtCol Scott Dudley of Professor Walmsley begins on 1-Apr-2009.  The grant’s overall goal is to demonstrate entanglement distribution and sensing of photons.  This work is one possible physical realization to unlock the promise of quantum enhanced applications.   </a:t>
            </a:r>
          </a:p>
          <a:p>
            <a:pPr marL="0" algn="l" defTabSz="914400" rtl="0" eaLnBrk="1" latinLnBrk="0" hangingPunct="1">
              <a:spcBef>
                <a:spcPts val="0"/>
              </a:spcBef>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algn="l" defTabSz="914400" rtl="0" eaLnBrk="1" latinLnBrk="0" hangingPunct="1">
              <a:spcBef>
                <a:spcPts val="0"/>
              </a:spcBef>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Output of first grant 2009-2012 - Among the 15 high quality papers resulting from this grant we highlight two here and an Air Force summer research student:  </a:t>
            </a:r>
          </a:p>
          <a:p>
            <a:pPr marL="0" indent="-171450" algn="l" defTabSz="914400" rtl="0" eaLnBrk="1" latinLnBrk="0" hangingPunct="1">
              <a:spcBef>
                <a:spcPts val="0"/>
              </a:spcBef>
              <a:buFontTx/>
              <a:buChar char="-"/>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“Entangling macroscopic diamonds at room temperature” was published in 2011 in Science and reported on absorbed photons which created entangled phonons, i.e. lattice vibrations in two small but macroscopic millimeter-sized diamonds spatially separated on an optical table.  The entanglement of these phonons involved on the order of 10^16 atoms in the diamonds (cited by 417 as of Apr 2023)</a:t>
            </a:r>
          </a:p>
          <a:p>
            <a:pPr marL="0" indent="-171450" algn="l" defTabSz="914400" rtl="0" eaLnBrk="1" latinLnBrk="0" hangingPunct="1">
              <a:spcBef>
                <a:spcPts val="0"/>
              </a:spcBef>
              <a:buFontTx/>
              <a:buChar char="-"/>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“Single-photon-level quantum memory at Room Temperature,” Phys. Rev. Lett, 2011 (cited by 276 as of Apr 2023)</a:t>
            </a:r>
          </a:p>
          <a:p>
            <a:pPr marL="0" indent="-171450" algn="l" defTabSz="914400" rtl="0" eaLnBrk="1" latinLnBrk="0" hangingPunct="1">
              <a:spcBef>
                <a:spcPts val="0"/>
              </a:spcBef>
              <a:buFontTx/>
              <a:buChar char="-"/>
              <a:defRPr/>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algn="l" defTabSz="914400" rtl="0" eaLnBrk="1" latinLnBrk="0" hangingPunct="1">
              <a:spcBef>
                <a:spcPts val="0"/>
              </a:spcBef>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Output of second grant 2012-2015 - Among the 7 high quality papers resulting from this grant we highlight the first experimental realization of boson sampling:  </a:t>
            </a:r>
          </a:p>
          <a:p>
            <a:pPr marL="0" indent="-171450" algn="l" defTabSz="914400" rtl="0" eaLnBrk="1" latinLnBrk="0" hangingPunct="1">
              <a:spcBef>
                <a:spcPts val="0"/>
              </a:spcBef>
              <a:buFontTx/>
              <a:buChar char="-"/>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“Boson sampling on a photonic chip” was published in 2013 and was the first realization of Scott Aaronson and Alex </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Arkhipov’s</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proposal to extend the Hong-</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Ou</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-Mandel effect to a multi-photon system.  A key researcher for this work was Major Justin Spring, a USAFA sponsored AFIT </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Dphil</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student with the same group and though not part of the grant, a very happy coincidence.  Now LtCol Spring appears to be currently assigned to US Space Force. (cited by 940 as of Apr 2023)  </a:t>
            </a:r>
          </a:p>
          <a:p>
            <a:pPr marL="0" indent="-171450" algn="l" defTabSz="914400" rtl="0" eaLnBrk="1" latinLnBrk="0" hangingPunct="1">
              <a:spcBef>
                <a:spcPts val="0"/>
              </a:spcBef>
              <a:buFontTx/>
              <a:buChar char="-"/>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“Enhancing multiphoton rates with quantum memories,” Phys. Rev. Lett., 2013 (cited by 152 as of Apr 2023).</a:t>
            </a:r>
          </a:p>
          <a:p>
            <a:pPr marL="0" algn="l" defTabSz="914400" rtl="0" eaLnBrk="1" latinLnBrk="0" hangingPunct="1">
              <a:spcBef>
                <a:spcPts val="0"/>
              </a:spcBef>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algn="l" defTabSz="914400" rtl="0" eaLnBrk="1" latinLnBrk="0" hangingPunct="1">
              <a:spcBef>
                <a:spcPts val="0"/>
              </a:spcBef>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Activity from 2015 to 2020 - To commercialize the same memories and develop quantum computing with them Orca Computing was co-founded on 28 October 2020 by Professor Walmsley, Dr. Joshua Nunn, Dr. Richard Murray, and Dr. Cristina </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Escoda</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On 1 Sept 2018, Professor Walmsley moved to Imperial College taking on the position of Provost.   Dr. Nunn is now a professor at the University of Bath.  </a:t>
            </a:r>
          </a:p>
          <a:p>
            <a:pPr marL="0" algn="l" defTabSz="914400" rtl="0" eaLnBrk="1" latinLnBrk="0" hangingPunct="1">
              <a:spcBef>
                <a:spcPts val="0"/>
              </a:spcBef>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algn="l" defTabSz="914400" rtl="0" eaLnBrk="1" latinLnBrk="0" hangingPunct="1">
              <a:spcBef>
                <a:spcPts val="0"/>
              </a:spcBef>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Re-engaging in 2021 - with Dr. Nunn at University of Bath and with Orca Computing</a:t>
            </a:r>
          </a:p>
          <a:p>
            <a:pPr marL="0" algn="l" defTabSz="914400" rtl="0" eaLnBrk="1" latinLnBrk="0" hangingPunct="1">
              <a:spcBef>
                <a:spcPts val="0"/>
              </a:spcBef>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Dr. Scott Dudley of AFOSR/EOARD awarded a grant with Orca Computing in September 2021 with ORCA Computing to create more robust, higher performance quantum memories, such as placing the gas in a hollow fiber.  Despite ORCA </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Coputing</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being a start-up company, there is still fundamental research necessary to fully develop the quantum photonic memory as evidenced by the publication in Optics Letters, 2022, “Zeeman optical pumping of 87-Rb atoms in a hollow-core photonic crystal fiber.” The memory element for quantum photons remains a potential enabling component of photon sources which in turn are critical in most quantum enhanced applications. Coincidently, Orca Computing is located in the same building in London – Imperial College’s I-Hub Innovation Centre – where EOARD also has conference room space.  Dr. Victoria Coleman, USAF Chief Scientist visited ORCA on 29 Sept 2021 and Ms. Barbara McQuiston, Deputy Under Secretary of Defense for Research and Engineering visited on 11 Oct 2021.  </a:t>
            </a:r>
          </a:p>
          <a:p>
            <a:pPr marL="0" algn="l" defTabSz="914400" rtl="0" eaLnBrk="1" latinLnBrk="0" hangingPunct="1">
              <a:spcBef>
                <a:spcPts val="0"/>
              </a:spcBef>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algn="l" defTabSz="914400" rtl="0" eaLnBrk="1" latinLnBrk="0" hangingPunct="1">
              <a:spcBef>
                <a:spcPts val="0"/>
              </a:spcBef>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2024 – ORCA Computing acquires Texas-bask Integrated Photonics Division of GXC; deploys the PT-1 testbed to UK National Quantum Computing Centre; unveils Hybrid Algorithm Utilizing ORCA’s  PT-1 Photonic Quantum Processor and NVIDIA CUDA Quantum</a:t>
            </a:r>
          </a:p>
          <a:p>
            <a:pPr marL="0" algn="l" defTabSz="914400" rtl="0" eaLnBrk="1" latinLnBrk="0" hangingPunct="1">
              <a:spcBef>
                <a:spcPts val="0"/>
              </a:spcBef>
            </a:pPr>
            <a:endPar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653610" lvl="1" indent="-178257">
              <a:buFontTx/>
              <a:buChar char="-"/>
            </a:pPr>
            <a:endParaRPr lang="en-US" baseline="0"/>
          </a:p>
        </p:txBody>
      </p:sp>
      <p:sp>
        <p:nvSpPr>
          <p:cNvPr id="4" name="Slide Number Placeholder 3"/>
          <p:cNvSpPr>
            <a:spLocks noGrp="1"/>
          </p:cNvSpPr>
          <p:nvPr>
            <p:ph type="sldNum" sz="quarter" idx="10"/>
          </p:nvPr>
        </p:nvSpPr>
        <p:spPr/>
        <p:txBody>
          <a:bodyPr/>
          <a:lstStyle/>
          <a:p>
            <a:fld id="{EE0DA7D4-2281-3F41-A9A9-DF2CBC1C06D7}" type="slidenum">
              <a:rPr lang="en-US" smtClean="0"/>
              <a:t>20</a:t>
            </a:fld>
            <a:endParaRPr lang="en-US"/>
          </a:p>
        </p:txBody>
      </p:sp>
    </p:spTree>
    <p:extLst>
      <p:ext uri="{BB962C8B-B14F-4D97-AF65-F5344CB8AC3E}">
        <p14:creationId xmlns:p14="http://schemas.microsoft.com/office/powerpoint/2010/main" val="271052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The Air Force Research Laboratory, or AFRL, is the primary scientific research and technological center serving both the Air Force and Space Force. Harnessing the brain power of government, industry, academia and international partners, AFRL leads, discovers, develops and delivers warfighter capability for America’s air, space and cyberspace advantage integrating the collective scientific and technological efforts across domains and disciplines for the joint fight.</a:t>
            </a: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2</a:t>
            </a:fld>
            <a:endParaRPr lang="en-US"/>
          </a:p>
        </p:txBody>
      </p:sp>
    </p:spTree>
    <p:extLst>
      <p:ext uri="{BB962C8B-B14F-4D97-AF65-F5344CB8AC3E}">
        <p14:creationId xmlns:p14="http://schemas.microsoft.com/office/powerpoint/2010/main" val="3776591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noProof="0">
                <a:solidFill>
                  <a:schemeClr val="tx1"/>
                </a:solidFill>
                <a:effectLst/>
                <a:latin typeface="Arial" panose="020B0604020202020204" pitchFamily="34" charset="0"/>
                <a:ea typeface="+mn-ea"/>
                <a:cs typeface="Arial" panose="020B0604020202020204" pitchFamily="34" charset="0"/>
              </a:rPr>
              <a:t>The Science – Quantum computation is a difficult technological endeavor, but if achieved it holds promise to solve problems that a classical computer wouldn’t be able to in a reasonable time.  This includes solving large systems of linear equations, which often are the workhorse of many problems including processing large data sets such as those generated by networks of sensors.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noProof="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noProof="0">
                <a:solidFill>
                  <a:schemeClr val="tx1"/>
                </a:solidFill>
                <a:effectLst/>
                <a:latin typeface="Arial" panose="020B0604020202020204" pitchFamily="34" charset="0"/>
                <a:ea typeface="+mn-ea"/>
                <a:cs typeface="Arial" panose="020B0604020202020204" pitchFamily="34" charset="0"/>
              </a:rPr>
              <a:t>First contacts ~ intentional, chief scientist of Air Force Space Command, requested a visit to Professor Jeremy O’Brien’s at the University of Bristol, which is coordinated through EOARD and LtCol Scott Dudley on 14 December 2010. The research was a very high interest item for future computation ability to handle the deluge of data produced by sensors in space or terrestrially. This is followed by several more interaction with the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noProof="0">
                <a:solidFill>
                  <a:schemeClr val="tx1"/>
                </a:solidFill>
                <a:effectLst/>
                <a:latin typeface="Arial" panose="020B0604020202020204" pitchFamily="34" charset="0"/>
                <a:ea typeface="+mn-ea"/>
                <a:cs typeface="Arial" panose="020B0604020202020204" pitchFamily="34" charset="0"/>
              </a:rPr>
              <a:t> - in March 2011 EOARD sponsors a Windows on Science visit for Professor O’Brien to visit the AFRL/RI in Rome, 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noProof="0">
                <a:solidFill>
                  <a:schemeClr val="tx1"/>
                </a:solidFill>
                <a:effectLst/>
                <a:latin typeface="Arial" panose="020B0604020202020204" pitchFamily="34" charset="0"/>
                <a:ea typeface="+mn-ea"/>
                <a:cs typeface="Arial" panose="020B0604020202020204" pitchFamily="34" charset="0"/>
              </a:rPr>
              <a:t> - in June 2011 Colonel Jack McCrae (EOARD Commander), Dr. Barrett Flake (EOARD Technical Director), Dr. Thomas Russell (AFOSR Director) and LtCol Scott Dudley visit Professor O’Brien’s group in Bristol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noProof="0">
                <a:solidFill>
                  <a:schemeClr val="tx1"/>
                </a:solidFill>
                <a:effectLst/>
                <a:latin typeface="Arial" panose="020B0604020202020204" pitchFamily="34" charset="0"/>
                <a:ea typeface="+mn-ea"/>
                <a:cs typeface="Arial" panose="020B0604020202020204" pitchFamily="34" charset="0"/>
              </a:rPr>
              <a:t> - in September 2011 AFRL/RI researchers Mike </a:t>
            </a:r>
            <a:r>
              <a:rPr lang="en-US" sz="1000" kern="1200" noProof="0" err="1">
                <a:solidFill>
                  <a:schemeClr val="tx1"/>
                </a:solidFill>
                <a:effectLst/>
                <a:latin typeface="Arial" panose="020B0604020202020204" pitchFamily="34" charset="0"/>
                <a:ea typeface="+mn-ea"/>
                <a:cs typeface="Arial" panose="020B0604020202020204" pitchFamily="34" charset="0"/>
              </a:rPr>
              <a:t>Fanto</a:t>
            </a:r>
            <a:r>
              <a:rPr lang="en-US" sz="1000" kern="1200" noProof="0">
                <a:solidFill>
                  <a:schemeClr val="tx1"/>
                </a:solidFill>
                <a:effectLst/>
                <a:latin typeface="Arial" panose="020B0604020202020204" pitchFamily="34" charset="0"/>
                <a:ea typeface="+mn-ea"/>
                <a:cs typeface="Arial" panose="020B0604020202020204" pitchFamily="34" charset="0"/>
              </a:rPr>
              <a:t>, Tim </a:t>
            </a:r>
            <a:r>
              <a:rPr lang="en-US" sz="1000" kern="1200" noProof="0" err="1">
                <a:solidFill>
                  <a:schemeClr val="tx1"/>
                </a:solidFill>
                <a:effectLst/>
                <a:latin typeface="Arial" panose="020B0604020202020204" pitchFamily="34" charset="0"/>
                <a:ea typeface="+mn-ea"/>
                <a:cs typeface="Arial" panose="020B0604020202020204" pitchFamily="34" charset="0"/>
              </a:rPr>
              <a:t>Genda</a:t>
            </a:r>
            <a:r>
              <a:rPr lang="en-US" sz="1000" kern="1200" noProof="0">
                <a:solidFill>
                  <a:schemeClr val="tx1"/>
                </a:solidFill>
                <a:effectLst/>
                <a:latin typeface="Arial" panose="020B0604020202020204" pitchFamily="34" charset="0"/>
                <a:ea typeface="+mn-ea"/>
                <a:cs typeface="Arial" panose="020B0604020202020204" pitchFamily="34" charset="0"/>
              </a:rPr>
              <a:t>, Corey Peters, and Paul </a:t>
            </a:r>
            <a:r>
              <a:rPr lang="en-US" sz="1000" kern="1200" noProof="0" err="1">
                <a:solidFill>
                  <a:schemeClr val="tx1"/>
                </a:solidFill>
                <a:effectLst/>
                <a:latin typeface="Arial" panose="020B0604020202020204" pitchFamily="34" charset="0"/>
                <a:ea typeface="+mn-ea"/>
                <a:cs typeface="Arial" panose="020B0604020202020204" pitchFamily="34" charset="0"/>
              </a:rPr>
              <a:t>Alsing</a:t>
            </a:r>
            <a:r>
              <a:rPr lang="en-US" sz="1000" kern="1200" noProof="0">
                <a:solidFill>
                  <a:schemeClr val="tx1"/>
                </a:solidFill>
                <a:effectLst/>
                <a:latin typeface="Arial" panose="020B0604020202020204" pitchFamily="34" charset="0"/>
                <a:ea typeface="+mn-ea"/>
                <a:cs typeface="Arial" panose="020B0604020202020204" pitchFamily="34" charset="0"/>
              </a:rPr>
              <a:t> visit Bristol coordinated by EOARD/Dudley.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noProof="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EOARD Grant with Professor Jeremy O’Brien – 15 Mar 2012 – 15 Mar 2015  In March 2012 Professor O’Brien’s grant was awarded with a funding level of $100k/</a:t>
            </a:r>
            <a:r>
              <a:rPr lang="en-US" sz="1000" kern="1200" noProof="0" err="1">
                <a:solidFill>
                  <a:schemeClr val="tx1"/>
                </a:solidFill>
                <a:effectLst/>
                <a:latin typeface="Arial" panose="020B0604020202020204" pitchFamily="34" charset="0"/>
                <a:ea typeface="Calibri" panose="020F0502020204030204" pitchFamily="34" charset="0"/>
                <a:cs typeface="Arial" panose="020B0604020202020204" pitchFamily="34" charset="0"/>
              </a:rPr>
              <a:t>yr</a:t>
            </a: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 for 3 years.  The grant produced 7 papers, with “Universal Linear Optics” appearing in Science, 14 August 2015.  It’s abstract reads: </a:t>
            </a:r>
          </a:p>
          <a:p>
            <a:pPr marL="0" marR="0" lvl="1"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1000" kern="1200" noProof="0">
                <a:solidFill>
                  <a:schemeClr val="tx1"/>
                </a:solidFill>
                <a:effectLst/>
                <a:latin typeface="Arial" panose="020B0604020202020204" pitchFamily="34" charset="0"/>
                <a:ea typeface="+mn-ea"/>
                <a:cs typeface="Arial" panose="020B0604020202020204" pitchFamily="34" charset="0"/>
              </a:rPr>
              <a:t>Linear optics underpins fundamental tests of quantum mechanics and quantum technologies. We demonstrate a single reprogrammable optical circuit that is sufficient to implement all possible linear optical protocols up to the size of that circuit. Our six-mode universal system consists of a cascade of 15 Mach-Zehnder interferometers with 30 thermo-optic phase shifters integrated into a single photonic chip that is electrically and optically interfaced for arbitrary setting of all phase shifters, input of up to six photons, and their measurement with a 12-single-photon detector system. We programmed this system to implement heralded quantum logic and entangling gates, boson sampling with verification tests, and six-dimensional complex </a:t>
            </a:r>
            <a:r>
              <a:rPr lang="en-US" sz="1000" kern="1200" noProof="0" err="1">
                <a:solidFill>
                  <a:schemeClr val="tx1"/>
                </a:solidFill>
                <a:effectLst/>
                <a:latin typeface="Arial" panose="020B0604020202020204" pitchFamily="34" charset="0"/>
                <a:ea typeface="+mn-ea"/>
                <a:cs typeface="Arial" panose="020B0604020202020204" pitchFamily="34" charset="0"/>
              </a:rPr>
              <a:t>Hadamards</a:t>
            </a:r>
            <a:r>
              <a:rPr lang="en-US" sz="1000" kern="1200" noProof="0">
                <a:solidFill>
                  <a:schemeClr val="tx1"/>
                </a:solidFill>
                <a:effectLst/>
                <a:latin typeface="Arial" panose="020B0604020202020204" pitchFamily="34" charset="0"/>
                <a:ea typeface="+mn-ea"/>
                <a:cs typeface="Arial" panose="020B0604020202020204" pitchFamily="34" charset="0"/>
              </a:rPr>
              <a:t>. We implemented 100 </a:t>
            </a:r>
            <a:r>
              <a:rPr lang="en-US" sz="1000" kern="1200" noProof="0" err="1">
                <a:solidFill>
                  <a:schemeClr val="tx1"/>
                </a:solidFill>
                <a:effectLst/>
                <a:latin typeface="Arial" panose="020B0604020202020204" pitchFamily="34" charset="0"/>
                <a:ea typeface="+mn-ea"/>
                <a:cs typeface="Arial" panose="020B0604020202020204" pitchFamily="34" charset="0"/>
              </a:rPr>
              <a:t>Haar</a:t>
            </a:r>
            <a:r>
              <a:rPr lang="en-US" sz="1000" kern="1200" noProof="0">
                <a:solidFill>
                  <a:schemeClr val="tx1"/>
                </a:solidFill>
                <a:effectLst/>
                <a:latin typeface="Arial" panose="020B0604020202020204" pitchFamily="34" charset="0"/>
                <a:ea typeface="+mn-ea"/>
                <a:cs typeface="Arial" panose="020B0604020202020204" pitchFamily="34" charset="0"/>
              </a:rPr>
              <a:t> random </a:t>
            </a:r>
            <a:r>
              <a:rPr lang="en-US" sz="1000" kern="1200" noProof="0" err="1">
                <a:solidFill>
                  <a:schemeClr val="tx1"/>
                </a:solidFill>
                <a:effectLst/>
                <a:latin typeface="Arial" panose="020B0604020202020204" pitchFamily="34" charset="0"/>
                <a:ea typeface="+mn-ea"/>
                <a:cs typeface="Arial" panose="020B0604020202020204" pitchFamily="34" charset="0"/>
              </a:rPr>
              <a:t>unitaries</a:t>
            </a:r>
            <a:r>
              <a:rPr lang="en-US" sz="1000" kern="1200" noProof="0">
                <a:solidFill>
                  <a:schemeClr val="tx1"/>
                </a:solidFill>
                <a:effectLst/>
                <a:latin typeface="Arial" panose="020B0604020202020204" pitchFamily="34" charset="0"/>
                <a:ea typeface="+mn-ea"/>
                <a:cs typeface="Arial" panose="020B0604020202020204" pitchFamily="34" charset="0"/>
              </a:rPr>
              <a:t> with an average fidelity of 0.999 ± 0.001. Our system can be rapidly reprogrammed to implement these and any other linear optical protocol, pointing the way to applications across fundamental science and quantum technologies.”  </a:t>
            </a:r>
          </a:p>
          <a:p>
            <a:pPr marL="0" marR="0" lvl="1"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lang="en-US" sz="1000" kern="1200" noProof="0">
              <a:solidFill>
                <a:schemeClr val="tx1"/>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US" sz="1000" kern="1200" noProof="0">
                <a:solidFill>
                  <a:schemeClr val="tx1"/>
                </a:solidFill>
                <a:effectLst/>
                <a:latin typeface="Arial" panose="020B0604020202020204" pitchFamily="34" charset="0"/>
                <a:ea typeface="+mn-ea"/>
                <a:cs typeface="Arial" panose="020B0604020202020204" pitchFamily="34" charset="0"/>
              </a:rPr>
              <a:t>Electronics Weekly reports on 10 August 2015, quoting Bristol University, </a:t>
            </a:r>
            <a:r>
              <a:rPr lang="en-US" sz="1000" kern="1200">
                <a:solidFill>
                  <a:schemeClr val="tx1"/>
                </a:solidFill>
                <a:effectLst/>
                <a:latin typeface="Arial" panose="020B0604020202020204" pitchFamily="34" charset="0"/>
                <a:cs typeface="Arial" panose="020B0604020202020204" pitchFamily="34" charset="0"/>
              </a:rPr>
              <a:t>“We programmed this system to implement heralded quantum logic and entangling gates, boson sampling with verification tests, and six-dimensional complex </a:t>
            </a:r>
            <a:r>
              <a:rPr lang="en-US" sz="1000" kern="1200" err="1">
                <a:solidFill>
                  <a:schemeClr val="tx1"/>
                </a:solidFill>
                <a:effectLst/>
                <a:latin typeface="Arial" panose="020B0604020202020204" pitchFamily="34" charset="0"/>
                <a:cs typeface="Arial" panose="020B0604020202020204" pitchFamily="34" charset="0"/>
              </a:rPr>
              <a:t>Hadamards</a:t>
            </a:r>
            <a:r>
              <a:rPr lang="en-US" sz="1000" kern="1200">
                <a:solidFill>
                  <a:schemeClr val="tx1"/>
                </a:solidFill>
                <a:effectLst/>
                <a:latin typeface="Arial" panose="020B0604020202020204" pitchFamily="34" charset="0"/>
                <a:cs typeface="Arial" panose="020B0604020202020204" pitchFamily="34" charset="0"/>
              </a:rPr>
              <a:t>,” said the University. “We implemented 100 </a:t>
            </a:r>
            <a:r>
              <a:rPr lang="en-US" sz="1000" kern="1200" err="1">
                <a:solidFill>
                  <a:schemeClr val="tx1"/>
                </a:solidFill>
                <a:effectLst/>
                <a:latin typeface="Arial" panose="020B0604020202020204" pitchFamily="34" charset="0"/>
                <a:cs typeface="Arial" panose="020B0604020202020204" pitchFamily="34" charset="0"/>
              </a:rPr>
              <a:t>Haar</a:t>
            </a:r>
            <a:r>
              <a:rPr lang="en-US" sz="1000" kern="1200">
                <a:solidFill>
                  <a:schemeClr val="tx1"/>
                </a:solidFill>
                <a:effectLst/>
                <a:latin typeface="Arial" panose="020B0604020202020204" pitchFamily="34" charset="0"/>
                <a:cs typeface="Arial" panose="020B0604020202020204" pitchFamily="34" charset="0"/>
              </a:rPr>
              <a:t> random </a:t>
            </a:r>
            <a:r>
              <a:rPr lang="en-US" sz="1000" kern="1200" err="1">
                <a:solidFill>
                  <a:schemeClr val="tx1"/>
                </a:solidFill>
                <a:effectLst/>
                <a:latin typeface="Arial" panose="020B0604020202020204" pitchFamily="34" charset="0"/>
                <a:cs typeface="Arial" panose="020B0604020202020204" pitchFamily="34" charset="0"/>
              </a:rPr>
              <a:t>unitaries</a:t>
            </a:r>
            <a:r>
              <a:rPr lang="en-US" sz="1000" kern="1200">
                <a:solidFill>
                  <a:schemeClr val="tx1"/>
                </a:solidFill>
                <a:effectLst/>
                <a:latin typeface="Arial" panose="020B0604020202020204" pitchFamily="34" charset="0"/>
                <a:cs typeface="Arial" panose="020B0604020202020204" pitchFamily="34" charset="0"/>
              </a:rPr>
              <a:t> with an average fidelity of 0.999 ± 0.001. Our system can implement any linear optical protocol.” </a:t>
            </a:r>
            <a:endParaRPr lang="en-US" sz="1000" kern="1200" noProof="0">
              <a:solidFill>
                <a:schemeClr val="tx1"/>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endPar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Activity from 2015 to 2020  Jeremy O’Brien joins with Mark Thompson, Terry Rudolph, and Pete Shadbolt to found </a:t>
            </a:r>
            <a:r>
              <a:rPr lang="en-US" sz="1000" kern="1200" noProof="0" err="1">
                <a:solidFill>
                  <a:schemeClr val="tx1"/>
                </a:solidFill>
                <a:effectLst/>
                <a:latin typeface="Arial" panose="020B0604020202020204" pitchFamily="34" charset="0"/>
                <a:ea typeface="Calibri" panose="020F0502020204030204" pitchFamily="34" charset="0"/>
                <a:cs typeface="Arial" panose="020B0604020202020204" pitchFamily="34" charset="0"/>
              </a:rPr>
              <a:t>PsiQuantum</a:t>
            </a: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 on 28 Jun 2016. This spin-off aims to commercialize quantum computation, with the Science paper a key steppingstone.  The company is based in Palo Alto, California.  </a:t>
            </a: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Military engagement with </a:t>
            </a:r>
            <a:r>
              <a:rPr lang="en-US" sz="1000" kern="1200" noProof="0" err="1">
                <a:solidFill>
                  <a:schemeClr val="tx1"/>
                </a:solidFill>
                <a:effectLst/>
                <a:latin typeface="Arial" panose="020B0604020202020204" pitchFamily="34" charset="0"/>
                <a:ea typeface="Calibri" panose="020F0502020204030204" pitchFamily="34" charset="0"/>
                <a:cs typeface="Arial" panose="020B0604020202020204" pitchFamily="34" charset="0"/>
              </a:rPr>
              <a:t>PsiQuantum</a:t>
            </a:r>
            <a:r>
              <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1000"/>
              </a:spcAft>
              <a:buClrTx/>
              <a:buSzTx/>
              <a:buFontTx/>
              <a:buNone/>
              <a:tabLst/>
              <a:defRPr/>
            </a:pPr>
            <a:r>
              <a:rPr lang="en-US" sz="1000" kern="1200">
                <a:solidFill>
                  <a:schemeClr val="tx1"/>
                </a:solidFill>
                <a:effectLst/>
                <a:latin typeface="Arial" panose="020B0604020202020204" pitchFamily="34" charset="0"/>
                <a:cs typeface="Arial" panose="020B0604020202020204" pitchFamily="34" charset="0"/>
              </a:rPr>
              <a:t>- Senator Schumer announces $25 million for GlobalFoundries and </a:t>
            </a:r>
            <a:r>
              <a:rPr lang="en-US" sz="1000" kern="1200" err="1">
                <a:solidFill>
                  <a:schemeClr val="tx1"/>
                </a:solidFill>
                <a:effectLst/>
                <a:latin typeface="Arial" panose="020B0604020202020204" pitchFamily="34" charset="0"/>
                <a:cs typeface="Arial" panose="020B0604020202020204" pitchFamily="34" charset="0"/>
              </a:rPr>
              <a:t>PsiQuantum</a:t>
            </a:r>
            <a:r>
              <a:rPr lang="en-US" sz="1000" kern="1200">
                <a:solidFill>
                  <a:schemeClr val="tx1"/>
                </a:solidFill>
                <a:effectLst/>
                <a:latin typeface="Arial" panose="020B0604020202020204" pitchFamily="34" charset="0"/>
                <a:cs typeface="Arial" panose="020B0604020202020204" pitchFamily="34" charset="0"/>
              </a:rPr>
              <a:t> to develop the next generation of quantum computers at Rome Air Force Research Lab &amp; Malta, 7 April 2022, source: https://www.schumer.senate.gov/newsroom/press-releases/schumer-announces-25-million-for-globalfoundries-and-psiquantum-to-develop-the-next-generation-of-quantum-computers-at-rome-air-force-research-lab-and-malta-campus-fed-funding-will-strengthen-national-security-supercharge-us-technological-competitiveness_ensure-upstate-new-york-continues-to-lead-quantum-technology </a:t>
            </a:r>
          </a:p>
          <a:p>
            <a:pPr marL="0" indent="-171450" algn="l" defTabSz="914400" rtl="0" eaLnBrk="1" latinLnBrk="0" hangingPunct="1">
              <a:buFontTx/>
              <a:buChar char="-"/>
            </a:pPr>
            <a:r>
              <a:rPr lang="en-US" sz="1000" kern="1200" err="1">
                <a:solidFill>
                  <a:schemeClr val="tx1"/>
                </a:solidFill>
                <a:effectLst/>
                <a:latin typeface="Arial" panose="020B0604020202020204" pitchFamily="34" charset="0"/>
                <a:cs typeface="Arial" panose="020B0604020202020204" pitchFamily="34" charset="0"/>
              </a:rPr>
              <a:t>PsiQuantum</a:t>
            </a:r>
            <a:r>
              <a:rPr lang="en-US" sz="1000" kern="1200">
                <a:solidFill>
                  <a:schemeClr val="tx1"/>
                </a:solidFill>
                <a:effectLst/>
                <a:latin typeface="Arial" panose="020B0604020202020204" pitchFamily="34" charset="0"/>
                <a:cs typeface="Arial" panose="020B0604020202020204" pitchFamily="34" charset="0"/>
              </a:rPr>
              <a:t> Will Partner with DARPA to Accelerate Path to Build the World’s First Utility-Scale Quantum Computer, 31 Jan 2023, source: https://psiquantum.com/news/psiquantum-will-partner-with-darpa-to-accelerate-path-to-build-the-worlds-first-utility-scale-quantum-computer</a:t>
            </a:r>
          </a:p>
          <a:p>
            <a:pPr marL="0" indent="-171450" algn="l" defTabSz="914400" rtl="0" eaLnBrk="1" latinLnBrk="0" hangingPunct="1">
              <a:buFontTx/>
              <a:buChar char="-"/>
            </a:pPr>
            <a:r>
              <a:rPr lang="en-US" sz="1000" kern="1200">
                <a:solidFill>
                  <a:schemeClr val="tx1"/>
                </a:solidFill>
                <a:effectLst/>
                <a:latin typeface="Arial" panose="020B0604020202020204" pitchFamily="34" charset="0"/>
                <a:cs typeface="Arial" panose="020B0604020202020204" pitchFamily="34" charset="0"/>
              </a:rPr>
              <a:t>In 2023 the UK Government invested 9million GBP in a site at Daresbury (outside Liverpool).  This isn’t shown on the slide</a:t>
            </a:r>
          </a:p>
          <a:p>
            <a:pPr marL="0" indent="-171450" algn="l" defTabSz="914400" rtl="0" eaLnBrk="1" latinLnBrk="0" hangingPunct="1">
              <a:buFontTx/>
              <a:buChar char="-"/>
            </a:pPr>
            <a:r>
              <a:rPr lang="en-US" sz="1000" kern="1200">
                <a:solidFill>
                  <a:schemeClr val="tx1"/>
                </a:solidFill>
                <a:effectLst/>
                <a:latin typeface="Arial" panose="020B0604020202020204" pitchFamily="34" charset="0"/>
                <a:cs typeface="Arial" panose="020B0604020202020204" pitchFamily="34" charset="0"/>
              </a:rPr>
              <a:t>In 2024 the Australian government invests a substantial amount, A$1B, for a site at Brisbane which would be tasked to build the first optical fault tolerant quantum computer.  Not all Australians celebrate the news as the political cartoon of Johannes Leak depicts an unfair “Head Start,” 6 May 2024.  </a:t>
            </a:r>
            <a:endParaRPr lang="en-GB" sz="1000" kern="120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lang="en-US" sz="1000" kern="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628650" lvl="1" indent="-171450">
              <a:buFontTx/>
              <a:buChar cha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2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One of the challenges, but also what makes Quantum Information Science so powerful is that it is inherently multidisciplinary. Quantum mechanics was originally the merging of exciting new physics concepts at the time with the elegant formalism of mathematics. Quantum mechanics or quantum physics merged with Information Science to gives us Quantum Information Science. But as the field progressed, it became clear that other disciplines play important roles, such as photonics, computer science, materials science, engineering, chemistry, and more. It’s therefore exciting to see how so many collaborative efforts bring together the expertise from many of these different communities. </a:t>
            </a: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22</a:t>
            </a:fld>
            <a:endParaRPr lang="en-US"/>
          </a:p>
        </p:txBody>
      </p:sp>
    </p:spTree>
    <p:extLst>
      <p:ext uri="{BB962C8B-B14F-4D97-AF65-F5344CB8AC3E}">
        <p14:creationId xmlns:p14="http://schemas.microsoft.com/office/powerpoint/2010/main" val="310461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effectLst/>
                <a:latin typeface="Arial" panose="020B0604020202020204" pitchFamily="34" charset="0"/>
                <a:ea typeface="Calibri" panose="020F0502020204030204" pitchFamily="34" charset="0"/>
                <a:cs typeface="Arial" panose="020B0604020202020204" pitchFamily="34" charset="0"/>
              </a:rPr>
              <a:t>Another example of the multidisciplinary aspect of Quantum Information Science can be seen here in the progression of Quantum Information Science over several decades through the OSD MURI program. The intent of the MURI program is to bring together ideas (not from multiple universities) but from </a:t>
            </a:r>
            <a:r>
              <a:rPr lang="en-US" sz="1000" i="1">
                <a:effectLst/>
                <a:latin typeface="Arial" panose="020B0604020202020204" pitchFamily="34" charset="0"/>
                <a:ea typeface="Calibri" panose="020F0502020204030204" pitchFamily="34" charset="0"/>
                <a:cs typeface="Arial" panose="020B0604020202020204" pitchFamily="34" charset="0"/>
              </a:rPr>
              <a:t>multiple</a:t>
            </a:r>
            <a:r>
              <a:rPr lang="en-US" sz="1000">
                <a:effectLst/>
                <a:latin typeface="Arial" panose="020B0604020202020204" pitchFamily="34" charset="0"/>
                <a:ea typeface="Calibri" panose="020F0502020204030204" pitchFamily="34" charset="0"/>
                <a:cs typeface="Arial" panose="020B0604020202020204" pitchFamily="34" charset="0"/>
              </a:rPr>
              <a:t> </a:t>
            </a:r>
            <a:r>
              <a:rPr lang="en-US" sz="1000" i="1">
                <a:effectLst/>
                <a:latin typeface="Arial" panose="020B0604020202020204" pitchFamily="34" charset="0"/>
                <a:ea typeface="Calibri" panose="020F0502020204030204" pitchFamily="34" charset="0"/>
                <a:cs typeface="Arial" panose="020B0604020202020204" pitchFamily="34" charset="0"/>
              </a:rPr>
              <a:t>disciplines</a:t>
            </a:r>
            <a:r>
              <a:rPr lang="en-US" sz="1000">
                <a:effectLst/>
                <a:latin typeface="Arial" panose="020B0604020202020204" pitchFamily="34" charset="0"/>
                <a:ea typeface="Calibri" panose="020F0502020204030204" pitchFamily="34" charset="0"/>
                <a:cs typeface="Arial" panose="020B0604020202020204" pitchFamily="34" charset="0"/>
              </a:rPr>
              <a:t> to solve problems that cannot be solved otherwise. This dense chart is not meant for you to strain your eyes and read, but see in a snap shot how the MURI efforts have grown and evolved over the years in the different categories of quantum computing (in black), quantum networking (in orange), timing (in green) and quantum sensing (in blue). In the next chart I will pull out some examples.</a:t>
            </a:r>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23</a:t>
            </a:fld>
            <a:endParaRPr lang="en-US"/>
          </a:p>
        </p:txBody>
      </p:sp>
    </p:spTree>
    <p:extLst>
      <p:ext uri="{BB962C8B-B14F-4D97-AF65-F5344CB8AC3E}">
        <p14:creationId xmlns:p14="http://schemas.microsoft.com/office/powerpoint/2010/main" val="3941369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1200"/>
              </a:spcAft>
              <a:buFont typeface="+mj-lt"/>
              <a:buNone/>
            </a:pPr>
            <a:r>
              <a:rPr lang="en-US" sz="1000">
                <a:effectLst/>
                <a:latin typeface="Arial" panose="020B0604020202020204" pitchFamily="34" charset="0"/>
                <a:ea typeface="Calibri" panose="020F0502020204030204" pitchFamily="34" charset="0"/>
                <a:cs typeface="Arial" panose="020B0604020202020204" pitchFamily="34" charset="0"/>
              </a:rPr>
              <a:t>So what can be learned by examining the MURI programs in Quantum Information Science? Firstly, you can see from the span of several decades that it takes long-term, sustained research and development to advance the field. I will give two examples, the first one being quantum simulation. There were other important research efforts leading up to this, but in the early 2000’s, a seminal experiment was performed that demonstrated how an ensemble of cold atoms trapped in an optical lattice could be used to simulate strongly correlated materials. Soon after, AFOSR, ARO and DARPA got together, engaged with the research community, and began developing coordinated programs in quantum simulation. The result was the joint launch of the Fiscal Year 2007 AFOSR MURI on “Quantum Simulations of Condensed Matter Systems using Ultra-cold Atomic Gases” and the DARPA Optical Lattice Emulator (or OLE) program. Near the end of those programs, lessons learned helped to formulate the next stage of programs, namely two Fiscal Year 2013 MURIs: the Army Research Office (or ARO) MURI on “Non-Equilibrium Many-Body Dynamics” and the AFOSR MURI on “New Quantum Phases of Matter” to explore what other novel phenomena could be simulated with exquisitely controlled cold atom systems. Several successful advancements made during the MURI and DARPA OLE programs are now leveraged in other programs, including the current DARPA program on Optimization with NISQ devices.</a:t>
            </a:r>
          </a:p>
          <a:p>
            <a:pPr marL="0" marR="0" lvl="0" indent="0">
              <a:lnSpc>
                <a:spcPct val="100000"/>
              </a:lnSpc>
              <a:spcBef>
                <a:spcPts val="0"/>
              </a:spcBef>
              <a:spcAft>
                <a:spcPts val="1200"/>
              </a:spcAft>
              <a:buFont typeface="+mj-lt"/>
              <a:buNone/>
            </a:pP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0000"/>
              </a:lnSpc>
              <a:spcBef>
                <a:spcPts val="0"/>
              </a:spcBef>
              <a:spcAft>
                <a:spcPts val="1200"/>
              </a:spcAft>
              <a:buFont typeface="+mj-lt"/>
              <a:buNone/>
            </a:pPr>
            <a:r>
              <a:rPr lang="en-US" sz="1000">
                <a:effectLst/>
                <a:latin typeface="Arial" panose="020B0604020202020204" pitchFamily="34" charset="0"/>
                <a:ea typeface="Calibri" panose="020F0502020204030204" pitchFamily="34" charset="0"/>
                <a:cs typeface="Arial" panose="020B0604020202020204" pitchFamily="34" charset="0"/>
              </a:rPr>
              <a:t>The second example I will discuss is in the area of </a:t>
            </a:r>
            <a:r>
              <a:rPr lang="en-US" sz="1000" err="1">
                <a:effectLst/>
                <a:latin typeface="Arial" panose="020B0604020202020204" pitchFamily="34" charset="0"/>
                <a:ea typeface="Calibri" panose="020F0502020204030204" pitchFamily="34" charset="0"/>
                <a:cs typeface="Arial" panose="020B0604020202020204" pitchFamily="34" charset="0"/>
              </a:rPr>
              <a:t>optomechanics</a:t>
            </a:r>
            <a:r>
              <a:rPr lang="en-US" sz="1000">
                <a:effectLst/>
                <a:latin typeface="Arial" panose="020B0604020202020204" pitchFamily="34" charset="0"/>
                <a:ea typeface="Calibri" panose="020F0502020204030204" pitchFamily="34" charset="0"/>
                <a:cs typeface="Arial" panose="020B0604020202020204" pitchFamily="34" charset="0"/>
              </a:rPr>
              <a:t> for sensing and transduction. While there were several smaller efforts over the years, the first large program on </a:t>
            </a:r>
            <a:r>
              <a:rPr lang="en-US" sz="1000" err="1">
                <a:effectLst/>
                <a:latin typeface="Arial" panose="020B0604020202020204" pitchFamily="34" charset="0"/>
                <a:ea typeface="Calibri" panose="020F0502020204030204" pitchFamily="34" charset="0"/>
                <a:cs typeface="Arial" panose="020B0604020202020204" pitchFamily="34" charset="0"/>
              </a:rPr>
              <a:t>optomechanics</a:t>
            </a:r>
            <a:r>
              <a:rPr lang="en-US" sz="1000">
                <a:effectLst/>
                <a:latin typeface="Arial" panose="020B0604020202020204" pitchFamily="34" charset="0"/>
                <a:ea typeface="Calibri" panose="020F0502020204030204" pitchFamily="34" charset="0"/>
                <a:cs typeface="Arial" panose="020B0604020202020204" pitchFamily="34" charset="0"/>
              </a:rPr>
              <a:t> was launched by DARPA around 2010 on “Optical Radiation Cooling and Heating in Integrated Devices” or ORCHID. This was primarily focused on cavity-</a:t>
            </a:r>
            <a:r>
              <a:rPr lang="en-US" sz="1000" err="1">
                <a:effectLst/>
                <a:latin typeface="Arial" panose="020B0604020202020204" pitchFamily="34" charset="0"/>
                <a:ea typeface="Calibri" panose="020F0502020204030204" pitchFamily="34" charset="0"/>
                <a:cs typeface="Arial" panose="020B0604020202020204" pitchFamily="34" charset="0"/>
              </a:rPr>
              <a:t>optomechanics</a:t>
            </a:r>
            <a:r>
              <a:rPr lang="en-US" sz="1000">
                <a:effectLst/>
                <a:latin typeface="Arial" panose="020B0604020202020204" pitchFamily="34" charset="0"/>
                <a:ea typeface="Calibri" panose="020F0502020204030204" pitchFamily="34" charset="0"/>
                <a:cs typeface="Arial" panose="020B0604020202020204" pitchFamily="34" charset="0"/>
              </a:rPr>
              <a:t> for </a:t>
            </a:r>
            <a:r>
              <a:rPr lang="en-US" sz="1000" i="1">
                <a:effectLst/>
                <a:latin typeface="Arial" panose="020B0604020202020204" pitchFamily="34" charset="0"/>
                <a:ea typeface="Calibri" panose="020F0502020204030204" pitchFamily="34" charset="0"/>
                <a:cs typeface="Arial" panose="020B0604020202020204" pitchFamily="34" charset="0"/>
              </a:rPr>
              <a:t>non</a:t>
            </a:r>
            <a:r>
              <a:rPr lang="en-US" sz="1000">
                <a:effectLst/>
                <a:latin typeface="Arial" panose="020B0604020202020204" pitchFamily="34" charset="0"/>
                <a:ea typeface="Calibri" panose="020F0502020204030204" pitchFamily="34" charset="0"/>
                <a:cs typeface="Arial" panose="020B0604020202020204" pitchFamily="34" charset="0"/>
              </a:rPr>
              <a:t>-</a:t>
            </a:r>
            <a:r>
              <a:rPr lang="en-US" sz="1000" i="1">
                <a:effectLst/>
                <a:latin typeface="Arial" panose="020B0604020202020204" pitchFamily="34" charset="0"/>
                <a:ea typeface="Calibri" panose="020F0502020204030204" pitchFamily="34" charset="0"/>
                <a:cs typeface="Arial" panose="020B0604020202020204" pitchFamily="34" charset="0"/>
              </a:rPr>
              <a:t>cryogenic</a:t>
            </a:r>
            <a:r>
              <a:rPr lang="en-US" sz="1000">
                <a:effectLst/>
                <a:latin typeface="Arial" panose="020B0604020202020204" pitchFamily="34" charset="0"/>
                <a:ea typeface="Calibri" panose="020F0502020204030204" pitchFamily="34" charset="0"/>
                <a:cs typeface="Arial" panose="020B0604020202020204" pitchFamily="34" charset="0"/>
              </a:rPr>
              <a:t> sensing at the standard quantum limit. A year later, DARPA launched the “Quantum-Assisted Sensing and Readout” or </a:t>
            </a:r>
            <a:r>
              <a:rPr lang="en-US" sz="1000" err="1">
                <a:effectLst/>
                <a:latin typeface="Arial" panose="020B0604020202020204" pitchFamily="34" charset="0"/>
                <a:ea typeface="Calibri" panose="020F0502020204030204" pitchFamily="34" charset="0"/>
                <a:cs typeface="Arial" panose="020B0604020202020204" pitchFamily="34" charset="0"/>
              </a:rPr>
              <a:t>QuASAR</a:t>
            </a:r>
            <a:r>
              <a:rPr lang="en-US" sz="1000">
                <a:effectLst/>
                <a:latin typeface="Arial" panose="020B0604020202020204" pitchFamily="34" charset="0"/>
                <a:ea typeface="Calibri" panose="020F0502020204030204" pitchFamily="34" charset="0"/>
                <a:cs typeface="Arial" panose="020B0604020202020204" pitchFamily="34" charset="0"/>
              </a:rPr>
              <a:t> program to develop atom or atom-like sensors, including hybrid and entangled quantum sensors that operate near or below the standard quantum limit. As the quantum transduction efforts were coming to an end in the DARPA </a:t>
            </a:r>
            <a:r>
              <a:rPr lang="en-US" sz="1000" err="1">
                <a:effectLst/>
                <a:latin typeface="Arial" panose="020B0604020202020204" pitchFamily="34" charset="0"/>
                <a:ea typeface="Calibri" panose="020F0502020204030204" pitchFamily="34" charset="0"/>
                <a:cs typeface="Arial" panose="020B0604020202020204" pitchFamily="34" charset="0"/>
              </a:rPr>
              <a:t>QuASAR</a:t>
            </a:r>
            <a:r>
              <a:rPr lang="en-US" sz="1000">
                <a:effectLst/>
                <a:latin typeface="Arial" panose="020B0604020202020204" pitchFamily="34" charset="0"/>
                <a:ea typeface="Calibri" panose="020F0502020204030204" pitchFamily="34" charset="0"/>
                <a:cs typeface="Arial" panose="020B0604020202020204" pitchFamily="34" charset="0"/>
              </a:rPr>
              <a:t> program, AFOSR, ARO, and the Laboratory for Physical Sciences or LPS, worked together to develop a multi-team MURI program to expand the development of controllable </a:t>
            </a:r>
            <a:r>
              <a:rPr lang="en-US" sz="1000" err="1">
                <a:effectLst/>
                <a:latin typeface="Arial" panose="020B0604020202020204" pitchFamily="34" charset="0"/>
                <a:ea typeface="Calibri" panose="020F0502020204030204" pitchFamily="34" charset="0"/>
                <a:cs typeface="Arial" panose="020B0604020202020204" pitchFamily="34" charset="0"/>
              </a:rPr>
              <a:t>optomechnical</a:t>
            </a:r>
            <a:r>
              <a:rPr lang="en-US" sz="1000">
                <a:effectLst/>
                <a:latin typeface="Arial" panose="020B0604020202020204" pitchFamily="34" charset="0"/>
                <a:ea typeface="Calibri" panose="020F0502020204030204" pitchFamily="34" charset="0"/>
                <a:cs typeface="Arial" panose="020B0604020202020204" pitchFamily="34" charset="0"/>
              </a:rPr>
              <a:t> devices towards new quantum transduction mechanisms between disparate quantum systems. Soon after, ONR launched a MURI on Quantum </a:t>
            </a:r>
            <a:r>
              <a:rPr lang="en-US" sz="1000" err="1">
                <a:effectLst/>
                <a:latin typeface="Arial" panose="020B0604020202020204" pitchFamily="34" charset="0"/>
                <a:ea typeface="Calibri" panose="020F0502020204030204" pitchFamily="34" charset="0"/>
                <a:cs typeface="Arial" panose="020B0604020202020204" pitchFamily="34" charset="0"/>
              </a:rPr>
              <a:t>Optomechanics</a:t>
            </a:r>
            <a:r>
              <a:rPr lang="en-US" sz="1000">
                <a:effectLst/>
                <a:latin typeface="Arial" panose="020B0604020202020204" pitchFamily="34" charset="0"/>
                <a:ea typeface="Calibri" panose="020F0502020204030204" pitchFamily="34" charset="0"/>
                <a:cs typeface="Arial" panose="020B0604020202020204" pitchFamily="34" charset="0"/>
              </a:rPr>
              <a:t> to further exploit the intrinsically quantum behavior of nanomechanical systems, including for new or improved quantum logic operations and precision measurements relevant to sensing. As the MURI on Quantum Transduction was coming to a close, LPS and ARO engaged with the research community and other agencies to create the Cross Quantum Technology Systems program, which continues to push the frontiers of quantum state transfer from microwave to optical wavelengths. </a:t>
            </a:r>
          </a:p>
          <a:p>
            <a:pPr marL="0" marR="0" lvl="0" indent="0">
              <a:lnSpc>
                <a:spcPct val="100000"/>
              </a:lnSpc>
              <a:spcBef>
                <a:spcPts val="0"/>
              </a:spcBef>
              <a:spcAft>
                <a:spcPts val="1200"/>
              </a:spcAft>
              <a:buFont typeface="+mj-lt"/>
              <a:buNone/>
            </a:pP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0000"/>
              </a:lnSpc>
              <a:spcBef>
                <a:spcPts val="0"/>
              </a:spcBef>
              <a:spcAft>
                <a:spcPts val="1200"/>
              </a:spcAft>
              <a:buFont typeface="+mj-lt"/>
              <a:buNone/>
            </a:pPr>
            <a:r>
              <a:rPr lang="en-US" sz="1000">
                <a:effectLst/>
                <a:latin typeface="Arial" panose="020B0604020202020204" pitchFamily="34" charset="0"/>
                <a:ea typeface="Calibri" panose="020F0502020204030204" pitchFamily="34" charset="0"/>
                <a:cs typeface="Arial" panose="020B0604020202020204" pitchFamily="34" charset="0"/>
              </a:rPr>
              <a:t>I am delighted to see continued support in these areas of science. I hope my examples here demonstrated the importance of exchanging ideas and working together between different agencies, and between different researchers, for larger, more impactful efforts. I hope my illustrations also show how new creative ideas, often supported by smaller core programs like single investigator awards, can seed larger programs that continuously evolve, sometimes nonlinearly into new and unexpected areas. Additionally, close engagement with the academic community and industry plays a significant role for funding agencies in shaping focused and valuable programs.</a:t>
            </a:r>
          </a:p>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24</a:t>
            </a:fld>
            <a:endParaRPr lang="en-US"/>
          </a:p>
        </p:txBody>
      </p:sp>
    </p:spTree>
    <p:extLst>
      <p:ext uri="{BB962C8B-B14F-4D97-AF65-F5344CB8AC3E}">
        <p14:creationId xmlns:p14="http://schemas.microsoft.com/office/powerpoint/2010/main" val="8739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effectLst/>
                <a:latin typeface=" Arial"/>
                <a:ea typeface="Calibri" panose="020F0502020204030204" pitchFamily="34" charset="0"/>
                <a:cs typeface="Times New Roman" panose="02020603050405020304" pitchFamily="18" charset="0"/>
              </a:rPr>
              <a:t>Personally, I see many exciting opportunities ahead through collaborative efforts between different communities. This includes exploring new quantum resources and enhanced quantum control; developing quantum programming languages and novel quantum algorithms; bridging the gap between theory and experiment; the “smart” design of quantum materials; development of quantum components with unique requirements for Quantum Information Science and Technology; and the discovery of new useful applications for Quantum Information Science and Technology.</a:t>
            </a:r>
            <a:endParaRPr lang="en-US" sz="1000">
              <a:latin typeface=" Arial"/>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25</a:t>
            </a:fld>
            <a:endParaRPr lang="en-US"/>
          </a:p>
        </p:txBody>
      </p:sp>
    </p:spTree>
    <p:extLst>
      <p:ext uri="{BB962C8B-B14F-4D97-AF65-F5344CB8AC3E}">
        <p14:creationId xmlns:p14="http://schemas.microsoft.com/office/powerpoint/2010/main" val="73282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1200"/>
              </a:spcAft>
              <a:buFont typeface="+mj-lt"/>
              <a:buNone/>
            </a:pPr>
            <a:r>
              <a:rPr lang="en-US" sz="1000">
                <a:effectLst/>
                <a:latin typeface="Arial" panose="020B0604020202020204" pitchFamily="34" charset="0"/>
                <a:ea typeface="Calibri" panose="020F0502020204030204" pitchFamily="34" charset="0"/>
                <a:cs typeface="Arial" panose="020B0604020202020204" pitchFamily="34" charset="0"/>
              </a:rPr>
              <a:t>So what will be required to get us from the basic research of ingenious ideas to practical applications? While we can hope, it is unlikely it will be a simple leap across this valley. It is more likely a long steady climb requiring sustained, long-term R&amp;D. One cannot predict when innovation will occur. And for Quantum Information Science and Technology, there’s not always an intuitive classical analogy.</a:t>
            </a:r>
          </a:p>
          <a:p>
            <a:pPr marL="0" marR="0" lvl="0" indent="0">
              <a:lnSpc>
                <a:spcPct val="100000"/>
              </a:lnSpc>
              <a:spcBef>
                <a:spcPts val="0"/>
              </a:spcBef>
              <a:spcAft>
                <a:spcPts val="1200"/>
              </a:spcAft>
              <a:buFont typeface="+mj-lt"/>
              <a:buNone/>
            </a:pP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0000"/>
              </a:lnSpc>
              <a:spcBef>
                <a:spcPts val="0"/>
              </a:spcBef>
              <a:spcAft>
                <a:spcPts val="1200"/>
              </a:spcAft>
              <a:buFont typeface="+mj-lt"/>
              <a:buNone/>
            </a:pPr>
            <a:r>
              <a:rPr lang="en-US" sz="1000">
                <a:effectLst/>
                <a:latin typeface="Arial" panose="020B0604020202020204" pitchFamily="34" charset="0"/>
                <a:ea typeface="Calibri" panose="020F0502020204030204" pitchFamily="34" charset="0"/>
                <a:cs typeface="Arial" panose="020B0604020202020204" pitchFamily="34" charset="0"/>
              </a:rPr>
              <a:t>The path also requires a holistic approach. If you look closely, successful climbers are often not alone. Partnerships between government, academia, and industry are critical, both nationally and internationally.</a:t>
            </a:r>
          </a:p>
          <a:p>
            <a:pPr marL="0" marR="0" lvl="0" indent="0">
              <a:lnSpc>
                <a:spcPct val="100000"/>
              </a:lnSpc>
              <a:spcBef>
                <a:spcPts val="0"/>
              </a:spcBef>
              <a:spcAft>
                <a:spcPts val="1200"/>
              </a:spcAft>
              <a:buFont typeface="+mj-lt"/>
              <a:buNone/>
            </a:pPr>
            <a:endParaRPr lang="en-US" sz="100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0000"/>
              </a:lnSpc>
              <a:spcBef>
                <a:spcPts val="0"/>
              </a:spcBef>
              <a:spcAft>
                <a:spcPts val="1200"/>
              </a:spcAft>
              <a:buFont typeface="+mj-lt"/>
              <a:buNone/>
            </a:pPr>
            <a:r>
              <a:rPr lang="en-US" sz="1000">
                <a:effectLst/>
                <a:latin typeface="Arial" panose="020B0604020202020204" pitchFamily="34" charset="0"/>
                <a:ea typeface="Calibri" panose="020F0502020204030204" pitchFamily="34" charset="0"/>
                <a:cs typeface="Arial" panose="020B0604020202020204" pitchFamily="34" charset="0"/>
              </a:rPr>
              <a:t>Developing the workforce is also of utmost importance. Here, I would encourage the community to think beyond the standard “STEM pipeline” model. </a:t>
            </a:r>
          </a:p>
          <a:p>
            <a:pPr marL="0" marR="0" lvl="0" indent="0">
              <a:lnSpc>
                <a:spcPct val="100000"/>
              </a:lnSpc>
              <a:spcBef>
                <a:spcPts val="0"/>
              </a:spcBef>
              <a:spcAft>
                <a:spcPts val="1200"/>
              </a:spcAft>
              <a:buFont typeface="+mj-lt"/>
              <a:buNone/>
            </a:pPr>
            <a:endParaRPr lang="en-US" sz="100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US" sz="1000">
                <a:effectLst/>
                <a:latin typeface="Arial" panose="020B0604020202020204" pitchFamily="34" charset="0"/>
                <a:ea typeface="Calibri" panose="020F0502020204030204" pitchFamily="34" charset="0"/>
                <a:cs typeface="Arial" panose="020B0604020202020204" pitchFamily="34" charset="0"/>
              </a:rPr>
              <a:t>In regards to applications, this will require casting a wide net as mentioned before, as well as developing a common language to translate some of the more complex and non-intuitive ideas of quantum physics.</a:t>
            </a:r>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26</a:t>
            </a:fld>
            <a:endParaRPr lang="en-US"/>
          </a:p>
        </p:txBody>
      </p:sp>
    </p:spTree>
    <p:extLst>
      <p:ext uri="{BB962C8B-B14F-4D97-AF65-F5344CB8AC3E}">
        <p14:creationId xmlns:p14="http://schemas.microsoft.com/office/powerpoint/2010/main" val="241053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specific opportunity to illustrate this is the National Science Portal. </a:t>
            </a:r>
          </a:p>
        </p:txBody>
      </p:sp>
      <p:sp>
        <p:nvSpPr>
          <p:cNvPr id="4" name="Slide Number Placeholder 3"/>
          <p:cNvSpPr>
            <a:spLocks noGrp="1"/>
          </p:cNvSpPr>
          <p:nvPr>
            <p:ph type="sldNum" sz="quarter" idx="5"/>
          </p:nvPr>
        </p:nvSpPr>
        <p:spPr/>
        <p:txBody>
          <a:bodyPr/>
          <a:lstStyle/>
          <a:p>
            <a:fld id="{EE0DA7D4-2281-3F41-A9A9-DF2CBC1C06D7}" type="slidenum">
              <a:rPr lang="en-US" smtClean="0"/>
              <a:t>27</a:t>
            </a:fld>
            <a:endParaRPr lang="en-US"/>
          </a:p>
        </p:txBody>
      </p:sp>
    </p:spTree>
    <p:extLst>
      <p:ext uri="{BB962C8B-B14F-4D97-AF65-F5344CB8AC3E}">
        <p14:creationId xmlns:p14="http://schemas.microsoft.com/office/powerpoint/2010/main" val="4157654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0DA7D4-2281-3F41-A9A9-DF2CBC1C06D7}" type="slidenum">
              <a:rPr lang="en-US" smtClean="0"/>
              <a:t>28</a:t>
            </a:fld>
            <a:endParaRPr lang="en-US"/>
          </a:p>
        </p:txBody>
      </p:sp>
    </p:spTree>
    <p:extLst>
      <p:ext uri="{BB962C8B-B14F-4D97-AF65-F5344CB8AC3E}">
        <p14:creationId xmlns:p14="http://schemas.microsoft.com/office/powerpoint/2010/main" val="3145663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1200"/>
              </a:spcAft>
              <a:buFont typeface="+mj-lt"/>
              <a:buNone/>
            </a:pPr>
            <a:r>
              <a:rPr lang="en-US" sz="1000">
                <a:effectLst/>
                <a:latin typeface=" Arial"/>
                <a:ea typeface="Calibri" panose="020F0502020204030204" pitchFamily="34" charset="0"/>
                <a:cs typeface="Times New Roman" panose="02020603050405020304" pitchFamily="18" charset="0"/>
              </a:rPr>
              <a:t>So what will be required to get us from the basic research of ingenious ideas to practical applications? While we can hope, it is unlikely it will be a simple leap across this valley. It is more likely a long steady climb requiring sustained, long-term R&amp;D. One cannot predict when innovation will occur. And for Quantum Information Science and Technology, there’s not always an intuitive classical analogy.</a:t>
            </a:r>
          </a:p>
          <a:p>
            <a:pPr marL="0" marR="0" lvl="0" indent="0">
              <a:lnSpc>
                <a:spcPct val="100000"/>
              </a:lnSpc>
              <a:spcBef>
                <a:spcPts val="0"/>
              </a:spcBef>
              <a:spcAft>
                <a:spcPts val="1200"/>
              </a:spcAft>
              <a:buFont typeface="+mj-lt"/>
              <a:buNone/>
            </a:pPr>
            <a:endParaRPr lang="en-US" sz="1000">
              <a:effectLst/>
              <a:latin typeface=" Arial"/>
              <a:ea typeface="Calibri" panose="020F0502020204030204" pitchFamily="34" charset="0"/>
              <a:cs typeface="Times New Roman" panose="02020603050405020304" pitchFamily="18" charset="0"/>
            </a:endParaRPr>
          </a:p>
          <a:p>
            <a:pPr marL="0" marR="0" lvl="0" indent="0">
              <a:lnSpc>
                <a:spcPct val="100000"/>
              </a:lnSpc>
              <a:spcBef>
                <a:spcPts val="0"/>
              </a:spcBef>
              <a:spcAft>
                <a:spcPts val="1200"/>
              </a:spcAft>
              <a:buFont typeface="+mj-lt"/>
              <a:buNone/>
            </a:pPr>
            <a:r>
              <a:rPr lang="en-US" sz="1000">
                <a:effectLst/>
                <a:latin typeface=" Arial"/>
                <a:ea typeface="Calibri" panose="020F0502020204030204" pitchFamily="34" charset="0"/>
                <a:cs typeface="Times New Roman" panose="02020603050405020304" pitchFamily="18" charset="0"/>
              </a:rPr>
              <a:t>The path also requires a holistic approach. If you look closely, successful climbers are often not alone. Partnerships between government, academia, and industry are critical, both nationally and internationally.</a:t>
            </a:r>
          </a:p>
          <a:p>
            <a:pPr marL="0" marR="0" lvl="0" indent="0">
              <a:lnSpc>
                <a:spcPct val="100000"/>
              </a:lnSpc>
              <a:spcBef>
                <a:spcPts val="0"/>
              </a:spcBef>
              <a:spcAft>
                <a:spcPts val="1200"/>
              </a:spcAft>
              <a:buFont typeface="+mj-lt"/>
              <a:buNone/>
            </a:pPr>
            <a:endParaRPr lang="en-US" sz="1000">
              <a:effectLst/>
              <a:latin typeface=" Arial"/>
              <a:ea typeface="Calibri" panose="020F0502020204030204" pitchFamily="34" charset="0"/>
              <a:cs typeface="Times New Roman" panose="02020603050405020304" pitchFamily="18" charset="0"/>
            </a:endParaRPr>
          </a:p>
          <a:p>
            <a:pPr marL="0" marR="0" lvl="0" indent="0">
              <a:lnSpc>
                <a:spcPct val="100000"/>
              </a:lnSpc>
              <a:spcBef>
                <a:spcPts val="0"/>
              </a:spcBef>
              <a:spcAft>
                <a:spcPts val="1200"/>
              </a:spcAft>
              <a:buFont typeface="+mj-lt"/>
              <a:buNone/>
            </a:pPr>
            <a:r>
              <a:rPr lang="en-US" sz="1000">
                <a:effectLst/>
                <a:latin typeface=" Arial"/>
                <a:ea typeface="Calibri" panose="020F0502020204030204" pitchFamily="34" charset="0"/>
                <a:cs typeface="Times New Roman" panose="02020603050405020304" pitchFamily="18" charset="0"/>
              </a:rPr>
              <a:t>Developing the workforce is also of utmost importance. Here, I would encourage the community to think beyond the standard “STEM pipeline” model. </a:t>
            </a:r>
          </a:p>
          <a:p>
            <a:pPr marL="0" marR="0" lvl="0" indent="0">
              <a:lnSpc>
                <a:spcPct val="100000"/>
              </a:lnSpc>
              <a:spcBef>
                <a:spcPts val="0"/>
              </a:spcBef>
              <a:spcAft>
                <a:spcPts val="1200"/>
              </a:spcAft>
              <a:buFont typeface="+mj-lt"/>
              <a:buNone/>
            </a:pPr>
            <a:endParaRPr lang="en-US" sz="1000">
              <a:effectLst/>
              <a:latin typeface=" Arial"/>
              <a:ea typeface="Calibri" panose="020F0502020204030204" pitchFamily="34" charset="0"/>
              <a:cs typeface="Times New Roman" panose="02020603050405020304" pitchFamily="18" charset="0"/>
            </a:endParaRPr>
          </a:p>
          <a:p>
            <a:pPr>
              <a:lnSpc>
                <a:spcPct val="100000"/>
              </a:lnSpc>
            </a:pPr>
            <a:r>
              <a:rPr lang="en-US" sz="1000">
                <a:effectLst/>
                <a:latin typeface=" Arial"/>
                <a:ea typeface="Calibri" panose="020F0502020204030204" pitchFamily="34" charset="0"/>
                <a:cs typeface="Times New Roman" panose="02020603050405020304" pitchFamily="18" charset="0"/>
              </a:rPr>
              <a:t>In regards to applications, this will require casting a wide net as mentioned before, as well as developing a common language to translate some of the more complex and non-intuitive ideas of quantum physics.</a:t>
            </a:r>
            <a:endParaRPr lang="en-US" sz="1000">
              <a:latin typeface=" Arial"/>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30</a:t>
            </a:fld>
            <a:endParaRPr lang="en-US"/>
          </a:p>
        </p:txBody>
      </p:sp>
    </p:spTree>
    <p:extLst>
      <p:ext uri="{BB962C8B-B14F-4D97-AF65-F5344CB8AC3E}">
        <p14:creationId xmlns:p14="http://schemas.microsoft.com/office/powerpoint/2010/main" val="1317258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31</a:t>
            </a:fld>
            <a:endParaRPr lang="en-US"/>
          </a:p>
        </p:txBody>
      </p:sp>
    </p:spTree>
    <p:extLst>
      <p:ext uri="{BB962C8B-B14F-4D97-AF65-F5344CB8AC3E}">
        <p14:creationId xmlns:p14="http://schemas.microsoft.com/office/powerpoint/2010/main" val="1468797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92100"/>
            <a:ext cx="5759450" cy="3240088"/>
          </a:xfrm>
        </p:spPr>
      </p:sp>
      <p:sp>
        <p:nvSpPr>
          <p:cNvPr id="3" name="Notes Placeholder 2"/>
          <p:cNvSpPr>
            <a:spLocks noGrp="1"/>
          </p:cNvSpPr>
          <p:nvPr>
            <p:ph type="body" idx="1"/>
          </p:nvPr>
        </p:nvSpPr>
        <p:spPr>
          <a:xfrm>
            <a:off x="237587" y="3535610"/>
            <a:ext cx="6840025" cy="5398509"/>
          </a:xfrm>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With a workforce of more than 12,500 personnel across multiple directorates and locations, AFRL manages a $7 billion portfolio of investments, supporting external customers and partners with industry while investing in basic research, applied research and advanced technology development. the latter of which focus on development and innovations separated from the functional directorates by technological capabilities. </a:t>
            </a:r>
          </a:p>
          <a:p>
            <a:pPr algn="l" rtl="0" fontAlgn="base"/>
            <a:br>
              <a:rPr lang="en-US" sz="1000" b="1" u="sng">
                <a:solidFill>
                  <a:srgbClr val="000000"/>
                </a:solidFill>
                <a:latin typeface="+mj-lt"/>
                <a:cs typeface="Arial" panose="020B0604020202020204" pitchFamily="34" charset="0"/>
              </a:rPr>
            </a:br>
            <a:br>
              <a:rPr lang="en-US" sz="1000" b="1" u="sng">
                <a:solidFill>
                  <a:srgbClr val="000000"/>
                </a:solidFill>
                <a:latin typeface="+mj-lt"/>
                <a:cs typeface="Arial" panose="020B0604020202020204" pitchFamily="34" charset="0"/>
              </a:rPr>
            </a:br>
            <a:r>
              <a:rPr lang="en-US" sz="1000" b="1" u="sng">
                <a:solidFill>
                  <a:srgbClr val="000000"/>
                </a:solidFill>
                <a:latin typeface="+mj-lt"/>
                <a:cs typeface="Arial" panose="020B0604020202020204" pitchFamily="34" charset="0"/>
              </a:rPr>
              <a:t>AFRL Enterprise At-A-Glance</a:t>
            </a:r>
            <a:r>
              <a:rPr lang="en-US" sz="1000" u="sng">
                <a:solidFill>
                  <a:srgbClr val="444444"/>
                </a:solidFill>
                <a:latin typeface="+mj-lt"/>
                <a:cs typeface="Arial" panose="020B0604020202020204" pitchFamily="34" charset="0"/>
              </a:rPr>
              <a:t>​</a:t>
            </a:r>
          </a:p>
          <a:p>
            <a:pPr marL="181240" indent="-181240" defTabSz="966612" fontAlgn="base">
              <a:buFont typeface="Arial" panose="020B0604020202020204" pitchFamily="34" charset="0"/>
              <a:buChar char="•"/>
              <a:defRPr/>
            </a:pPr>
            <a:r>
              <a:rPr lang="en-US" sz="1000">
                <a:latin typeface="+mj-lt"/>
              </a:rPr>
              <a:t>The Air Force Research Laboratory is the primary scientific research and development center for the Department of the Air Force.  Under our motto of </a:t>
            </a:r>
            <a:r>
              <a:rPr lang="en-US" sz="1000" b="1">
                <a:solidFill>
                  <a:srgbClr val="7030A0"/>
                </a:solidFill>
                <a:latin typeface="+mj-lt"/>
              </a:rPr>
              <a:t>“One AFRL – One Fight”, </a:t>
            </a:r>
            <a:r>
              <a:rPr lang="en-US" sz="1000">
                <a:latin typeface="+mj-lt"/>
              </a:rPr>
              <a:t>we are the go-to for science and technology organization serving the needs of the Air Force and Space Force.</a:t>
            </a:r>
            <a:endParaRPr lang="en-US" sz="1000">
              <a:solidFill>
                <a:srgbClr val="000000"/>
              </a:solidFill>
              <a:latin typeface="+mj-lt"/>
              <a:cs typeface="Arial" panose="020B0604020202020204" pitchFamily="34" charset="0"/>
            </a:endParaRPr>
          </a:p>
          <a:p>
            <a:pPr marL="181240" indent="-181240" defTabSz="966612" fontAlgn="base">
              <a:buFont typeface="Arial" panose="020B0604020202020204" pitchFamily="34" charset="0"/>
              <a:buChar char="•"/>
              <a:defRPr/>
            </a:pPr>
            <a:r>
              <a:rPr lang="en-US" sz="1000">
                <a:solidFill>
                  <a:srgbClr val="000000"/>
                </a:solidFill>
                <a:latin typeface="+mj-lt"/>
                <a:cs typeface="Arial" panose="020B0604020202020204" pitchFamily="34" charset="0"/>
              </a:rPr>
              <a:t>AFRL’s vision is to defend America by unleashing the power of innovative air and space technology.</a:t>
            </a:r>
            <a:r>
              <a:rPr lang="en-US" sz="1000">
                <a:solidFill>
                  <a:srgbClr val="444444"/>
                </a:solidFill>
                <a:latin typeface="+mj-lt"/>
                <a:cs typeface="Arial" panose="020B0604020202020204" pitchFamily="34" charset="0"/>
              </a:rPr>
              <a:t>​ </a:t>
            </a:r>
          </a:p>
          <a:p>
            <a:pPr marL="664546" lvl="1" indent="-181240" defTabSz="966612" fontAlgn="base">
              <a:buFont typeface="Arial" panose="020B0604020202020204" pitchFamily="34" charset="0"/>
              <a:buChar char="•"/>
              <a:defRPr/>
            </a:pPr>
            <a:r>
              <a:rPr lang="en-US" sz="1000">
                <a:solidFill>
                  <a:srgbClr val="000000"/>
                </a:solidFill>
                <a:latin typeface="+mj-lt"/>
                <a:cs typeface="Arial" panose="020B0604020202020204" pitchFamily="34" charset="0"/>
              </a:rPr>
              <a:t>To unleash this power, we pursue research across a wide range of scientific areas from basic science to technological transition. </a:t>
            </a:r>
            <a:r>
              <a:rPr lang="en-US" sz="1000">
                <a:solidFill>
                  <a:srgbClr val="444444"/>
                </a:solidFill>
                <a:latin typeface="+mj-lt"/>
                <a:cs typeface="Arial" panose="020B0604020202020204" pitchFamily="34" charset="0"/>
              </a:rPr>
              <a:t>​</a:t>
            </a:r>
          </a:p>
          <a:p>
            <a:pPr marL="181240" indent="-181240" defTabSz="966612" fontAlgn="base">
              <a:buFont typeface="Arial" panose="020B0604020202020204" pitchFamily="34" charset="0"/>
              <a:buChar char="•"/>
              <a:defRPr/>
            </a:pPr>
            <a:r>
              <a:rPr lang="en-US" sz="1000">
                <a:solidFill>
                  <a:srgbClr val="000000"/>
                </a:solidFill>
                <a:latin typeface="+mj-lt"/>
                <a:cs typeface="Arial" panose="020B0604020202020204" pitchFamily="34" charset="0"/>
              </a:rPr>
              <a:t>AFRL is built for agility and uniquely positioned to take high levels of technical and relevant risk, providing interesting and challenging problems for researchers to solve in areas such as </a:t>
            </a:r>
            <a:r>
              <a:rPr lang="en-US" sz="1000">
                <a:solidFill>
                  <a:srgbClr val="242424"/>
                </a:solidFill>
                <a:latin typeface="+mj-lt"/>
                <a:cs typeface="Arial" panose="020B0604020202020204" pitchFamily="34" charset="0"/>
              </a:rPr>
              <a:t>High-Speed Aerodynamics or Reentry Physics (Aerodynamics)</a:t>
            </a:r>
            <a:r>
              <a:rPr lang="en-US" sz="1000">
                <a:solidFill>
                  <a:srgbClr val="000000"/>
                </a:solidFill>
                <a:latin typeface="+mj-lt"/>
                <a:cs typeface="Arial" panose="020B0604020202020204" pitchFamily="34" charset="0"/>
              </a:rPr>
              <a:t>, Autonomy, Directed Energy, Biophysics, Quantum, Cyber, Space Situational Awareness and many more.</a:t>
            </a:r>
          </a:p>
          <a:p>
            <a:pPr marL="664546" lvl="1" indent="-181240" defTabSz="966612" fontAlgn="base">
              <a:buFont typeface="Arial" panose="020B0604020202020204" pitchFamily="34" charset="0"/>
              <a:buChar char="•"/>
              <a:defRPr/>
            </a:pPr>
            <a:r>
              <a:rPr lang="en-US" sz="1000">
                <a:solidFill>
                  <a:srgbClr val="000000"/>
                </a:solidFill>
                <a:latin typeface="+mj-lt"/>
                <a:cs typeface="Arial" panose="020B0604020202020204" pitchFamily="34" charset="0"/>
              </a:rPr>
              <a:t>Anything you are working on, we are interested in.</a:t>
            </a:r>
            <a:endParaRPr lang="en-US" sz="1000">
              <a:solidFill>
                <a:srgbClr val="444444"/>
              </a:solidFill>
              <a:latin typeface="+mj-lt"/>
              <a:cs typeface="Arial" panose="020B0604020202020204" pitchFamily="34" charset="0"/>
            </a:endParaRPr>
          </a:p>
          <a:p>
            <a:pPr marL="181240" indent="-181240" defTabSz="966612" fontAlgn="base">
              <a:buFont typeface="Arial" panose="020B0604020202020204" pitchFamily="34" charset="0"/>
              <a:buChar char="•"/>
              <a:defRPr/>
            </a:pPr>
            <a:r>
              <a:rPr lang="en-US" sz="1000">
                <a:solidFill>
                  <a:srgbClr val="000000"/>
                </a:solidFill>
                <a:latin typeface="+mj-lt"/>
                <a:cs typeface="Arial" panose="020B0604020202020204" pitchFamily="34" charset="0"/>
              </a:rPr>
              <a:t>As AFRL continues to support our Airmen and Guardians today with the best technological capabilities, we also plan for the future by strategically investing in science and technology efforts that fuel the discoveries that will meet future requirements of the Department of the Air Force.</a:t>
            </a:r>
            <a:endParaRPr lang="en-US" sz="1000">
              <a:solidFill>
                <a:srgbClr val="444444"/>
              </a:solidFill>
              <a:latin typeface="+mj-lt"/>
              <a:cs typeface="Arial" panose="020B0604020202020204" pitchFamily="34" charset="0"/>
            </a:endParaRPr>
          </a:p>
          <a:p>
            <a:pPr marL="181240" indent="-181240" defTabSz="966612" fontAlgn="base">
              <a:buFont typeface="Arial" panose="020B0604020202020204" pitchFamily="34" charset="0"/>
              <a:buChar char="•"/>
              <a:defRPr/>
            </a:pPr>
            <a:r>
              <a:rPr lang="en-US" sz="1000">
                <a:solidFill>
                  <a:srgbClr val="000000"/>
                </a:solidFill>
                <a:latin typeface="+mj-lt"/>
                <a:cs typeface="Arial" panose="020B0604020202020204" pitchFamily="34" charset="0"/>
              </a:rPr>
              <a:t>As a world-class research and development center, we lead, discover, develop and deliver.</a:t>
            </a:r>
          </a:p>
          <a:p>
            <a:pPr marL="181240" indent="-181240" defTabSz="966612" fontAlgn="base">
              <a:buFont typeface="Arial" panose="020B0604020202020204" pitchFamily="34" charset="0"/>
              <a:buChar char="•"/>
              <a:defRPr/>
            </a:pPr>
            <a:r>
              <a:rPr lang="en-US" sz="1000">
                <a:latin typeface="+mj-lt"/>
              </a:rPr>
              <a:t>In supporting today’s research for tomorrow’s breakthroughs, the </a:t>
            </a:r>
            <a:r>
              <a:rPr lang="en-US" sz="1000" b="1">
                <a:latin typeface="+mj-lt"/>
              </a:rPr>
              <a:t>DoD</a:t>
            </a:r>
            <a:r>
              <a:rPr lang="en-US" sz="1000">
                <a:latin typeface="+mj-lt"/>
              </a:rPr>
              <a:t> has strong reputation for identifying and funding world-class researchers at the earliest stages of their careers.</a:t>
            </a:r>
          </a:p>
          <a:p>
            <a:pPr marL="181240" indent="-181240">
              <a:buFont typeface="Arial" panose="020B0604020202020204" pitchFamily="34" charset="0"/>
              <a:buChar char="•"/>
            </a:pPr>
            <a:r>
              <a:rPr lang="en-US" sz="1000">
                <a:latin typeface="+mj-lt"/>
              </a:rPr>
              <a:t>This puts DoD in a uniquely advantageous position as a world leader in scientific discovery and in identifying new paths for investigation</a:t>
            </a:r>
            <a:r>
              <a:rPr lang="en-US" sz="1000" b="1">
                <a:latin typeface="+mj-lt"/>
              </a:rPr>
              <a:t>, because very often that first seedling research grant from the DoD serves as a springboard leading to additional opportunities within and </a:t>
            </a:r>
            <a:r>
              <a:rPr lang="en-US" sz="1000">
                <a:latin typeface="+mj-lt"/>
              </a:rPr>
              <a:t>outside of the DoD.  </a:t>
            </a:r>
          </a:p>
          <a:p>
            <a:pPr marL="181240" indent="-181240">
              <a:buFont typeface="Arial" panose="020B0604020202020204" pitchFamily="34" charset="0"/>
              <a:buChar char="•"/>
            </a:pPr>
            <a:r>
              <a:rPr lang="en-US" sz="1000">
                <a:latin typeface="+mj-lt"/>
              </a:rPr>
              <a:t>This early funding from the DoD often leads to very successful career trajectories for the next generation of scientists and engineers who dedicate their research to solving some of the most difficult scientific challenges that impact our everyday lives.</a:t>
            </a:r>
          </a:p>
          <a:p>
            <a:pPr marL="181240" indent="-181240">
              <a:buFont typeface="Arial" panose="020B0604020202020204" pitchFamily="34" charset="0"/>
              <a:buChar char="•"/>
            </a:pPr>
            <a:endParaRPr lang="en-US" sz="1000"/>
          </a:p>
        </p:txBody>
      </p:sp>
      <p:sp>
        <p:nvSpPr>
          <p:cNvPr id="4" name="Slide Number Placeholder 3"/>
          <p:cNvSpPr>
            <a:spLocks noGrp="1"/>
          </p:cNvSpPr>
          <p:nvPr>
            <p:ph type="sldNum" sz="quarter" idx="10"/>
          </p:nvPr>
        </p:nvSpPr>
        <p:spPr/>
        <p:txBody>
          <a:bodyPr/>
          <a:lstStyle/>
          <a:p>
            <a:pPr defTabSz="966612">
              <a:defRPr/>
            </a:pPr>
            <a:fld id="{EE0DA7D4-2281-3F41-A9A9-DF2CBC1C06D7}" type="slidenum">
              <a:rPr lang="en-US">
                <a:solidFill>
                  <a:prstClr val="black"/>
                </a:solidFill>
                <a:latin typeface="Calibri"/>
              </a:rPr>
              <a:pPr defTabSz="966612">
                <a:defRPr/>
              </a:pPr>
              <a:t>3</a:t>
            </a:fld>
            <a:endParaRPr lang="en-US">
              <a:solidFill>
                <a:prstClr val="black"/>
              </a:solidFill>
              <a:latin typeface="Calibri"/>
            </a:endParaRPr>
          </a:p>
        </p:txBody>
      </p:sp>
    </p:spTree>
    <p:extLst>
      <p:ext uri="{BB962C8B-B14F-4D97-AF65-F5344CB8AC3E}">
        <p14:creationId xmlns:p14="http://schemas.microsoft.com/office/powerpoint/2010/main" val="2181297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465138"/>
            <a:ext cx="5576887" cy="3138487"/>
          </a:xfrm>
        </p:spPr>
      </p:sp>
      <p:sp>
        <p:nvSpPr>
          <p:cNvPr id="3" name="Notes Placeholder 2"/>
          <p:cNvSpPr>
            <a:spLocks noGrp="1"/>
          </p:cNvSpPr>
          <p:nvPr>
            <p:ph type="body" idx="1"/>
          </p:nvPr>
        </p:nvSpPr>
        <p:spPr/>
        <p:txBody>
          <a:bodyPr/>
          <a:lstStyle/>
          <a:p>
            <a:endParaRPr lang="en-US"/>
          </a:p>
          <a:p>
            <a:endParaRPr lang="en-US"/>
          </a:p>
          <a:p>
            <a:r>
              <a:rPr lang="en-US"/>
              <a:t>We want your talent and need you to be part of our science and technology ecosystem. </a:t>
            </a:r>
          </a:p>
        </p:txBody>
      </p:sp>
      <p:sp>
        <p:nvSpPr>
          <p:cNvPr id="4" name="Slide Number Placeholder 3"/>
          <p:cNvSpPr>
            <a:spLocks noGrp="1"/>
          </p:cNvSpPr>
          <p:nvPr>
            <p:ph type="sldNum" sz="quarter" idx="10"/>
          </p:nvPr>
        </p:nvSpPr>
        <p:spPr/>
        <p:txBody>
          <a:bodyPr/>
          <a:lstStyle/>
          <a:p>
            <a:pPr defTabSz="898006">
              <a:defRPr/>
            </a:pPr>
            <a:fld id="{EABADF3B-7EFC-4A41-8083-E8BCAC0B1F4E}" type="slidenum">
              <a:rPr lang="en-CA">
                <a:solidFill>
                  <a:prstClr val="black"/>
                </a:solidFill>
                <a:latin typeface="Calibri"/>
              </a:rPr>
              <a:pPr defTabSz="898006">
                <a:defRPr/>
              </a:pPr>
              <a:t>33</a:t>
            </a:fld>
            <a:endParaRPr lang="en-CA">
              <a:solidFill>
                <a:prstClr val="black"/>
              </a:solidFill>
              <a:latin typeface="Calibri"/>
            </a:endParaRPr>
          </a:p>
        </p:txBody>
      </p:sp>
    </p:spTree>
    <p:extLst>
      <p:ext uri="{BB962C8B-B14F-4D97-AF65-F5344CB8AC3E}">
        <p14:creationId xmlns:p14="http://schemas.microsoft.com/office/powerpoint/2010/main" val="469495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81013"/>
            <a:ext cx="5759450" cy="3240087"/>
          </a:xfrm>
        </p:spPr>
      </p:sp>
      <p:sp>
        <p:nvSpPr>
          <p:cNvPr id="3" name="Notes Placeholder 2"/>
          <p:cNvSpPr>
            <a:spLocks noGrp="1"/>
          </p:cNvSpPr>
          <p:nvPr>
            <p:ph type="body" idx="1"/>
          </p:nvPr>
        </p:nvSpPr>
        <p:spPr/>
        <p:txBody>
          <a:bodyPr/>
          <a:lstStyle/>
          <a:p>
            <a:pPr lvl="0"/>
            <a:r>
              <a:rPr lang="en-US" sz="1050" b="0" kern="1200">
                <a:solidFill>
                  <a:schemeClr val="tx1"/>
                </a:solidFill>
                <a:effectLst/>
                <a:latin typeface="+mn-lt"/>
                <a:ea typeface="+mn-ea"/>
                <a:cs typeface="+mn-cs"/>
              </a:rPr>
              <a:t>Figure out what you want to study</a:t>
            </a:r>
            <a:r>
              <a:rPr lang="en-US" sz="1050" b="0" kern="1200" baseline="0">
                <a:solidFill>
                  <a:schemeClr val="tx1"/>
                </a:solidFill>
                <a:effectLst/>
                <a:latin typeface="+mn-lt"/>
                <a:ea typeface="+mn-ea"/>
                <a:cs typeface="+mn-cs"/>
              </a:rPr>
              <a:t> and develop a research plan</a:t>
            </a:r>
            <a:endParaRPr lang="en-US" sz="1050" b="0" kern="1200">
              <a:solidFill>
                <a:schemeClr val="tx1"/>
              </a:solidFill>
              <a:effectLst/>
              <a:latin typeface="+mn-lt"/>
              <a:ea typeface="+mn-ea"/>
              <a:cs typeface="+mn-cs"/>
            </a:endParaRPr>
          </a:p>
          <a:p>
            <a:pPr lvl="0"/>
            <a:r>
              <a:rPr lang="en-US" sz="1050" b="1" kern="1200">
                <a:solidFill>
                  <a:schemeClr val="tx1"/>
                </a:solidFill>
                <a:effectLst/>
                <a:latin typeface="+mn-lt"/>
                <a:ea typeface="+mn-ea"/>
                <a:cs typeface="+mn-cs"/>
              </a:rPr>
              <a:t>Review BAAs from all organizations</a:t>
            </a:r>
          </a:p>
          <a:p>
            <a:pPr lvl="0"/>
            <a:r>
              <a:rPr lang="en-US" sz="1050" kern="1200">
                <a:solidFill>
                  <a:schemeClr val="tx1"/>
                </a:solidFill>
                <a:effectLst/>
                <a:latin typeface="+mn-lt"/>
                <a:ea typeface="+mn-ea"/>
                <a:cs typeface="+mn-cs"/>
              </a:rPr>
              <a:t>Find your niche…scope idea</a:t>
            </a:r>
          </a:p>
          <a:p>
            <a:pPr lvl="0"/>
            <a:r>
              <a:rPr lang="en-US" sz="1050" kern="1200">
                <a:solidFill>
                  <a:schemeClr val="tx1"/>
                </a:solidFill>
                <a:effectLst/>
                <a:latin typeface="+mn-lt"/>
                <a:ea typeface="+mn-ea"/>
                <a:cs typeface="+mn-cs"/>
              </a:rPr>
              <a:t>Draft an idea statement</a:t>
            </a:r>
          </a:p>
          <a:p>
            <a:pPr lvl="0"/>
            <a:r>
              <a:rPr lang="en-US" sz="1050" kern="1200">
                <a:solidFill>
                  <a:schemeClr val="tx1"/>
                </a:solidFill>
                <a:effectLst/>
                <a:latin typeface="+mn-lt"/>
                <a:ea typeface="+mn-ea"/>
                <a:cs typeface="+mn-cs"/>
              </a:rPr>
              <a:t>Connect with a Program Officer from BAA to discuss </a:t>
            </a:r>
          </a:p>
          <a:p>
            <a:pPr lvl="0"/>
            <a:r>
              <a:rPr lang="en-US" sz="1050" kern="1200">
                <a:solidFill>
                  <a:schemeClr val="tx1"/>
                </a:solidFill>
                <a:effectLst/>
                <a:latin typeface="+mn-lt"/>
                <a:ea typeface="+mn-ea"/>
                <a:cs typeface="+mn-cs"/>
              </a:rPr>
              <a:t>Discuss when and where to submit a full proposal. </a:t>
            </a:r>
          </a:p>
          <a:p>
            <a:pPr lvl="0"/>
            <a:r>
              <a:rPr lang="en-US" sz="1050" kern="1200">
                <a:solidFill>
                  <a:schemeClr val="tx1"/>
                </a:solidFill>
                <a:effectLst/>
                <a:latin typeface="+mn-lt"/>
                <a:ea typeface="+mn-ea"/>
                <a:cs typeface="+mn-cs"/>
              </a:rPr>
              <a:t>Submit a full proposal on Grants.gov</a:t>
            </a:r>
          </a:p>
          <a:p>
            <a:pPr lvl="0"/>
            <a:r>
              <a:rPr lang="en-US" sz="1050" kern="1200">
                <a:solidFill>
                  <a:schemeClr val="tx1"/>
                </a:solidFill>
                <a:effectLst/>
                <a:latin typeface="+mn-lt"/>
                <a:ea typeface="+mn-ea"/>
                <a:cs typeface="+mn-cs"/>
              </a:rPr>
              <a:t>Get funded or re-scope and try again next year</a:t>
            </a:r>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34</a:t>
            </a:fld>
            <a:endParaRPr lang="en-US"/>
          </a:p>
        </p:txBody>
      </p:sp>
    </p:spTree>
    <p:extLst>
      <p:ext uri="{BB962C8B-B14F-4D97-AF65-F5344CB8AC3E}">
        <p14:creationId xmlns:p14="http://schemas.microsoft.com/office/powerpoint/2010/main" val="2719844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81013"/>
            <a:ext cx="5759450" cy="3240087"/>
          </a:xfrm>
        </p:spPr>
      </p:sp>
      <p:sp>
        <p:nvSpPr>
          <p:cNvPr id="3" name="Notes Placeholder 2"/>
          <p:cNvSpPr>
            <a:spLocks noGrp="1"/>
          </p:cNvSpPr>
          <p:nvPr>
            <p:ph type="body" idx="1"/>
          </p:nvPr>
        </p:nvSpPr>
        <p:spPr/>
        <p:txBody>
          <a:bodyPr/>
          <a:lstStyle/>
          <a:p>
            <a:pPr lvl="0"/>
            <a:r>
              <a:rPr lang="en-US" sz="1050" b="0" kern="1200">
                <a:solidFill>
                  <a:schemeClr val="tx1"/>
                </a:solidFill>
                <a:effectLst/>
                <a:latin typeface="+mn-lt"/>
                <a:ea typeface="+mn-ea"/>
                <a:cs typeface="+mn-cs"/>
              </a:rPr>
              <a:t>Figure out what you want to study</a:t>
            </a:r>
            <a:r>
              <a:rPr lang="en-US" sz="1050" b="0" kern="1200" baseline="0">
                <a:solidFill>
                  <a:schemeClr val="tx1"/>
                </a:solidFill>
                <a:effectLst/>
                <a:latin typeface="+mn-lt"/>
                <a:ea typeface="+mn-ea"/>
                <a:cs typeface="+mn-cs"/>
              </a:rPr>
              <a:t> and develop a research plan</a:t>
            </a:r>
            <a:endParaRPr lang="en-US" sz="1050" b="0" kern="1200">
              <a:solidFill>
                <a:schemeClr val="tx1"/>
              </a:solidFill>
              <a:effectLst/>
              <a:latin typeface="+mn-lt"/>
              <a:ea typeface="+mn-ea"/>
              <a:cs typeface="+mn-cs"/>
            </a:endParaRPr>
          </a:p>
          <a:p>
            <a:pPr lvl="0"/>
            <a:r>
              <a:rPr lang="en-US" sz="1050" kern="1200">
                <a:solidFill>
                  <a:schemeClr val="tx1"/>
                </a:solidFill>
                <a:effectLst/>
                <a:latin typeface="+mn-lt"/>
                <a:ea typeface="+mn-ea"/>
                <a:cs typeface="+mn-cs"/>
              </a:rPr>
              <a:t>Review BAAs from all organizations</a:t>
            </a:r>
          </a:p>
          <a:p>
            <a:pPr lvl="0"/>
            <a:r>
              <a:rPr lang="en-US" sz="1050" b="1" kern="1200">
                <a:solidFill>
                  <a:schemeClr val="tx1"/>
                </a:solidFill>
                <a:effectLst/>
                <a:latin typeface="+mn-lt"/>
                <a:ea typeface="+mn-ea"/>
                <a:cs typeface="+mn-cs"/>
              </a:rPr>
              <a:t>Find your niche…scope idea</a:t>
            </a:r>
          </a:p>
          <a:p>
            <a:pPr lvl="0"/>
            <a:r>
              <a:rPr lang="en-US" sz="1050" b="1" kern="1200">
                <a:solidFill>
                  <a:schemeClr val="tx1"/>
                </a:solidFill>
                <a:effectLst/>
                <a:latin typeface="+mn-lt"/>
                <a:ea typeface="+mn-ea"/>
                <a:cs typeface="+mn-cs"/>
              </a:rPr>
              <a:t>Draft an idea statement</a:t>
            </a:r>
          </a:p>
          <a:p>
            <a:pPr lvl="0"/>
            <a:r>
              <a:rPr lang="en-US" sz="1050" kern="1200">
                <a:solidFill>
                  <a:schemeClr val="tx1"/>
                </a:solidFill>
                <a:effectLst/>
                <a:latin typeface="+mn-lt"/>
                <a:ea typeface="+mn-ea"/>
                <a:cs typeface="+mn-cs"/>
              </a:rPr>
              <a:t>Connect with a Program Officer from BAA to discuss </a:t>
            </a:r>
          </a:p>
          <a:p>
            <a:pPr lvl="0"/>
            <a:r>
              <a:rPr lang="en-US" sz="1050" kern="1200">
                <a:solidFill>
                  <a:schemeClr val="tx1"/>
                </a:solidFill>
                <a:effectLst/>
                <a:latin typeface="+mn-lt"/>
                <a:ea typeface="+mn-ea"/>
                <a:cs typeface="+mn-cs"/>
              </a:rPr>
              <a:t>Discuss when and where to submit a full proposal. </a:t>
            </a:r>
          </a:p>
          <a:p>
            <a:pPr lvl="0"/>
            <a:r>
              <a:rPr lang="en-US" sz="1050" kern="1200">
                <a:solidFill>
                  <a:schemeClr val="tx1"/>
                </a:solidFill>
                <a:effectLst/>
                <a:latin typeface="+mn-lt"/>
                <a:ea typeface="+mn-ea"/>
                <a:cs typeface="+mn-cs"/>
              </a:rPr>
              <a:t>Submit a full proposal on Grants.gov</a:t>
            </a:r>
          </a:p>
          <a:p>
            <a:pPr lvl="0"/>
            <a:r>
              <a:rPr lang="en-US" sz="1050" kern="1200">
                <a:solidFill>
                  <a:schemeClr val="tx1"/>
                </a:solidFill>
                <a:effectLst/>
                <a:latin typeface="+mn-lt"/>
                <a:ea typeface="+mn-ea"/>
                <a:cs typeface="+mn-cs"/>
              </a:rPr>
              <a:t>Get funded or re-scope and try again next year</a:t>
            </a:r>
          </a:p>
          <a:p>
            <a:endParaRPr lang="en-US"/>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35</a:t>
            </a:fld>
            <a:endParaRPr lang="en-US"/>
          </a:p>
        </p:txBody>
      </p:sp>
    </p:spTree>
    <p:extLst>
      <p:ext uri="{BB962C8B-B14F-4D97-AF65-F5344CB8AC3E}">
        <p14:creationId xmlns:p14="http://schemas.microsoft.com/office/powerpoint/2010/main" val="1732693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81013"/>
            <a:ext cx="5759450" cy="3240087"/>
          </a:xfrm>
        </p:spPr>
      </p:sp>
      <p:sp>
        <p:nvSpPr>
          <p:cNvPr id="3" name="Notes Placeholder 2"/>
          <p:cNvSpPr>
            <a:spLocks noGrp="1"/>
          </p:cNvSpPr>
          <p:nvPr>
            <p:ph type="body" idx="1"/>
          </p:nvPr>
        </p:nvSpPr>
        <p:spPr/>
        <p:txBody>
          <a:bodyPr/>
          <a:lstStyle/>
          <a:p>
            <a:pPr lvl="0"/>
            <a:r>
              <a:rPr lang="en-US" sz="1050" b="0" kern="1200">
                <a:solidFill>
                  <a:schemeClr val="tx1"/>
                </a:solidFill>
                <a:effectLst/>
                <a:latin typeface="+mn-lt"/>
                <a:ea typeface="+mn-ea"/>
                <a:cs typeface="+mn-cs"/>
              </a:rPr>
              <a:t>Figure out what you want to study</a:t>
            </a:r>
            <a:r>
              <a:rPr lang="en-US" sz="1050" b="0" kern="1200" baseline="0">
                <a:solidFill>
                  <a:schemeClr val="tx1"/>
                </a:solidFill>
                <a:effectLst/>
                <a:latin typeface="+mn-lt"/>
                <a:ea typeface="+mn-ea"/>
                <a:cs typeface="+mn-cs"/>
              </a:rPr>
              <a:t> and develop a research plan</a:t>
            </a:r>
            <a:endParaRPr lang="en-US" sz="1050" b="0" kern="1200">
              <a:solidFill>
                <a:schemeClr val="tx1"/>
              </a:solidFill>
              <a:effectLst/>
              <a:latin typeface="+mn-lt"/>
              <a:ea typeface="+mn-ea"/>
              <a:cs typeface="+mn-cs"/>
            </a:endParaRPr>
          </a:p>
          <a:p>
            <a:pPr lvl="0"/>
            <a:r>
              <a:rPr lang="en-US" sz="1050" kern="1200">
                <a:solidFill>
                  <a:schemeClr val="tx1"/>
                </a:solidFill>
                <a:effectLst/>
                <a:latin typeface="+mn-lt"/>
                <a:ea typeface="+mn-ea"/>
                <a:cs typeface="+mn-cs"/>
              </a:rPr>
              <a:t>Review BAAs from all organizations</a:t>
            </a:r>
          </a:p>
          <a:p>
            <a:pPr lvl="0"/>
            <a:r>
              <a:rPr lang="en-US" sz="1050" kern="1200">
                <a:solidFill>
                  <a:schemeClr val="tx1"/>
                </a:solidFill>
                <a:effectLst/>
                <a:latin typeface="+mn-lt"/>
                <a:ea typeface="+mn-ea"/>
                <a:cs typeface="+mn-cs"/>
              </a:rPr>
              <a:t>Find your niche…scope idea</a:t>
            </a:r>
          </a:p>
          <a:p>
            <a:pPr lvl="0"/>
            <a:r>
              <a:rPr lang="en-US" sz="1050" kern="1200">
                <a:solidFill>
                  <a:schemeClr val="tx1"/>
                </a:solidFill>
                <a:effectLst/>
                <a:latin typeface="+mn-lt"/>
                <a:ea typeface="+mn-ea"/>
                <a:cs typeface="+mn-cs"/>
              </a:rPr>
              <a:t>Draft an idea statement</a:t>
            </a:r>
          </a:p>
          <a:p>
            <a:pPr lvl="0"/>
            <a:r>
              <a:rPr lang="en-US" sz="1050" b="1" kern="1200">
                <a:solidFill>
                  <a:schemeClr val="tx1"/>
                </a:solidFill>
                <a:effectLst/>
                <a:latin typeface="+mn-lt"/>
                <a:ea typeface="+mn-ea"/>
                <a:cs typeface="+mn-cs"/>
              </a:rPr>
              <a:t>Connect with a Program Officer from BAA to discuss </a:t>
            </a:r>
          </a:p>
          <a:p>
            <a:pPr lvl="0"/>
            <a:r>
              <a:rPr lang="en-US" sz="1050" kern="1200">
                <a:solidFill>
                  <a:schemeClr val="tx1"/>
                </a:solidFill>
                <a:effectLst/>
                <a:latin typeface="+mn-lt"/>
                <a:ea typeface="+mn-ea"/>
                <a:cs typeface="+mn-cs"/>
              </a:rPr>
              <a:t>Discuss when and where to submit a full proposal. </a:t>
            </a:r>
          </a:p>
          <a:p>
            <a:pPr lvl="0"/>
            <a:r>
              <a:rPr lang="en-US" sz="1050" kern="1200">
                <a:solidFill>
                  <a:schemeClr val="tx1"/>
                </a:solidFill>
                <a:effectLst/>
                <a:latin typeface="+mn-lt"/>
                <a:ea typeface="+mn-ea"/>
                <a:cs typeface="+mn-cs"/>
              </a:rPr>
              <a:t>Submit a full proposal on Grants.gov</a:t>
            </a:r>
          </a:p>
          <a:p>
            <a:pPr lvl="0"/>
            <a:r>
              <a:rPr lang="en-US" sz="1050" kern="1200">
                <a:solidFill>
                  <a:schemeClr val="tx1"/>
                </a:solidFill>
                <a:effectLst/>
                <a:latin typeface="+mn-lt"/>
                <a:ea typeface="+mn-ea"/>
                <a:cs typeface="+mn-cs"/>
              </a:rPr>
              <a:t>Get funded or re-scope and try again next year</a:t>
            </a:r>
          </a:p>
          <a:p>
            <a:endParaRPr lang="en-US" b="1"/>
          </a:p>
        </p:txBody>
      </p:sp>
      <p:sp>
        <p:nvSpPr>
          <p:cNvPr id="4" name="Slide Number Placeholder 3"/>
          <p:cNvSpPr>
            <a:spLocks noGrp="1"/>
          </p:cNvSpPr>
          <p:nvPr>
            <p:ph type="sldNum" sz="quarter" idx="10"/>
          </p:nvPr>
        </p:nvSpPr>
        <p:spPr/>
        <p:txBody>
          <a:bodyPr/>
          <a:lstStyle/>
          <a:p>
            <a:fld id="{EE0DA7D4-2281-3F41-A9A9-DF2CBC1C06D7}" type="slidenum">
              <a:rPr lang="en-US" smtClean="0"/>
              <a:t>36</a:t>
            </a:fld>
            <a:endParaRPr lang="en-US"/>
          </a:p>
        </p:txBody>
      </p:sp>
    </p:spTree>
    <p:extLst>
      <p:ext uri="{BB962C8B-B14F-4D97-AF65-F5344CB8AC3E}">
        <p14:creationId xmlns:p14="http://schemas.microsoft.com/office/powerpoint/2010/main" val="2910416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81013"/>
            <a:ext cx="5759450" cy="3240087"/>
          </a:xfrm>
        </p:spPr>
      </p:sp>
      <p:sp>
        <p:nvSpPr>
          <p:cNvPr id="3" name="Notes Placeholder 2"/>
          <p:cNvSpPr>
            <a:spLocks noGrp="1"/>
          </p:cNvSpPr>
          <p:nvPr>
            <p:ph type="body" idx="1"/>
          </p:nvPr>
        </p:nvSpPr>
        <p:spPr/>
        <p:txBody>
          <a:bodyPr/>
          <a:lstStyle/>
          <a:p>
            <a:pPr lvl="0"/>
            <a:r>
              <a:rPr lang="en-US" sz="1050" b="0" kern="1200">
                <a:solidFill>
                  <a:schemeClr val="tx1"/>
                </a:solidFill>
                <a:effectLst/>
                <a:latin typeface="+mn-lt"/>
                <a:ea typeface="+mn-ea"/>
                <a:cs typeface="+mn-cs"/>
              </a:rPr>
              <a:t>Figure out what you want to study</a:t>
            </a:r>
            <a:r>
              <a:rPr lang="en-US" sz="1050" b="0" kern="1200" baseline="0">
                <a:solidFill>
                  <a:schemeClr val="tx1"/>
                </a:solidFill>
                <a:effectLst/>
                <a:latin typeface="+mn-lt"/>
                <a:ea typeface="+mn-ea"/>
                <a:cs typeface="+mn-cs"/>
              </a:rPr>
              <a:t> and develop a research plan</a:t>
            </a:r>
            <a:endParaRPr lang="en-US" sz="1050" b="0" kern="1200">
              <a:solidFill>
                <a:schemeClr val="tx1"/>
              </a:solidFill>
              <a:effectLst/>
              <a:latin typeface="+mn-lt"/>
              <a:ea typeface="+mn-ea"/>
              <a:cs typeface="+mn-cs"/>
            </a:endParaRPr>
          </a:p>
          <a:p>
            <a:pPr lvl="0"/>
            <a:r>
              <a:rPr lang="en-US" sz="1050" kern="1200">
                <a:solidFill>
                  <a:schemeClr val="tx1"/>
                </a:solidFill>
                <a:effectLst/>
                <a:latin typeface="+mn-lt"/>
                <a:ea typeface="+mn-ea"/>
                <a:cs typeface="+mn-cs"/>
              </a:rPr>
              <a:t>Review BAAs from all organizations</a:t>
            </a:r>
          </a:p>
          <a:p>
            <a:pPr lvl="0"/>
            <a:r>
              <a:rPr lang="en-US" sz="1050" kern="1200">
                <a:solidFill>
                  <a:schemeClr val="tx1"/>
                </a:solidFill>
                <a:effectLst/>
                <a:latin typeface="+mn-lt"/>
                <a:ea typeface="+mn-ea"/>
                <a:cs typeface="+mn-cs"/>
              </a:rPr>
              <a:t>Find your niche…scope idea</a:t>
            </a:r>
          </a:p>
          <a:p>
            <a:pPr lvl="0"/>
            <a:r>
              <a:rPr lang="en-US" sz="1050" kern="1200">
                <a:solidFill>
                  <a:schemeClr val="tx1"/>
                </a:solidFill>
                <a:effectLst/>
                <a:latin typeface="+mn-lt"/>
                <a:ea typeface="+mn-ea"/>
                <a:cs typeface="+mn-cs"/>
              </a:rPr>
              <a:t>Draft an idea statement</a:t>
            </a:r>
          </a:p>
          <a:p>
            <a:pPr lvl="0"/>
            <a:r>
              <a:rPr lang="en-US" sz="1050" kern="1200">
                <a:solidFill>
                  <a:schemeClr val="tx1"/>
                </a:solidFill>
                <a:effectLst/>
                <a:latin typeface="+mn-lt"/>
                <a:ea typeface="+mn-ea"/>
                <a:cs typeface="+mn-cs"/>
              </a:rPr>
              <a:t>Connect with a Program Officer from BAA to discuss </a:t>
            </a:r>
          </a:p>
          <a:p>
            <a:pPr lvl="0"/>
            <a:r>
              <a:rPr lang="en-US" sz="1050" b="1" kern="1200">
                <a:solidFill>
                  <a:schemeClr val="tx1"/>
                </a:solidFill>
                <a:effectLst/>
                <a:latin typeface="+mn-lt"/>
                <a:ea typeface="+mn-ea"/>
                <a:cs typeface="+mn-cs"/>
              </a:rPr>
              <a:t>Work with PO to determine</a:t>
            </a:r>
            <a:r>
              <a:rPr lang="en-US" sz="1050" b="1" kern="1200" baseline="0">
                <a:solidFill>
                  <a:schemeClr val="tx1"/>
                </a:solidFill>
                <a:effectLst/>
                <a:latin typeface="+mn-lt"/>
                <a:ea typeface="+mn-ea"/>
                <a:cs typeface="+mn-cs"/>
              </a:rPr>
              <a:t> correct funding mechanism</a:t>
            </a:r>
            <a:r>
              <a:rPr lang="en-US" sz="1050" b="1" kern="1200">
                <a:solidFill>
                  <a:schemeClr val="tx1"/>
                </a:solidFill>
                <a:effectLst/>
                <a:latin typeface="+mn-lt"/>
                <a:ea typeface="+mn-ea"/>
                <a:cs typeface="+mn-cs"/>
              </a:rPr>
              <a:t> </a:t>
            </a:r>
          </a:p>
          <a:p>
            <a:pPr lvl="0"/>
            <a:r>
              <a:rPr lang="en-US" sz="1050" kern="1200">
                <a:solidFill>
                  <a:schemeClr val="tx1"/>
                </a:solidFill>
                <a:effectLst/>
                <a:latin typeface="+mn-lt"/>
                <a:ea typeface="+mn-ea"/>
                <a:cs typeface="+mn-cs"/>
              </a:rPr>
              <a:t>Submit a full proposal on Grants.gov</a:t>
            </a:r>
          </a:p>
          <a:p>
            <a:pPr lvl="0"/>
            <a:r>
              <a:rPr lang="en-US" sz="1050" kern="1200">
                <a:solidFill>
                  <a:schemeClr val="tx1"/>
                </a:solidFill>
                <a:effectLst/>
                <a:latin typeface="+mn-lt"/>
                <a:ea typeface="+mn-ea"/>
                <a:cs typeface="+mn-cs"/>
              </a:rPr>
              <a:t>Get funded or re-scope and try again next year</a:t>
            </a:r>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37</a:t>
            </a:fld>
            <a:endParaRPr lang="en-US"/>
          </a:p>
        </p:txBody>
      </p:sp>
    </p:spTree>
    <p:extLst>
      <p:ext uri="{BB962C8B-B14F-4D97-AF65-F5344CB8AC3E}">
        <p14:creationId xmlns:p14="http://schemas.microsoft.com/office/powerpoint/2010/main" val="3516646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65113"/>
            <a:ext cx="5759450" cy="3240087"/>
          </a:xfrm>
        </p:spPr>
      </p:sp>
      <p:sp>
        <p:nvSpPr>
          <p:cNvPr id="3" name="Notes Placeholder 2"/>
          <p:cNvSpPr>
            <a:spLocks noGrp="1"/>
          </p:cNvSpPr>
          <p:nvPr>
            <p:ph type="body" idx="1"/>
          </p:nvPr>
        </p:nvSpPr>
        <p:spPr>
          <a:xfrm>
            <a:off x="156307" y="3505200"/>
            <a:ext cx="7002585" cy="5712938"/>
          </a:xfrm>
        </p:spPr>
        <p:txBody>
          <a:bodyPr/>
          <a:lstStyle/>
          <a:p>
            <a:r>
              <a:rPr lang="en-US" sz="1000" b="1" u="sng"/>
              <a:t>AFRL Partnership Opportunities</a:t>
            </a:r>
          </a:p>
          <a:p>
            <a:pPr marL="181240" indent="-181240">
              <a:buFont typeface="Arial" panose="020B0604020202020204" pitchFamily="34" charset="0"/>
              <a:buChar char="•"/>
            </a:pPr>
            <a:r>
              <a:rPr lang="en-US" sz="1000" b="1"/>
              <a:t>AFRL Regional Hubs: </a:t>
            </a:r>
            <a:r>
              <a:rPr lang="en-US" sz="1000"/>
              <a:t>A pilot initiative that assembles a new science and technology ecosystem with universities, large and small businesses, other government agencies and venture capitalists in which partners help the lab research high-risk case studies to leverage AFRL capabilities and expedite innovation. </a:t>
            </a:r>
          </a:p>
          <a:p>
            <a:pPr marL="664546" lvl="1" indent="-181240">
              <a:buFont typeface="Arial" panose="020B0604020202020204" pitchFamily="34" charset="0"/>
              <a:buChar char="•"/>
            </a:pPr>
            <a:r>
              <a:rPr lang="en-US" sz="1000">
                <a:solidFill>
                  <a:srgbClr val="000000"/>
                </a:solidFill>
              </a:rPr>
              <a:t>The goal of establishing regional research hubs is to leverage research, translation, and workforce development successes across the country while integrating stakeholders to encourage S&amp;T exchanges and drive innovation.</a:t>
            </a:r>
          </a:p>
          <a:p>
            <a:pPr marL="664546" lvl="1" indent="-181240">
              <a:buFont typeface="Arial" panose="020B0604020202020204" pitchFamily="34" charset="0"/>
              <a:buChar char="•"/>
            </a:pPr>
            <a:r>
              <a:rPr lang="en-US" sz="1000">
                <a:solidFill>
                  <a:srgbClr val="000000"/>
                </a:solidFill>
              </a:rPr>
              <a:t>The first part of the pilot covers the Mid-Atlantic (demonstrated by the red portion of the map) and Midwest (demonstrated by the blue portion) regions with expansion to other regions possible in the future. </a:t>
            </a:r>
          </a:p>
          <a:p>
            <a:pPr marL="1147852" lvl="2" indent="-181240">
              <a:buFont typeface="Arial" panose="020B0604020202020204" pitchFamily="34" charset="0"/>
              <a:buChar char="•"/>
            </a:pPr>
            <a:r>
              <a:rPr lang="en-US" sz="1000">
                <a:solidFill>
                  <a:srgbClr val="000000"/>
                </a:solidFill>
              </a:rPr>
              <a:t>In March 2022, AFRL awarded Cooperative Agreements to Cornell University (Ithaca, New York) and </a:t>
            </a:r>
            <a:r>
              <a:rPr lang="en-US" sz="1000" b="1">
                <a:solidFill>
                  <a:srgbClr val="000000"/>
                </a:solidFill>
              </a:rPr>
              <a:t>Purdue University (West Lafayette, Indiana</a:t>
            </a:r>
            <a:r>
              <a:rPr lang="en-US" sz="1000">
                <a:solidFill>
                  <a:srgbClr val="000000"/>
                </a:solidFill>
              </a:rPr>
              <a:t>) to serve as Regional Hub partners for the Midwest and Mid-Atlantic regions.</a:t>
            </a:r>
          </a:p>
          <a:p>
            <a:pPr marL="664546" lvl="1" indent="-181240">
              <a:buFont typeface="Arial" panose="020B0604020202020204" pitchFamily="34" charset="0"/>
              <a:buChar char="•"/>
            </a:pPr>
            <a:r>
              <a:rPr lang="en-US" sz="1000" b="1" i="1" u="sng">
                <a:solidFill>
                  <a:srgbClr val="000000"/>
                </a:solidFill>
              </a:rPr>
              <a:t>We envision expanding on this model.</a:t>
            </a:r>
            <a:endParaRPr lang="en-US" sz="1000"/>
          </a:p>
          <a:p>
            <a:pPr marL="0" indent="0">
              <a:buFont typeface="Arial" panose="020B0604020202020204" pitchFamily="34" charset="0"/>
              <a:buNone/>
            </a:pPr>
            <a:endParaRPr lang="en-US" sz="1000"/>
          </a:p>
          <a:p>
            <a:pPr marL="181240" indent="-181240">
              <a:buFont typeface="Arial" panose="020B0604020202020204" pitchFamily="34" charset="0"/>
              <a:buChar char="•"/>
            </a:pPr>
            <a:r>
              <a:rPr lang="en-US" sz="1000"/>
              <a:t>Demonstrated on the map as solid dots, you can see our current </a:t>
            </a:r>
            <a:r>
              <a:rPr lang="en-US" sz="1000" b="1"/>
              <a:t>Centers of Excellence (</a:t>
            </a:r>
            <a:r>
              <a:rPr lang="en-US" sz="1000" b="1" err="1"/>
              <a:t>CoEs</a:t>
            </a:r>
            <a:r>
              <a:rPr lang="en-US" sz="1000" b="1"/>
              <a:t>): </a:t>
            </a:r>
            <a:r>
              <a:rPr lang="en-US" sz="1000"/>
              <a:t>These are joint efforts amongst AFRL technical directorates and a university or team of universities to perform high priority collaborative research. They aim to drive research critical to DAF and DoD, strengthen in-house capabilities, and expose students to DAF challenges and recruiting opportunities. </a:t>
            </a:r>
          </a:p>
          <a:p>
            <a:pPr marL="664546" lvl="1" indent="-181240">
              <a:buFont typeface="Arial" panose="020B0604020202020204" pitchFamily="34" charset="0"/>
              <a:buChar char="•"/>
            </a:pPr>
            <a:r>
              <a:rPr lang="en-US" sz="1000"/>
              <a:t>Purposes of a University </a:t>
            </a:r>
            <a:r>
              <a:rPr lang="en-US" sz="1000" err="1"/>
              <a:t>CoE</a:t>
            </a:r>
            <a:r>
              <a:rPr lang="en-US" sz="1000"/>
              <a:t>: </a:t>
            </a:r>
          </a:p>
          <a:p>
            <a:pPr marL="1147852" lvl="2" indent="-181240">
              <a:buFont typeface="Arial" panose="020B0604020202020204" pitchFamily="34" charset="0"/>
              <a:buChar char="•"/>
            </a:pPr>
            <a:r>
              <a:rPr lang="en-US" sz="1000"/>
              <a:t>Perform excellent research in high priority Air Force interest areas. </a:t>
            </a:r>
          </a:p>
          <a:p>
            <a:pPr marL="1147852" lvl="2" indent="-181240">
              <a:buFont typeface="Arial" panose="020B0604020202020204" pitchFamily="34" charset="0"/>
              <a:buChar char="•"/>
            </a:pPr>
            <a:r>
              <a:rPr lang="en-US" sz="1000"/>
              <a:t>Strengthen AFRL in-house technical capabilities by providing frequent substantive professional interchanges between AFRL and university personnel. </a:t>
            </a:r>
          </a:p>
          <a:p>
            <a:pPr marL="1147852" lvl="2" indent="-181240">
              <a:buFont typeface="Arial" panose="020B0604020202020204" pitchFamily="34" charset="0"/>
              <a:buChar char="•"/>
            </a:pPr>
            <a:r>
              <a:rPr lang="en-US" sz="1000"/>
              <a:t>Educate students within the US in vital technology areas and offer opportunities for AFRL new employee recruitment.</a:t>
            </a:r>
          </a:p>
          <a:p>
            <a:pPr marL="181240" indent="-181240">
              <a:buFont typeface="Arial" panose="020B0604020202020204" pitchFamily="34" charset="0"/>
              <a:buChar char="•"/>
            </a:pPr>
            <a:r>
              <a:rPr lang="en-US" sz="1000" b="1"/>
              <a:t>Educational Partnership Agreements (EPAs): </a:t>
            </a:r>
            <a:r>
              <a:rPr lang="en-US" sz="1000"/>
              <a:t>Formal agreements between a defense laboratory and an educational institution for the purpose of encouraging and enhancing study in scientific disciplines at all levels of education. </a:t>
            </a:r>
          </a:p>
          <a:p>
            <a:pPr marL="171450" indent="-171450" algn="l">
              <a:buFont typeface="Arial" panose="020B0604020202020204" pitchFamily="34" charset="0"/>
              <a:buChar char="•"/>
            </a:pPr>
            <a:r>
              <a:rPr lang="en-US" sz="1000" b="1"/>
              <a:t>Cooperative Research and Development Agreements (CRADAs): </a:t>
            </a:r>
            <a:r>
              <a:rPr lang="en-US" sz="1000">
                <a:solidFill>
                  <a:srgbClr val="202124"/>
                </a:solidFill>
              </a:rPr>
              <a:t>The purpose of a CRADA is to make available Government facilities, intellectual property, and expertise for collaborative interactions that lead to useful technology transfers that support our national defense. </a:t>
            </a:r>
          </a:p>
          <a:p>
            <a:pPr marL="181240" indent="-181240" defTabSz="966612">
              <a:buFont typeface="Arial" panose="020B0604020202020204" pitchFamily="34" charset="0"/>
              <a:buChar char="•"/>
              <a:defRPr/>
            </a:pPr>
            <a:r>
              <a:rPr lang="en-US" sz="1000" b="1"/>
              <a:t>Academic Partnership Engagement Experiment (PEX) PIA: </a:t>
            </a:r>
            <a:r>
              <a:rPr lang="en-US" sz="1000"/>
              <a:t>A first of its kind program that aims to enhance partnerships between the DAF and academia. Provides free resources to academic researchers and innovators interested in participating in or applying for funding from the Air Force SBIR/STTR programs. </a:t>
            </a:r>
          </a:p>
          <a:p>
            <a:pPr marL="0" indent="0" defTabSz="966612">
              <a:buFont typeface="Arial" panose="020B0604020202020204" pitchFamily="34" charset="0"/>
              <a:buNone/>
              <a:defRPr/>
            </a:pPr>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38</a:t>
            </a:fld>
            <a:endParaRPr lang="en-US"/>
          </a:p>
        </p:txBody>
      </p:sp>
    </p:spTree>
    <p:extLst>
      <p:ext uri="{BB962C8B-B14F-4D97-AF65-F5344CB8AC3E}">
        <p14:creationId xmlns:p14="http://schemas.microsoft.com/office/powerpoint/2010/main" val="2898658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65113"/>
            <a:ext cx="5759450" cy="3240087"/>
          </a:xfrm>
        </p:spPr>
      </p:sp>
      <p:sp>
        <p:nvSpPr>
          <p:cNvPr id="3" name="Notes Placeholder 2"/>
          <p:cNvSpPr>
            <a:spLocks noGrp="1"/>
          </p:cNvSpPr>
          <p:nvPr>
            <p:ph type="body" idx="1"/>
          </p:nvPr>
        </p:nvSpPr>
        <p:spPr>
          <a:xfrm>
            <a:off x="150055" y="3496104"/>
            <a:ext cx="6220265" cy="6105095"/>
          </a:xfrm>
        </p:spPr>
        <p:txBody>
          <a:bodyPr/>
          <a:lstStyle/>
          <a:p>
            <a:r>
              <a:rPr lang="en-US" sz="1000" b="1" u="sng">
                <a:latin typeface="Arial" panose="020B0604020202020204" pitchFamily="34" charset="0"/>
                <a:cs typeface="Arial" panose="020B0604020202020204" pitchFamily="34" charset="0"/>
              </a:rPr>
              <a:t>AFRL Internship/Fellowship Opportunities</a:t>
            </a:r>
          </a:p>
          <a:p>
            <a:pPr marL="181240" indent="-181240">
              <a:buFont typeface="Arial" panose="020B0604020202020204" pitchFamily="34" charset="0"/>
              <a:buChar char="•"/>
            </a:pPr>
            <a:r>
              <a:rPr lang="en-US" sz="1000">
                <a:latin typeface="Arial" panose="020B0604020202020204" pitchFamily="34" charset="0"/>
                <a:cs typeface="Arial" panose="020B0604020202020204" pitchFamily="34" charset="0"/>
              </a:rPr>
              <a:t>We have a multitude of opportunities for your students to come and engage directly with our S&amp;Es. </a:t>
            </a:r>
          </a:p>
          <a:p>
            <a:pPr marL="181240" indent="-181240">
              <a:buFont typeface="Arial" panose="020B0604020202020204" pitchFamily="34" charset="0"/>
              <a:buChar char="•"/>
            </a:pPr>
            <a:r>
              <a:rPr lang="en-US" sz="1000" b="1">
                <a:latin typeface="Arial" panose="020B0604020202020204" pitchFamily="34" charset="0"/>
                <a:cs typeface="Arial" panose="020B0604020202020204" pitchFamily="34" charset="0"/>
              </a:rPr>
              <a:t>AFRL Summer Faculty Fellowship Program (SFFP):</a:t>
            </a:r>
            <a:r>
              <a:rPr lang="en-US" sz="1000">
                <a:latin typeface="Arial" panose="020B0604020202020204" pitchFamily="34" charset="0"/>
                <a:cs typeface="Arial" panose="020B0604020202020204" pitchFamily="34" charset="0"/>
              </a:rPr>
              <a:t> Offers full-time science, math, and engineering faculty at US colleges and universities the opportunity to participate in research through 8-12 week residencies at DoD laboratories.</a:t>
            </a:r>
            <a:endParaRPr lang="en-US" sz="1000" b="1">
              <a:latin typeface="Arial" panose="020B0604020202020204" pitchFamily="34" charset="0"/>
              <a:cs typeface="Arial" panose="020B0604020202020204" pitchFamily="34" charset="0"/>
            </a:endParaRPr>
          </a:p>
          <a:p>
            <a:pPr marL="181240" indent="-181240" defTabSz="966612">
              <a:buFont typeface="Arial" panose="020B0604020202020204" pitchFamily="34" charset="0"/>
              <a:buChar char="•"/>
              <a:defRPr/>
            </a:pPr>
            <a:r>
              <a:rPr lang="en-US" sz="1000" b="1">
                <a:latin typeface="Arial" panose="020B0604020202020204" pitchFamily="34" charset="0"/>
                <a:cs typeface="Arial" panose="020B0604020202020204" pitchFamily="34" charset="0"/>
              </a:rPr>
              <a:t>AFRL Science and Technology Fellowship Program (STFP):</a:t>
            </a:r>
            <a:r>
              <a:rPr lang="en-US" sz="1000">
                <a:latin typeface="Arial" panose="020B0604020202020204" pitchFamily="34" charset="0"/>
                <a:cs typeface="Arial" panose="020B0604020202020204" pitchFamily="34" charset="0"/>
              </a:rPr>
              <a:t> The premiere AFRL research associateship program. This nationally competitive fellowship offers awards to </a:t>
            </a:r>
            <a:r>
              <a:rPr lang="en-US" sz="1000" b="1" i="1" u="sng">
                <a:latin typeface="Arial" panose="020B0604020202020204" pitchFamily="34" charset="0"/>
                <a:cs typeface="Arial" panose="020B0604020202020204" pitchFamily="34" charset="0"/>
              </a:rPr>
              <a:t>postdoctoral and senior scientists </a:t>
            </a:r>
            <a:r>
              <a:rPr lang="en-US" sz="1000">
                <a:latin typeface="Arial" panose="020B0604020202020204" pitchFamily="34" charset="0"/>
                <a:cs typeface="Arial" panose="020B0604020202020204" pitchFamily="34" charset="0"/>
              </a:rPr>
              <a:t>to perform collaborative research at DAF research facilities across the country.</a:t>
            </a:r>
            <a:r>
              <a:rPr lang="en-US" sz="1000" b="1" i="1" u="sng">
                <a:latin typeface="Arial" panose="020B0604020202020204" pitchFamily="34" charset="0"/>
                <a:cs typeface="Arial" panose="020B0604020202020204" pitchFamily="34" charset="0"/>
              </a:rPr>
              <a:t> </a:t>
            </a:r>
            <a:endParaRPr lang="en-US" sz="1000" b="1">
              <a:latin typeface="Arial" panose="020B0604020202020204" pitchFamily="34" charset="0"/>
              <a:cs typeface="Arial" panose="020B0604020202020204" pitchFamily="34" charset="0"/>
            </a:endParaRPr>
          </a:p>
          <a:p>
            <a:pPr marL="181240" indent="-181240">
              <a:buFont typeface="Arial" panose="020B0604020202020204" pitchFamily="34" charset="0"/>
              <a:buChar char="•"/>
            </a:pPr>
            <a:r>
              <a:rPr lang="en-US" sz="1000" b="1">
                <a:latin typeface="Arial" panose="020B0604020202020204" pitchFamily="34" charset="0"/>
                <a:cs typeface="Arial" panose="020B0604020202020204" pitchFamily="34" charset="0"/>
              </a:rPr>
              <a:t>AFRL Scholars Program: </a:t>
            </a:r>
            <a:r>
              <a:rPr lang="en-US" sz="1000">
                <a:latin typeface="Arial" panose="020B0604020202020204" pitchFamily="34" charset="0"/>
                <a:cs typeface="Arial" panose="020B0604020202020204" pitchFamily="34" charset="0"/>
              </a:rPr>
              <a:t>Offers stipend-paid internship opportunities for undergraduate and graduate-level university students pursuing STEM degrees. The selected interns gain valuable hands-on experiences working with full-time AFRL scientists and engineers on cutting-edge research and technology and can contribute to unique, research-based projects. Graduate interns can collaborate with AFRL on current research and incorporate the research into their graduate work.</a:t>
            </a:r>
          </a:p>
          <a:p>
            <a:pPr marL="181240" indent="-181240">
              <a:buFont typeface="Arial" panose="020B0604020202020204" pitchFamily="34" charset="0"/>
              <a:buChar char="•"/>
            </a:pPr>
            <a:r>
              <a:rPr lang="en-US" sz="1000" b="1">
                <a:latin typeface="Arial" panose="020B0604020202020204" pitchFamily="34" charset="0"/>
                <a:cs typeface="Arial" panose="020B0604020202020204" pitchFamily="34" charset="0"/>
              </a:rPr>
              <a:t>Science, Mathematics, and Research for Transformation (SMART) scholarship-for-service: </a:t>
            </a:r>
            <a:r>
              <a:rPr lang="en-US" sz="1000">
                <a:latin typeface="Arial" panose="020B0604020202020204" pitchFamily="34" charset="0"/>
                <a:cs typeface="Arial" panose="020B0604020202020204" pitchFamily="34" charset="0"/>
              </a:rPr>
              <a:t>Part of a connected effort to improve the flow of new, highly skilled technical labor into Department of Defense facilities and agencies to enhance the technical skills of the workforce already in place. </a:t>
            </a:r>
          </a:p>
          <a:p>
            <a:pPr marL="181240" indent="-181240">
              <a:buFont typeface="Arial" panose="020B0604020202020204" pitchFamily="34" charset="0"/>
              <a:buChar char="•"/>
            </a:pPr>
            <a:r>
              <a:rPr lang="en-US" sz="1000" b="1">
                <a:latin typeface="Arial" panose="020B0604020202020204" pitchFamily="34" charset="0"/>
                <a:cs typeface="Arial" panose="020B0604020202020204" pitchFamily="34" charset="0"/>
              </a:rPr>
              <a:t>National Defense Science and Engineering Graduate Fellowship Program (NDSEG): </a:t>
            </a:r>
            <a:r>
              <a:rPr lang="en-US" sz="1000">
                <a:latin typeface="Arial" panose="020B0604020202020204" pitchFamily="34" charset="0"/>
                <a:cs typeface="Arial" panose="020B0604020202020204" pitchFamily="34" charset="0"/>
              </a:rPr>
              <a:t>DoD-sponsored 3-year fellowship designed to increase the number of US citizens receiving doctorate in research discipline areas of DoD relevance at US institutions.</a:t>
            </a:r>
          </a:p>
          <a:p>
            <a:pPr marL="181240" indent="-181240">
              <a:buFont typeface="Arial" panose="020B0604020202020204" pitchFamily="34" charset="0"/>
              <a:buChar char="•"/>
            </a:pPr>
            <a:r>
              <a:rPr lang="en-US" sz="1000" b="1">
                <a:latin typeface="Arial" panose="020B0604020202020204" pitchFamily="34" charset="0"/>
                <a:cs typeface="Arial" panose="020B0604020202020204" pitchFamily="34" charset="0"/>
              </a:rPr>
              <a:t>AFRL/NSF Designing Materials to Revolutionize and Engineer our Future (DMREF): </a:t>
            </a:r>
            <a:r>
              <a:rPr lang="en-US" sz="1000">
                <a:latin typeface="Arial" panose="020B0604020202020204" pitchFamily="34" charset="0"/>
                <a:cs typeface="Arial" panose="020B0604020202020204" pitchFamily="34" charset="0"/>
              </a:rPr>
              <a:t>A co-funded program between AFRL and NSF, </a:t>
            </a:r>
            <a:r>
              <a:rPr lang="en-US" sz="1000">
                <a:solidFill>
                  <a:srgbClr val="1B1B1B"/>
                </a:solidFill>
                <a:latin typeface="Arial" panose="020B0604020202020204" pitchFamily="34" charset="0"/>
                <a:cs typeface="Arial" panose="020B0604020202020204" pitchFamily="34" charset="0"/>
              </a:rPr>
              <a:t>DMREF is the primary program by which NSF participates in the </a:t>
            </a:r>
            <a:r>
              <a:rPr lang="en-US" sz="1000">
                <a:solidFill>
                  <a:srgbClr val="0076D6"/>
                </a:solidFill>
                <a:latin typeface="Arial" panose="020B0604020202020204" pitchFamily="34" charset="0"/>
                <a:cs typeface="Arial" panose="020B0604020202020204" pitchFamily="34" charset="0"/>
                <a:hlinkClick r:id="rId3"/>
              </a:rPr>
              <a:t>Materials Genome Initiative (MGI) for Global Competitiveness</a:t>
            </a:r>
            <a:r>
              <a:rPr lang="en-US" sz="1000">
                <a:solidFill>
                  <a:srgbClr val="1B1B1B"/>
                </a:solidFill>
                <a:latin typeface="Arial" panose="020B0604020202020204" pitchFamily="34" charset="0"/>
                <a:cs typeface="Arial" panose="020B0604020202020204" pitchFamily="34" charset="0"/>
              </a:rPr>
              <a:t>. MGI recognizes the importance of materials science and engineering to the well-being and advancement of society and aims to "deploy advanced materials at least twice as fast as possible today, at a fraction of the cost.</a:t>
            </a:r>
            <a:endParaRPr lang="en-US" sz="1000" b="1">
              <a:latin typeface="Arial" panose="020B0604020202020204" pitchFamily="34" charset="0"/>
              <a:cs typeface="Arial" panose="020B0604020202020204" pitchFamily="34" charset="0"/>
            </a:endParaRPr>
          </a:p>
          <a:p>
            <a:pPr marL="181240" indent="-181240">
              <a:buFont typeface="Arial" panose="020B0604020202020204" pitchFamily="34" charset="0"/>
              <a:buChar char="•"/>
            </a:pPr>
            <a:r>
              <a:rPr lang="en-US" sz="1000" b="1">
                <a:latin typeface="Arial" panose="020B0604020202020204" pitchFamily="34" charset="0"/>
                <a:cs typeface="Arial" panose="020B0604020202020204" pitchFamily="34" charset="0"/>
              </a:rPr>
              <a:t>AFRL Minority Leaders-Research Collaboration Program (ML-RCP): </a:t>
            </a:r>
            <a:r>
              <a:rPr lang="en-US" sz="1000">
                <a:latin typeface="Arial" panose="020B0604020202020204" pitchFamily="34" charset="0"/>
                <a:cs typeface="Arial" panose="020B0604020202020204" pitchFamily="34" charset="0"/>
              </a:rPr>
              <a:t>This program enables collaborative research partnerships between AFRL and academia that engage a diverse pool of talent in addressing foundational research challenges in support of the nation's air, space, and cyberspace technology needs with the objective to enable, enhance, and expand the research capabilities of HBCUs and MSIs through collaborative research efforts with AFRL. </a:t>
            </a:r>
          </a:p>
          <a:p>
            <a:pPr marL="0" indent="0" defTabSz="966612">
              <a:buFont typeface="Arial" panose="020B0604020202020204" pitchFamily="34" charset="0"/>
              <a:buNone/>
              <a:defRPr/>
            </a:pPr>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39</a:t>
            </a:fld>
            <a:endParaRPr lang="en-US"/>
          </a:p>
        </p:txBody>
      </p:sp>
    </p:spTree>
    <p:extLst>
      <p:ext uri="{BB962C8B-B14F-4D97-AF65-F5344CB8AC3E}">
        <p14:creationId xmlns:p14="http://schemas.microsoft.com/office/powerpoint/2010/main" val="111434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AFRL not only discovers, develops and delivers research divided by its scientific discipline, but also by its temporal investment and proximal value to the Department of the Air Force. These range from near, mid and far term discoveries, ranging from current operational test and experimentation to basic science knowledge breakthroughs. Regarded as the theoretical framework, 6.1 research serves as the foundation of all scientific and engineering breakthroughs, and its transition to applied research leads to the innovation of new, impactful, and useful discoveries.  6.2 and 6.3, often categorized with one another, represent applied research, and as opposed to 6.1, do intend on addressing a particular issue, or process because they are explanatory and analytical by nature. Finally, the translational 6.4 research operationalizes, mobilizes and strategizes applied research into programs and large-scale tests. All in all, AFRL oversees, manages and investigates all the technical directorates’ research, from the far “New Science” to mid- “Applications,” and finally to its “Immediate” development. It culminates, synthesizes and conducts the melodic tunes of scientific thought and curiosity into profoundly impactful, grandiose symphonies of scientific revolution and breakthroughs – a process that begins with the basic research managed by the Air Force Office of Scientific Research.</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9529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At AFOSR, we celebrate our 70+ year role in advancing the breadth and depths of basic research. Our mission is to discover, shape, champion and transition high risk basic research to profoundly impact the future Air and Space Force.  Basic research is essential to the Department of the Air Force’s ability to carry out its mission serving as a source of new knowledge and understanding that supports Air and Space Force acquisitions and leads to superior technological capabilities for the military, as well as providing an integral part of the education and training of future scientists and engineers. Although AFOSR does not conduct its own research, our highly trained, experienced and technical scientists and engineers closely and constantly monitor, manage and respond to proposals of productive researchers in academia, global industries and government partners. Per year, we manage over 1600 grants and contracts of more than 380 academic institutions, over 70 contracts for commercial firms and more than 230 internal AFRL research efforts. Beyond our basic research investments, we also play a vital role in targeted STEM outreach, ensuring that ambitious, brilliant, young minds not only have the fair chance to partake in basic research, but are equipped with the capability to take over current research and develop into the next generation of innovative experts.</a:t>
            </a:r>
          </a:p>
          <a:p>
            <a:br>
              <a:rPr lang="en-US" b="1" u="sng"/>
            </a:br>
            <a:br>
              <a:rPr lang="en-US" b="1" u="sng"/>
            </a:br>
            <a:r>
              <a:rPr lang="en-US" b="1" u="sng"/>
              <a:t>AFRL/AFOSR Mission &amp; Span of Influence:</a:t>
            </a:r>
            <a:endParaRPr lang="en-US"/>
          </a:p>
          <a:p>
            <a:r>
              <a:rPr lang="en-US"/>
              <a:t>•Today’s global threats require multi-disciplinary solutions that function across multiple domains, and AFOSR is committed to keeping our joint warfighters ahead now and in the future.  </a:t>
            </a:r>
            <a:endParaRPr lang="en-US">
              <a:cs typeface="Calibri"/>
            </a:endParaRPr>
          </a:p>
          <a:p>
            <a:r>
              <a:rPr lang="en-US"/>
              <a:t>•Basic research is essential to the Department of Defense’s ability to carry out its mission because it is a source of new knowledge and understanding that supports DoD acquisition and leads to superior technological capabilities for the military and is an integral part of the education and training of S&amp;Es critical to meeting future needs of the nation’s defense workforce.</a:t>
            </a:r>
            <a:endParaRPr lang="en-US">
              <a:cs typeface="Calibri"/>
            </a:endParaRPr>
          </a:p>
          <a:p>
            <a:r>
              <a:rPr lang="en-US"/>
              <a:t>•AFOSR is the DAF’s leading entity that shapes, discovers, champions, and transitions high risk basic research to profoundly impact both the Air and Space Force.</a:t>
            </a:r>
            <a:endParaRPr lang="en-US">
              <a:cs typeface="Calibri"/>
            </a:endParaRPr>
          </a:p>
          <a:p>
            <a:r>
              <a:rPr lang="en-US"/>
              <a:t>•We execute the 6.1 investment for the DAF, as well as a portion of OSD’s 6.1 funds.  </a:t>
            </a:r>
            <a:endParaRPr lang="en-US">
              <a:cs typeface="Calibri"/>
            </a:endParaRPr>
          </a:p>
          <a:p>
            <a:r>
              <a:rPr lang="en-US"/>
              <a:t>•Our world-class subject matter experts located in six (6) strategically placed offices across the globe maintain the pulse of worldwide basic research solutions to build future Defense technology, avoid technical surprise and build the future workforce.</a:t>
            </a:r>
            <a:endParaRPr lang="en-US">
              <a:cs typeface="Calibri"/>
            </a:endParaRPr>
          </a:p>
          <a:p>
            <a:r>
              <a:rPr lang="en-US"/>
              <a:t>•</a:t>
            </a:r>
            <a:r>
              <a:rPr lang="en-US" i="1"/>
              <a:t>Basic research is the bedrock that enables applied research, as well as future technologies. Basic researchers investigate how the world works. Applied researchers then use the knowledge from basic researchers to make technologies. Some of these technologies can then be used by basic and applied researchers to discover new things, which are later used to develop new technologies. Applied research can also inspire basic research questions.</a:t>
            </a:r>
            <a:endParaRPr lang="en-US"/>
          </a:p>
          <a:p>
            <a:r>
              <a:rPr lang="en-US"/>
              <a:t>•Most basic research transitions require enduring investments that take place over many years, but ultimately, they mature and transition along various trajectories within AFRL and beyond.</a:t>
            </a:r>
            <a:endParaRPr lang="en-US">
              <a:cs typeface="Calibri"/>
            </a:endParaRPr>
          </a:p>
          <a:p>
            <a:r>
              <a:rPr lang="en-US"/>
              <a:t>•Our job is to discover the basic research that will protect the future Department of the Air Force and warfighter.</a:t>
            </a:r>
            <a:endParaRPr lang="en-US">
              <a:cs typeface="Calibri"/>
            </a:endParaRPr>
          </a:p>
          <a:p>
            <a:r>
              <a:rPr lang="en-US"/>
              <a:t>•We cover 37+ broad portfolio areas to ensure we are discovering basic research with potential for future capability. So we keep our portfolios as domain-agnostic as possible.</a:t>
            </a:r>
            <a:endParaRPr lang="en-US">
              <a:cs typeface="Calibri"/>
            </a:endParaRPr>
          </a:p>
          <a:p>
            <a:r>
              <a:rPr lang="en-US"/>
              <a:t>•Some portfolios indirectly contribute to other science areas and lead to discoveries in multiple areas which bring fresh, new ideas and information to unrelated areas of study.</a:t>
            </a:r>
            <a:endParaRPr lang="en-US">
              <a:cs typeface="Calibri"/>
            </a:endParaRPr>
          </a:p>
          <a:p>
            <a:r>
              <a:rPr lang="en-US"/>
              <a:t>•</a:t>
            </a:r>
            <a:endParaRPr lang="en-US">
              <a:cs typeface="Calibri"/>
            </a:endParaRPr>
          </a:p>
          <a:p>
            <a:r>
              <a:rPr lang="en-US"/>
              <a:t>•Our core mission is to identify and invest in emerging research areas of strategic importance and collaborate with academia, industry, and government partners to advance the DAF’s research and development enterprise across the full spectrum of air, space, and cyber operations to ensure future capabilities.</a:t>
            </a:r>
            <a:endParaRPr lang="en-US">
              <a:cs typeface="Calibri"/>
            </a:endParaRPr>
          </a:p>
          <a:p>
            <a:r>
              <a:rPr lang="en-US"/>
              <a:t>•We build bridges to the world’s most prestigious universities and talented researchers to support ground-breaking research, enhance partnerships, and provide revolutionary science and technology discoveries to the Warfighter.</a:t>
            </a:r>
            <a:endParaRPr lang="en-US">
              <a:cs typeface="Calibri"/>
            </a:endParaRPr>
          </a:p>
          <a:p>
            <a:r>
              <a:rPr lang="en-US"/>
              <a:t>•Historically, we manage approximately 1,600+ grants per year at over 300 leading academic institutions and have funded world-class researchers across all 50 states and 65 countries.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E0DA7D4-2281-3F41-A9A9-DF2CBC1C06D7}" type="slidenum">
              <a:rPr lang="en-US" smtClean="0"/>
              <a:t>5</a:t>
            </a:fld>
            <a:endParaRPr lang="en-US"/>
          </a:p>
        </p:txBody>
      </p:sp>
    </p:spTree>
    <p:extLst>
      <p:ext uri="{BB962C8B-B14F-4D97-AF65-F5344CB8AC3E}">
        <p14:creationId xmlns:p14="http://schemas.microsoft.com/office/powerpoint/2010/main" val="151689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AFOSR is a compact, diverse, inclusive and highly talented organization with a big mission. </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Our mission, and ensuing impact, is driven by our dedicated workforce, made up of both scientists and engineers and business professionals, renowned for their expertise and accomplishments, and equipped with a practical mindset dedicated to the scouting and management of revolutionary basic research. </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Likewise, our talented, passionate and instrumental scientists, engineers, and business professionals ensure the effective functioning and continuous expansion of AFOSR’s basic research programs.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7B4B10-8380-48CA-B17A-5CD3AB949CBE}" type="slidenum">
              <a:rPr lang="en-US" smtClean="0"/>
              <a:t>6</a:t>
            </a:fld>
            <a:endParaRPr lang="en-US"/>
          </a:p>
        </p:txBody>
      </p:sp>
    </p:spTree>
    <p:extLst>
      <p:ext uri="{BB962C8B-B14F-4D97-AF65-F5344CB8AC3E}">
        <p14:creationId xmlns:p14="http://schemas.microsoft.com/office/powerpoint/2010/main" val="109450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40555"/>
            <a:ext cx="5852160" cy="3780473"/>
          </a:xfrm>
        </p:spPr>
        <p:txBody>
          <a:bodyPr/>
          <a:lstStyle/>
          <a:p>
            <a:pPr marL="0" marR="0" algn="l" defTabSz="914400" rtl="0" eaLnBrk="1" latinLnBrk="0" hangingPunct="1">
              <a:lnSpc>
                <a:spcPct val="107000"/>
              </a:lnSpc>
              <a:spcBef>
                <a:spcPts val="0"/>
              </a:spcBef>
              <a:spcAft>
                <a:spcPts val="800"/>
              </a:spcAft>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Basic research is the very foundation of all scientific and engineering progress. It leads to the innovation of new concepts and ideas, and by fostering, facilitating and nurturing seedlings of scientific curiosity and inquiry, we are able to harvest technical, pivotal and crucial scientific research. And, while some basic research may start off with one question in mind, sometimes it may veer off into new directions, producing dramatically different results and paving the way for new capabilities. Since 1951, AFOSR has provided transformational capabilities, setting and leading entirely new research directions and advancing science in important ways that have broad defense implications for our future Airmen and Guardians. </a:t>
            </a:r>
          </a:p>
          <a:p>
            <a:pPr marL="0" marR="0" indent="45720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a:ea typeface="Calibri"/>
              <a:cs typeface="Calibri"/>
            </a:endParaRPr>
          </a:p>
        </p:txBody>
      </p:sp>
      <p:sp>
        <p:nvSpPr>
          <p:cNvPr id="4" name="Slide Number Placeholder 3"/>
          <p:cNvSpPr>
            <a:spLocks noGrp="1"/>
          </p:cNvSpPr>
          <p:nvPr>
            <p:ph type="sldNum" sz="quarter" idx="10"/>
          </p:nvPr>
        </p:nvSpPr>
        <p:spPr/>
        <p:txBody>
          <a:bodyPr/>
          <a:lstStyle/>
          <a:p>
            <a:fld id="{857B4B10-8380-48CA-B17A-5CD3AB949CBE}" type="slidenum">
              <a:rPr lang="en-US" smtClean="0"/>
              <a:t>7</a:t>
            </a:fld>
            <a:endParaRPr lang="en-US"/>
          </a:p>
        </p:txBody>
      </p:sp>
    </p:spTree>
    <p:extLst>
      <p:ext uri="{BB962C8B-B14F-4D97-AF65-F5344CB8AC3E}">
        <p14:creationId xmlns:p14="http://schemas.microsoft.com/office/powerpoint/2010/main" val="269683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465138"/>
            <a:ext cx="5576887" cy="3138487"/>
          </a:xfrm>
        </p:spPr>
      </p:sp>
      <p:sp>
        <p:nvSpPr>
          <p:cNvPr id="3" name="Notes Placeholder 2"/>
          <p:cNvSpPr>
            <a:spLocks noGrp="1"/>
          </p:cNvSpPr>
          <p:nvPr>
            <p:ph type="body" idx="1"/>
          </p:nvPr>
        </p:nvSpPr>
        <p:spPr/>
        <p:txBody>
          <a:bodyPr/>
          <a:lstStyle/>
          <a:p>
            <a:pPr marL="0" algn="l" defTabSz="914400" rtl="0" eaLnBrk="1" latinLnBrk="0" hangingPunct="1"/>
            <a:r>
              <a:rPr lang="en-US" sz="1000" kern="1200">
                <a:solidFill>
                  <a:schemeClr val="tx1"/>
                </a:solidFill>
                <a:effectLst/>
                <a:latin typeface="Arial" panose="020B0604020202020204" pitchFamily="34" charset="0"/>
                <a:cs typeface="Arial" panose="020B0604020202020204" pitchFamily="34" charset="0"/>
              </a:rPr>
              <a:t>In his 1967 book, The Wind and Beyond, von Kármán remembered asking Arnold, “What do you wish me to do?”</a:t>
            </a: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r>
              <a:rPr lang="en-US" sz="1000" kern="1200">
                <a:solidFill>
                  <a:schemeClr val="tx1"/>
                </a:solidFill>
                <a:effectLst/>
                <a:latin typeface="Arial" panose="020B0604020202020204" pitchFamily="34" charset="0"/>
                <a:cs typeface="Arial" panose="020B0604020202020204" pitchFamily="34" charset="0"/>
              </a:rPr>
              <a:t>“I want you to come to the Pentagon and gather a group of scientists who will work out a blueprint for air research for the next 20, 30, perhaps 50 years,” Arnold replied. Walter J. Boyne, the former director of the Smithsonian National Air and Space Museum, wrote in the January 2004 issue of Air Force Magazine,</a:t>
            </a: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r>
              <a:rPr lang="en-US" sz="1000" kern="1200">
                <a:solidFill>
                  <a:schemeClr val="tx1"/>
                </a:solidFill>
                <a:effectLst/>
                <a:latin typeface="Arial" panose="020B0604020202020204" pitchFamily="34" charset="0"/>
                <a:cs typeface="Arial" panose="020B0604020202020204" pitchFamily="34" charset="0"/>
              </a:rPr>
              <a:t>“In all the history of aviation there has never been a more productive alliance than that of von Kármán and Gen. Henry H. “Hap” Arnold. The results of their efforts did much to bring the United States Air Force to its current state of unmatched capability and power. Von Kármán could interpret Arnold’s visions of the future, which were not always clearly stated. He gave Arnold new ideas and suggestions even as he established a strong liaison between military leaders, scientists, and academics. Arnold in turn gave von Kármán the resources, facilities, contracts, methodology, and approval on a vastly larger scale than would otherwise have been possible.”</a:t>
            </a: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r>
              <a:rPr lang="en-US" sz="1000" kern="1200">
                <a:solidFill>
                  <a:schemeClr val="tx1"/>
                </a:solidFill>
                <a:effectLst/>
                <a:latin typeface="Arial" panose="020B0604020202020204" pitchFamily="34" charset="0"/>
                <a:cs typeface="Arial" panose="020B0604020202020204" pitchFamily="34" charset="0"/>
              </a:rPr>
              <a:t>In 1944 von Karman's career entered a new phase when General H. H. Arnold asked him to organize and chair a Scientific Advisory Group to study the use of science in warfare by the European nations and to interpret the significance of the new developments in rockets, guided missiles, and jet propulsion for the future of the U.S. Air Force.</a:t>
            </a: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r>
              <a:rPr lang="en-US" sz="1000" kern="1200">
                <a:solidFill>
                  <a:schemeClr val="tx1"/>
                </a:solidFill>
                <a:effectLst/>
                <a:latin typeface="Arial" panose="020B0604020202020204" pitchFamily="34" charset="0"/>
                <a:cs typeface="Arial" panose="020B0604020202020204" pitchFamily="34" charset="0"/>
              </a:rPr>
              <a:t>The group was succeeded by the U.S. Air Force Scientific Advisory Board…in 1951, the same year as the creation of the Air Force Office of Scientific Research in Baltimore, MD…, of which von Karman was Chairman until 1954 and Chairman Emeritus until his death.</a:t>
            </a: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lnSpc>
                <a:spcPct val="120000"/>
              </a:lnSpc>
              <a:spcBef>
                <a:spcPts val="578"/>
              </a:spcBef>
              <a:defRPr/>
            </a:pPr>
            <a:r>
              <a:rPr lang="en-US" sz="1000" kern="1200">
                <a:solidFill>
                  <a:schemeClr val="tx1"/>
                </a:solidFill>
                <a:effectLst/>
                <a:latin typeface="Arial" panose="020B0604020202020204" pitchFamily="34" charset="0"/>
                <a:cs typeface="Arial" panose="020B0604020202020204" pitchFamily="34" charset="0"/>
              </a:rPr>
              <a:t>Basic Research is </a:t>
            </a:r>
            <a:r>
              <a:rPr lang="en-US" sz="1000" kern="1200">
                <a:solidFill>
                  <a:schemeClr val="tx1"/>
                </a:solidFill>
                <a:effectLst/>
                <a:latin typeface="Arial" panose="020B0604020202020204" pitchFamily="34" charset="0"/>
                <a:ea typeface="Calibri"/>
                <a:cs typeface="Arial" panose="020B0604020202020204" pitchFamily="34" charset="0"/>
                <a:sym typeface="Calibri"/>
              </a:rPr>
              <a:t>systematic study directed toward greater knowledge or understanding of the fundamental aspects of phenomena and of observable facts</a:t>
            </a:r>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spcBef>
                <a:spcPts val="1157"/>
              </a:spcBef>
              <a:defRPr/>
            </a:pPr>
            <a:r>
              <a:rPr lang="en-US" sz="1000" kern="1200">
                <a:solidFill>
                  <a:schemeClr val="tx1"/>
                </a:solidFill>
                <a:effectLst/>
                <a:latin typeface="Arial" panose="020B0604020202020204" pitchFamily="34" charset="0"/>
                <a:cs typeface="Arial" panose="020B0604020202020204" pitchFamily="34" charset="0"/>
              </a:rPr>
              <a:t>Implications</a:t>
            </a:r>
          </a:p>
          <a:p>
            <a:pPr marL="0" lvl="1" indent="-330472" algn="l" defTabSz="914400" rtl="0" eaLnBrk="1" latinLnBrk="0" hangingPunct="1">
              <a:buFont typeface="Arial" panose="020B0604020202020204" pitchFamily="34" charset="0"/>
              <a:buChar char="•"/>
              <a:defRPr/>
            </a:pPr>
            <a:r>
              <a:rPr lang="en-US" sz="1000" kern="1200">
                <a:solidFill>
                  <a:schemeClr val="tx1"/>
                </a:solidFill>
                <a:effectLst/>
                <a:latin typeface="Arial" panose="020B0604020202020204" pitchFamily="34" charset="0"/>
                <a:cs typeface="Arial" panose="020B0604020202020204" pitchFamily="34" charset="0"/>
              </a:rPr>
              <a:t>Basic research investments impact far-term capabilities</a:t>
            </a:r>
          </a:p>
          <a:p>
            <a:pPr marL="0" lvl="1" indent="-330472" algn="l" defTabSz="914400" rtl="0" eaLnBrk="1" latinLnBrk="0" hangingPunct="1">
              <a:buFont typeface="Arial" panose="020B0604020202020204" pitchFamily="34" charset="0"/>
              <a:buChar char="•"/>
              <a:defRPr/>
            </a:pPr>
            <a:r>
              <a:rPr lang="en-US" sz="1000" kern="1200">
                <a:solidFill>
                  <a:schemeClr val="tx1"/>
                </a:solidFill>
                <a:effectLst/>
                <a:latin typeface="Arial" panose="020B0604020202020204" pitchFamily="34" charset="0"/>
                <a:cs typeface="Arial" panose="020B0604020202020204" pitchFamily="34" charset="0"/>
              </a:rPr>
              <a:t>Basic research can be published without restrictions</a:t>
            </a:r>
          </a:p>
          <a:p>
            <a:pPr marL="0" lvl="1" indent="-330472" algn="l" defTabSz="914400" rtl="0" eaLnBrk="1" latinLnBrk="0" hangingPunct="1">
              <a:buFont typeface="Arial" panose="020B0604020202020204" pitchFamily="34" charset="0"/>
              <a:buChar char="•"/>
              <a:defRPr/>
            </a:pPr>
            <a:r>
              <a:rPr lang="en-US" sz="1000" kern="1200">
                <a:solidFill>
                  <a:schemeClr val="tx1"/>
                </a:solidFill>
                <a:effectLst/>
                <a:latin typeface="Arial" panose="020B0604020202020204" pitchFamily="34" charset="0"/>
                <a:cs typeface="Arial" panose="020B0604020202020204" pitchFamily="34" charset="0"/>
              </a:rPr>
              <a:t>Free to invest internationally with very few restrictions</a:t>
            </a:r>
          </a:p>
          <a:p>
            <a:pPr marL="0" lvl="1" algn="l" defTabSz="914400" rtl="0" eaLnBrk="1" latinLnBrk="0" hangingPunct="1">
              <a:defRPr/>
            </a:pPr>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spcBef>
                <a:spcPct val="20000"/>
              </a:spcBef>
              <a:defRPr/>
            </a:pPr>
            <a:r>
              <a:rPr lang="en-US" sz="1000" kern="1200">
                <a:solidFill>
                  <a:schemeClr val="tx1"/>
                </a:solidFill>
                <a:effectLst/>
                <a:latin typeface="Arial" panose="020B0604020202020204" pitchFamily="34" charset="0"/>
                <a:cs typeface="Arial" panose="020B0604020202020204" pitchFamily="34" charset="0"/>
              </a:rPr>
              <a:t>Quoting General Henry “Hap” Arnold, the Air Force has recognized the value of basic research, “The first essential of air power necessary for our national security is preeminence in research.”</a:t>
            </a:r>
          </a:p>
          <a:p>
            <a:pPr marL="0" algn="l" defTabSz="914400" rtl="0" eaLnBrk="1" latinLnBrk="0" hangingPunct="1">
              <a:spcBef>
                <a:spcPct val="20000"/>
              </a:spcBef>
              <a:defRPr/>
            </a:pPr>
            <a:endParaRPr lang="en-US" sz="1000" kern="1200">
              <a:solidFill>
                <a:schemeClr val="tx1"/>
              </a:solidFill>
              <a:effectLst/>
              <a:latin typeface="Arial" panose="020B0604020202020204" pitchFamily="34" charset="0"/>
              <a:cs typeface="Arial" panose="020B0604020202020204" pitchFamily="34" charset="0"/>
            </a:endParaRPr>
          </a:p>
          <a:p>
            <a:pPr marL="0" algn="l" defTabSz="914400" rtl="0" eaLnBrk="1" latinLnBrk="0" hangingPunct="1">
              <a:spcBef>
                <a:spcPct val="20000"/>
              </a:spcBef>
              <a:defRPr/>
            </a:pPr>
            <a:r>
              <a:rPr lang="en-US" sz="1000" kern="1200">
                <a:solidFill>
                  <a:schemeClr val="tx1"/>
                </a:solidFill>
                <a:effectLst/>
                <a:latin typeface="Arial" panose="020B0604020202020204" pitchFamily="34" charset="0"/>
                <a:cs typeface="Arial" panose="020B0604020202020204" pitchFamily="34" charset="0"/>
              </a:rPr>
              <a:t>By maintaining a robust basic research program today, the Air Force can continue to…</a:t>
            </a:r>
          </a:p>
          <a:p>
            <a:pPr marL="0" indent="-237145" algn="l" defTabSz="914400" rtl="0" eaLnBrk="1" latinLnBrk="0" hangingPunct="1">
              <a:spcBef>
                <a:spcPts val="1157"/>
              </a:spcBef>
              <a:buFont typeface="Arial" pitchFamily="34" charset="0"/>
              <a:buChar char="•"/>
              <a:defRPr/>
            </a:pPr>
            <a:r>
              <a:rPr lang="en-US" sz="1000" kern="1200">
                <a:solidFill>
                  <a:schemeClr val="tx1"/>
                </a:solidFill>
                <a:effectLst/>
                <a:latin typeface="Arial" panose="020B0604020202020204" pitchFamily="34" charset="0"/>
                <a:cs typeface="Arial" panose="020B0604020202020204" pitchFamily="34" charset="0"/>
              </a:rPr>
              <a:t>Probe today’s technology limits and ultimately lead to future technologies with DoD relevance</a:t>
            </a:r>
          </a:p>
          <a:p>
            <a:pPr marL="0" indent="-237145" algn="l" defTabSz="914400" rtl="0" eaLnBrk="1" latinLnBrk="0" hangingPunct="1">
              <a:spcBef>
                <a:spcPct val="20000"/>
              </a:spcBef>
              <a:buFont typeface="Arial" pitchFamily="34" charset="0"/>
              <a:buChar char="•"/>
              <a:defRPr/>
            </a:pPr>
            <a:r>
              <a:rPr lang="en-US" sz="1000" kern="1200">
                <a:solidFill>
                  <a:schemeClr val="tx1"/>
                </a:solidFill>
                <a:effectLst/>
                <a:latin typeface="Arial" panose="020B0604020202020204" pitchFamily="34" charset="0"/>
                <a:cs typeface="Arial" panose="020B0604020202020204" pitchFamily="34" charset="0"/>
              </a:rPr>
              <a:t>Attract the most creative minds to fields of critical DoD interest</a:t>
            </a:r>
          </a:p>
          <a:p>
            <a:pPr marL="0" indent="-237145" algn="l" defTabSz="914400" rtl="0" eaLnBrk="1" latinLnBrk="0" hangingPunct="1">
              <a:spcBef>
                <a:spcPct val="20000"/>
              </a:spcBef>
              <a:buFont typeface="Arial" pitchFamily="34" charset="0"/>
              <a:buChar char="•"/>
              <a:defRPr/>
            </a:pPr>
            <a:r>
              <a:rPr lang="en-US" sz="1000" kern="1200">
                <a:solidFill>
                  <a:schemeClr val="tx1"/>
                </a:solidFill>
                <a:effectLst/>
                <a:latin typeface="Arial" panose="020B0604020202020204" pitchFamily="34" charset="0"/>
                <a:cs typeface="Arial" panose="020B0604020202020204" pitchFamily="34" charset="0"/>
              </a:rPr>
              <a:t>Create a knowledgeable workforce in fields of critical DoD interest</a:t>
            </a:r>
          </a:p>
          <a:p>
            <a:endParaRPr lang="en-US">
              <a:latin typeface="+mj-lt"/>
            </a:endParaRPr>
          </a:p>
        </p:txBody>
      </p:sp>
      <p:sp>
        <p:nvSpPr>
          <p:cNvPr id="4" name="Slide Number Placeholder 3"/>
          <p:cNvSpPr>
            <a:spLocks noGrp="1"/>
          </p:cNvSpPr>
          <p:nvPr>
            <p:ph type="sldNum" idx="10"/>
          </p:nvPr>
        </p:nvSpPr>
        <p:spPr/>
        <p:txBody>
          <a:bodyPr/>
          <a:lstStyle/>
          <a:p>
            <a:pPr defTabSz="881261">
              <a:buClr>
                <a:srgbClr val="000000"/>
              </a:buClr>
              <a:buSzPts val="1200"/>
              <a:defRPr/>
            </a:pPr>
            <a:fld id="{00000000-1234-1234-1234-123412341234}" type="slidenum">
              <a:rPr lang="en-US" sz="1200" kern="0">
                <a:solidFill>
                  <a:srgbClr val="000000"/>
                </a:solidFill>
                <a:latin typeface="Calibri"/>
                <a:ea typeface="Calibri"/>
                <a:cs typeface="Calibri"/>
                <a:sym typeface="Calibri"/>
              </a:rPr>
              <a:pPr defTabSz="881261">
                <a:buClr>
                  <a:srgbClr val="000000"/>
                </a:buClr>
                <a:buSzPts val="1200"/>
                <a:defRPr/>
              </a:pPr>
              <a:t>8</a:t>
            </a:fld>
            <a:endParaRPr lang="en-US" sz="12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9467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95350"/>
            <a:ext cx="6197600"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As I give this presentation, you may be wondering why the U.S. Air Force invests in basic research at all. I’ve asked myself the same question. The answer goes back to World Wars I and II. Those conflicts made it perilously clear the impact of decades of neglect of aeronautical related R&amp;D. During World War I, U.S. pilots, for the most part, flew second-hand European planes – even though the first successful airplane was invented in the U.S by the Wright brothers. *Note the collaboration here between the U.S. and international partners. During World War II, the head of the Air Force, General Arnold (who also happened to have been taught to fly by the Wright brothers) recognized that “the first essential of air power is preeminence in research”. So in 1944, he convened the first group of top U.S. scientists and engineers to provide independent advice to the Air Force on Science and Technical matters. This Scientific Advisory Board continues to this day. --- Of course it wasn’t just the Air Force that understood the importance of science during the Wars. Dr. </a:t>
            </a:r>
            <a:r>
              <a:rPr lang="en-US" sz="1000" kern="1200" err="1">
                <a:solidFill>
                  <a:schemeClr val="tx1"/>
                </a:solidFill>
                <a:effectLst/>
                <a:latin typeface="Arial" panose="020B0604020202020204" pitchFamily="34" charset="0"/>
                <a:ea typeface="Calibri" panose="020F0502020204030204" pitchFamily="34" charset="0"/>
                <a:cs typeface="Arial" panose="020B0604020202020204" pitchFamily="34" charset="0"/>
              </a:rPr>
              <a:t>Vannevar</a:t>
            </a:r>
            <a:r>
              <a:rPr lang="en-US" sz="1000" kern="1200">
                <a:solidFill>
                  <a:schemeClr val="tx1"/>
                </a:solidFill>
                <a:effectLst/>
                <a:latin typeface="Arial" panose="020B0604020202020204" pitchFamily="34" charset="0"/>
                <a:ea typeface="Calibri" panose="020F0502020204030204" pitchFamily="34" charset="0"/>
                <a:cs typeface="Arial" panose="020B0604020202020204" pitchFamily="34" charset="0"/>
              </a:rPr>
              <a:t> Bush famously articulated the significance of science for National Security in Science the Endless Frontier, a report to President Roosevelt in July of 1945.</a:t>
            </a:r>
          </a:p>
        </p:txBody>
      </p:sp>
      <p:sp>
        <p:nvSpPr>
          <p:cNvPr id="4" name="Slide Number Placeholder 3"/>
          <p:cNvSpPr>
            <a:spLocks noGrp="1"/>
          </p:cNvSpPr>
          <p:nvPr>
            <p:ph type="sldNum" sz="quarter" idx="10"/>
          </p:nvPr>
        </p:nvSpPr>
        <p:spPr/>
        <p:txBody>
          <a:bodyPr/>
          <a:lstStyle/>
          <a:p>
            <a:fld id="{639B577F-6036-4BCD-9021-A736CBC28733}" type="slidenum">
              <a:rPr lang="en-US" smtClean="0"/>
              <a:pPr/>
              <a:t>9</a:t>
            </a:fld>
            <a:endParaRPr lang="en-US"/>
          </a:p>
        </p:txBody>
      </p:sp>
    </p:spTree>
    <p:extLst>
      <p:ext uri="{BB962C8B-B14F-4D97-AF65-F5344CB8AC3E}">
        <p14:creationId xmlns:p14="http://schemas.microsoft.com/office/powerpoint/2010/main" val="254891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Freeform 12"/>
          <p:cNvSpPr/>
          <p:nvPr userDrawn="1"/>
        </p:nvSpPr>
        <p:spPr>
          <a:xfrm>
            <a:off x="144780" y="320040"/>
            <a:ext cx="11894820" cy="1447800"/>
          </a:xfrm>
          <a:custGeom>
            <a:avLst/>
            <a:gdLst>
              <a:gd name="connsiteX0" fmla="*/ 11894820 w 11894820"/>
              <a:gd name="connsiteY0" fmla="*/ 975360 h 1447800"/>
              <a:gd name="connsiteX1" fmla="*/ 11894820 w 11894820"/>
              <a:gd name="connsiteY1" fmla="*/ 0 h 1447800"/>
              <a:gd name="connsiteX2" fmla="*/ 0 w 11894820"/>
              <a:gd name="connsiteY2" fmla="*/ 0 h 1447800"/>
              <a:gd name="connsiteX3" fmla="*/ 0 w 11894820"/>
              <a:gd name="connsiteY3" fmla="*/ 1447800 h 1447800"/>
            </a:gdLst>
            <a:ahLst/>
            <a:cxnLst>
              <a:cxn ang="0">
                <a:pos x="connsiteX0" y="connsiteY0"/>
              </a:cxn>
              <a:cxn ang="0">
                <a:pos x="connsiteX1" y="connsiteY1"/>
              </a:cxn>
              <a:cxn ang="0">
                <a:pos x="connsiteX2" y="connsiteY2"/>
              </a:cxn>
              <a:cxn ang="0">
                <a:pos x="connsiteX3" y="connsiteY3"/>
              </a:cxn>
            </a:cxnLst>
            <a:rect l="l" t="t" r="r" b="b"/>
            <a:pathLst>
              <a:path w="11894820" h="1447800">
                <a:moveTo>
                  <a:pt x="11894820" y="975360"/>
                </a:moveTo>
                <a:lnTo>
                  <a:pt x="11894820" y="0"/>
                </a:lnTo>
                <a:lnTo>
                  <a:pt x="0" y="0"/>
                </a:lnTo>
                <a:lnTo>
                  <a:pt x="0" y="144780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sp>
        <p:nvSpPr>
          <p:cNvPr id="37" name="Freeform 36"/>
          <p:cNvSpPr/>
          <p:nvPr userDrawn="1"/>
        </p:nvSpPr>
        <p:spPr>
          <a:xfrm>
            <a:off x="2598420" y="5128260"/>
            <a:ext cx="9433560" cy="1394460"/>
          </a:xfrm>
          <a:custGeom>
            <a:avLst/>
            <a:gdLst>
              <a:gd name="connsiteX0" fmla="*/ 0 w 9433560"/>
              <a:gd name="connsiteY0" fmla="*/ 1181100 h 1181100"/>
              <a:gd name="connsiteX1" fmla="*/ 9433560 w 9433560"/>
              <a:gd name="connsiteY1" fmla="*/ 1181100 h 1181100"/>
              <a:gd name="connsiteX2" fmla="*/ 9433560 w 9433560"/>
              <a:gd name="connsiteY2" fmla="*/ 0 h 1181100"/>
            </a:gdLst>
            <a:ahLst/>
            <a:cxnLst>
              <a:cxn ang="0">
                <a:pos x="connsiteX0" y="connsiteY0"/>
              </a:cxn>
              <a:cxn ang="0">
                <a:pos x="connsiteX1" y="connsiteY1"/>
              </a:cxn>
              <a:cxn ang="0">
                <a:pos x="connsiteX2" y="connsiteY2"/>
              </a:cxn>
            </a:cxnLst>
            <a:rect l="l" t="t" r="r" b="b"/>
            <a:pathLst>
              <a:path w="9433560" h="1181100">
                <a:moveTo>
                  <a:pt x="0" y="1181100"/>
                </a:moveTo>
                <a:lnTo>
                  <a:pt x="9433560" y="1181100"/>
                </a:lnTo>
                <a:lnTo>
                  <a:pt x="9433560" y="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sp>
        <p:nvSpPr>
          <p:cNvPr id="40" name="Freeform 39"/>
          <p:cNvSpPr/>
          <p:nvPr userDrawn="1"/>
        </p:nvSpPr>
        <p:spPr>
          <a:xfrm>
            <a:off x="144780" y="4937760"/>
            <a:ext cx="0" cy="1447800"/>
          </a:xfrm>
          <a:custGeom>
            <a:avLst/>
            <a:gdLst>
              <a:gd name="connsiteX0" fmla="*/ 11894820 w 11894820"/>
              <a:gd name="connsiteY0" fmla="*/ 975360 h 1447800"/>
              <a:gd name="connsiteX1" fmla="*/ 11894820 w 11894820"/>
              <a:gd name="connsiteY1" fmla="*/ 0 h 1447800"/>
              <a:gd name="connsiteX2" fmla="*/ 0 w 11894820"/>
              <a:gd name="connsiteY2" fmla="*/ 0 h 1447800"/>
              <a:gd name="connsiteX3" fmla="*/ 0 w 11894820"/>
              <a:gd name="connsiteY3" fmla="*/ 1447800 h 1447800"/>
              <a:gd name="connsiteX0" fmla="*/ 11894820 w 11894820"/>
              <a:gd name="connsiteY0" fmla="*/ 0 h 1447800"/>
              <a:gd name="connsiteX1" fmla="*/ 0 w 11894820"/>
              <a:gd name="connsiteY1" fmla="*/ 0 h 1447800"/>
              <a:gd name="connsiteX2" fmla="*/ 0 w 11894820"/>
              <a:gd name="connsiteY2" fmla="*/ 1447800 h 1447800"/>
              <a:gd name="connsiteX0" fmla="*/ 0 w 0"/>
              <a:gd name="connsiteY0" fmla="*/ 0 h 1447800"/>
              <a:gd name="connsiteX1" fmla="*/ 0 w 0"/>
              <a:gd name="connsiteY1" fmla="*/ 1447800 h 1447800"/>
            </a:gdLst>
            <a:ahLst/>
            <a:cxnLst>
              <a:cxn ang="0">
                <a:pos x="connsiteX0" y="connsiteY0"/>
              </a:cxn>
              <a:cxn ang="0">
                <a:pos x="connsiteX1" y="connsiteY1"/>
              </a:cxn>
            </a:cxnLst>
            <a:rect l="l" t="t" r="r" b="b"/>
            <a:pathLst>
              <a:path h="1447800">
                <a:moveTo>
                  <a:pt x="0" y="0"/>
                </a:moveTo>
                <a:lnTo>
                  <a:pt x="0" y="1447800"/>
                </a:lnTo>
              </a:path>
            </a:pathLst>
          </a:custGeom>
          <a:ln w="95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US">
              <a:solidFill>
                <a:schemeClr val="tx1"/>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4778" b="8333"/>
          <a:stretch/>
        </p:blipFill>
        <p:spPr>
          <a:xfrm>
            <a:off x="0" y="327660"/>
            <a:ext cx="12191999" cy="5958840"/>
          </a:xfrm>
          <a:prstGeom prst="rect">
            <a:avLst/>
          </a:prstGeom>
        </p:spPr>
      </p:pic>
      <p:sp>
        <p:nvSpPr>
          <p:cNvPr id="2" name="Title 1"/>
          <p:cNvSpPr>
            <a:spLocks noGrp="1"/>
          </p:cNvSpPr>
          <p:nvPr userDrawn="1">
            <p:ph type="ctrTitle" hasCustomPrompt="1"/>
          </p:nvPr>
        </p:nvSpPr>
        <p:spPr>
          <a:xfrm>
            <a:off x="510396" y="2891310"/>
            <a:ext cx="11171208" cy="1563437"/>
          </a:xfrm>
        </p:spPr>
        <p:txBody>
          <a:bodyPr lIns="0" rIns="0" anchor="ctr" anchorCtr="0">
            <a:normAutofit/>
          </a:bodyPr>
          <a:lstStyle>
            <a:lvl1pPr algn="ctr">
              <a:defRPr sz="4000" cap="all" baseline="0">
                <a:solidFill>
                  <a:srgbClr val="F8F8F8"/>
                </a:solidFill>
              </a:defRPr>
            </a:lvl1pPr>
          </a:lstStyle>
          <a:p>
            <a:r>
              <a:rPr lang="en-US"/>
              <a:t>CLICK TO EDIT MASTER</a:t>
            </a:r>
            <a:br>
              <a:rPr lang="en-US"/>
            </a:br>
            <a:r>
              <a:rPr lang="en-US"/>
              <a:t>TITLE STYLE</a:t>
            </a:r>
          </a:p>
        </p:txBody>
      </p:sp>
      <p:sp>
        <p:nvSpPr>
          <p:cNvPr id="17" name="Text Placeholder 16"/>
          <p:cNvSpPr>
            <a:spLocks noGrp="1"/>
          </p:cNvSpPr>
          <p:nvPr userDrawn="1">
            <p:ph type="body" sz="quarter" idx="13" hasCustomPrompt="1"/>
          </p:nvPr>
        </p:nvSpPr>
        <p:spPr>
          <a:xfrm>
            <a:off x="510396" y="4461313"/>
            <a:ext cx="11171207" cy="829507"/>
          </a:xfrm>
        </p:spPr>
        <p:txBody>
          <a:bodyPr anchor="ctr">
            <a:normAutofit/>
          </a:bodyPr>
          <a:lstStyle>
            <a:lvl1pPr marL="0" indent="0" algn="ctr">
              <a:lnSpc>
                <a:spcPct val="150000"/>
              </a:lnSpc>
              <a:spcBef>
                <a:spcPts val="0"/>
              </a:spcBef>
              <a:buNone/>
              <a:defRPr sz="1200" b="0" cap="all" spc="300" baseline="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a:t>
            </a:r>
          </a:p>
          <a:p>
            <a:pPr lvl="0"/>
            <a:r>
              <a:rPr lang="en-US"/>
              <a:t>TEXT STYLES</a:t>
            </a:r>
          </a:p>
        </p:txBody>
      </p:sp>
      <p:pic>
        <p:nvPicPr>
          <p:cNvPr id="12" name="Picture 11">
            <a:extLst>
              <a:ext uri="{FF2B5EF4-FFF2-40B4-BE49-F238E27FC236}">
                <a16:creationId xmlns:a16="http://schemas.microsoft.com/office/drawing/2014/main" id="{C9EB19B8-8941-44DB-8ACB-7DB7D0ED0924}"/>
              </a:ext>
            </a:extLst>
          </p:cNvPr>
          <p:cNvPicPr>
            <a:picLocks noChangeAspect="1"/>
          </p:cNvPicPr>
          <p:nvPr userDrawn="1"/>
        </p:nvPicPr>
        <p:blipFill>
          <a:blip r:embed="rId3"/>
          <a:srcRect/>
          <a:stretch/>
        </p:blipFill>
        <p:spPr>
          <a:xfrm>
            <a:off x="4524531" y="1951639"/>
            <a:ext cx="3142938" cy="532316"/>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0396" y="767411"/>
            <a:ext cx="1141351" cy="548640"/>
          </a:xfrm>
          <a:prstGeom prst="rect">
            <a:avLst/>
          </a:prstGeom>
        </p:spPr>
      </p:pic>
      <p:pic>
        <p:nvPicPr>
          <p:cNvPr id="41" name="Picture 40"/>
          <p:cNvPicPr>
            <a:picLocks noChangeAspect="1"/>
          </p:cNvPicPr>
          <p:nvPr userDrawn="1"/>
        </p:nvPicPr>
        <p:blipFill rotWithShape="1">
          <a:blip r:embed="rId5"/>
          <a:srcRect l="-148" r="4039"/>
          <a:stretch/>
        </p:blipFill>
        <p:spPr>
          <a:xfrm>
            <a:off x="9380564" y="2087780"/>
            <a:ext cx="2811435" cy="208380"/>
          </a:xfrm>
          <a:prstGeom prst="rect">
            <a:avLst/>
          </a:prstGeom>
        </p:spPr>
      </p:pic>
      <p:pic>
        <p:nvPicPr>
          <p:cNvPr id="43" name="Picture 42"/>
          <p:cNvPicPr>
            <a:picLocks noChangeAspect="1"/>
          </p:cNvPicPr>
          <p:nvPr userDrawn="1"/>
        </p:nvPicPr>
        <p:blipFill rotWithShape="1">
          <a:blip r:embed="rId5"/>
          <a:srcRect l="3970" r="-78"/>
          <a:stretch/>
        </p:blipFill>
        <p:spPr>
          <a:xfrm>
            <a:off x="-2" y="2087780"/>
            <a:ext cx="2811435" cy="208380"/>
          </a:xfrm>
          <a:prstGeom prst="rect">
            <a:avLst/>
          </a:prstGeom>
        </p:spPr>
      </p:pic>
      <p:pic>
        <p:nvPicPr>
          <p:cNvPr id="45" name="Picture 4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0234" y="6509172"/>
            <a:ext cx="2267712" cy="52955"/>
          </a:xfrm>
          <a:prstGeom prst="rect">
            <a:avLst/>
          </a:prstGeom>
        </p:spPr>
      </p:pic>
      <p:sp>
        <p:nvSpPr>
          <p:cNvPr id="5" name="TextBox 4">
            <a:extLst>
              <a:ext uri="{FF2B5EF4-FFF2-40B4-BE49-F238E27FC236}">
                <a16:creationId xmlns:a16="http://schemas.microsoft.com/office/drawing/2014/main" id="{FBEB8EAD-3204-977F-4B41-9C47302CBA2D}"/>
              </a:ext>
            </a:extLst>
          </p:cNvPr>
          <p:cNvSpPr txBox="1"/>
          <p:nvPr userDrawn="1"/>
        </p:nvSpPr>
        <p:spPr>
          <a:xfrm>
            <a:off x="7067818" y="6606440"/>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1018632094"/>
      </p:ext>
    </p:extLst>
  </p:cSld>
  <p:clrMapOvr>
    <a:masterClrMapping/>
  </p:clrMapOvr>
  <p:extLst>
    <p:ext uri="{DCECCB84-F9BA-43D5-87BE-67443E8EF086}">
      <p15:sldGuideLst xmlns:p15="http://schemas.microsoft.com/office/powerpoint/2012/main">
        <p15:guide id="1" pos="1632" userDrawn="1">
          <p15:clr>
            <a:srgbClr val="FBAE40"/>
          </p15:clr>
        </p15:guide>
        <p15:guide id="2" pos="1560" userDrawn="1">
          <p15:clr>
            <a:srgbClr val="FBAE40"/>
          </p15:clr>
        </p15:guide>
        <p15:guide id="3" orient="horz" pos="40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470" b="7023"/>
          <a:stretch/>
        </p:blipFill>
        <p:spPr>
          <a:xfrm>
            <a:off x="0" y="1"/>
            <a:ext cx="12192000" cy="6857999"/>
          </a:xfrm>
          <a:prstGeom prst="rect">
            <a:avLst/>
          </a:prstGeom>
        </p:spPr>
      </p:pic>
      <p:sp>
        <p:nvSpPr>
          <p:cNvPr id="14"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692" y="83865"/>
            <a:ext cx="768337" cy="365760"/>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spTree>
    <p:extLst>
      <p:ext uri="{BB962C8B-B14F-4D97-AF65-F5344CB8AC3E}">
        <p14:creationId xmlns:p14="http://schemas.microsoft.com/office/powerpoint/2010/main" val="295426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99F35D-4A79-49B1-A076-DC9AA215B521}"/>
              </a:ext>
            </a:extLst>
          </p:cNvPr>
          <p:cNvPicPr>
            <a:picLocks noChangeAspect="1"/>
          </p:cNvPicPr>
          <p:nvPr userDrawn="1"/>
        </p:nvPicPr>
        <p:blipFill rotWithShape="1">
          <a:blip r:embed="rId3"/>
          <a:srcRect l="19015" t="1" r="21171" b="26090"/>
          <a:stretch/>
        </p:blipFill>
        <p:spPr>
          <a:xfrm>
            <a:off x="851775" y="13557"/>
            <a:ext cx="469733" cy="446110"/>
          </a:xfrm>
          <a:prstGeom prst="rect">
            <a:avLst/>
          </a:prstGeom>
        </p:spPr>
      </p:pic>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5" y="6513870"/>
            <a:ext cx="2560320" cy="53098"/>
          </a:xfrm>
          <a:prstGeom prst="rect">
            <a:avLst/>
          </a:prstGeom>
        </p:spPr>
      </p:pic>
      <p:sp>
        <p:nvSpPr>
          <p:cNvPr id="2" name="Title 1"/>
          <p:cNvSpPr>
            <a:spLocks noGrp="1"/>
          </p:cNvSpPr>
          <p:nvPr>
            <p:ph type="title" hasCustomPrompt="1"/>
          </p:nvPr>
        </p:nvSpPr>
        <p:spPr>
          <a:xfrm>
            <a:off x="2342573" y="1903865"/>
            <a:ext cx="7494154" cy="2899430"/>
          </a:xfrm>
        </p:spPr>
        <p:txBody>
          <a:bodyPr anchor="ctr" anchorCtr="0">
            <a:normAutofit/>
          </a:bodyPr>
          <a:lstStyle>
            <a:lvl1pPr algn="ctr">
              <a:defRPr sz="4400">
                <a:solidFill>
                  <a:schemeClr val="bg1"/>
                </a:solidFill>
              </a:defRPr>
            </a:lvl1pPr>
          </a:lstStyle>
          <a:p>
            <a:r>
              <a:rPr lang="en-US"/>
              <a:t>CLICK TO EDIT</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2"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3BEFE0-DFA3-4014-A095-4C92679B7620}"/>
              </a:ext>
            </a:extLst>
          </p:cNvPr>
          <p:cNvPicPr>
            <a:picLocks noChangeAspect="1"/>
          </p:cNvPicPr>
          <p:nvPr userDrawn="1"/>
        </p:nvPicPr>
        <p:blipFill>
          <a:blip r:embed="rId6"/>
          <a:srcRect/>
          <a:stretch/>
        </p:blipFill>
        <p:spPr>
          <a:xfrm>
            <a:off x="10552616" y="199210"/>
            <a:ext cx="724984" cy="122790"/>
          </a:xfrm>
          <a:prstGeom prst="rect">
            <a:avLst/>
          </a:prstGeom>
        </p:spPr>
      </p:pic>
      <p:pic>
        <p:nvPicPr>
          <p:cNvPr id="7" name="Picture 6">
            <a:extLst>
              <a:ext uri="{FF2B5EF4-FFF2-40B4-BE49-F238E27FC236}">
                <a16:creationId xmlns:a16="http://schemas.microsoft.com/office/drawing/2014/main" id="{BA9DE1AE-2E46-4AAF-B33F-C8EB8113082F}"/>
              </a:ext>
            </a:extLst>
          </p:cNvPr>
          <p:cNvPicPr>
            <a:picLocks noChangeAspect="1"/>
          </p:cNvPicPr>
          <p:nvPr userDrawn="1"/>
        </p:nvPicPr>
        <p:blipFill rotWithShape="1">
          <a:blip r:embed="rId7"/>
          <a:srcRect b="19788"/>
          <a:stretch/>
        </p:blipFill>
        <p:spPr>
          <a:xfrm>
            <a:off x="1448335" y="65003"/>
            <a:ext cx="359169" cy="391203"/>
          </a:xfrm>
          <a:prstGeom prst="rect">
            <a:avLst/>
          </a:prstGeom>
        </p:spPr>
      </p:pic>
      <p:sp>
        <p:nvSpPr>
          <p:cNvPr id="3" name="TextBox 2">
            <a:extLst>
              <a:ext uri="{FF2B5EF4-FFF2-40B4-BE49-F238E27FC236}">
                <a16:creationId xmlns:a16="http://schemas.microsoft.com/office/drawing/2014/main" id="{91A71E3A-97D1-C455-837B-C02DF36D588F}"/>
              </a:ext>
            </a:extLst>
          </p:cNvPr>
          <p:cNvSpPr txBox="1"/>
          <p:nvPr userDrawn="1"/>
        </p:nvSpPr>
        <p:spPr>
          <a:xfrm>
            <a:off x="6976983" y="6593954"/>
            <a:ext cx="4667991" cy="200055"/>
          </a:xfrm>
          <a:prstGeom prst="rect">
            <a:avLst/>
          </a:prstGeom>
          <a:noFill/>
        </p:spPr>
        <p:txBody>
          <a:bodyPr wrap="square">
            <a:spAutoFit/>
          </a:bodyPr>
          <a:lstStyle/>
          <a:p>
            <a:r>
              <a:rPr lang="en-US" sz="700" dirty="0">
                <a:solidFill>
                  <a:srgbClr val="FFFFFF"/>
                </a:solidFill>
                <a:latin typeface="Arial"/>
                <a:cs typeface="Arial"/>
              </a:rPr>
              <a:t>Distribution A. Approved for public release: distribution unlimited (AFRLAFRL-2024-3261) 17 June 2024. </a:t>
            </a:r>
            <a:endParaRPr lang="en-US" sz="700" dirty="0">
              <a:solidFill>
                <a:srgbClr val="FFFFFF"/>
              </a:solidFill>
            </a:endParaRPr>
          </a:p>
        </p:txBody>
      </p:sp>
    </p:spTree>
    <p:extLst>
      <p:ext uri="{BB962C8B-B14F-4D97-AF65-F5344CB8AC3E}">
        <p14:creationId xmlns:p14="http://schemas.microsoft.com/office/powerpoint/2010/main" val="233175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4" name="TextBox 13"/>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838200" y="612964"/>
            <a:ext cx="10515600" cy="605492"/>
          </a:xfrm>
        </p:spPr>
        <p:txBody>
          <a:bodyPr>
            <a:normAutofit/>
          </a:bodyPr>
          <a:lstStyle>
            <a:lvl1pPr>
              <a:defRPr sz="3000"/>
            </a:lvl1pPr>
          </a:lstStyle>
          <a:p>
            <a:r>
              <a:rPr lang="en-US"/>
              <a:t>Click to edit Master title style</a:t>
            </a:r>
          </a:p>
        </p:txBody>
      </p:sp>
      <p:pic>
        <p:nvPicPr>
          <p:cNvPr id="2" name="Picture 1">
            <a:extLst>
              <a:ext uri="{FF2B5EF4-FFF2-40B4-BE49-F238E27FC236}">
                <a16:creationId xmlns:a16="http://schemas.microsoft.com/office/drawing/2014/main" id="{B0A1C76A-0578-4EDD-9EA0-13952E937924}"/>
              </a:ext>
            </a:extLst>
          </p:cNvPr>
          <p:cNvPicPr>
            <a:picLocks noChangeAspect="1"/>
          </p:cNvPicPr>
          <p:nvPr userDrawn="1"/>
        </p:nvPicPr>
        <p:blipFill rotWithShape="1">
          <a:blip r:embed="rId4"/>
          <a:srcRect l="15575" r="15791" b="19870"/>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83C03A68-8D79-43AF-9F22-78C1EE2DB3B9}"/>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47411176-6A47-402F-9BA8-58D727F4A96F}"/>
              </a:ext>
            </a:extLst>
          </p:cNvPr>
          <p:cNvPicPr>
            <a:picLocks noChangeAspect="1"/>
          </p:cNvPicPr>
          <p:nvPr userDrawn="1"/>
        </p:nvPicPr>
        <p:blipFill>
          <a:blip r:embed="rId6"/>
          <a:stretch>
            <a:fillRect/>
          </a:stretch>
        </p:blipFill>
        <p:spPr>
          <a:xfrm>
            <a:off x="10552616" y="198076"/>
            <a:ext cx="724984" cy="125059"/>
          </a:xfrm>
          <a:prstGeom prst="rect">
            <a:avLst/>
          </a:prstGeom>
        </p:spPr>
      </p:pic>
      <p:sp>
        <p:nvSpPr>
          <p:cNvPr id="5" name="TextBox 4">
            <a:extLst>
              <a:ext uri="{FF2B5EF4-FFF2-40B4-BE49-F238E27FC236}">
                <a16:creationId xmlns:a16="http://schemas.microsoft.com/office/drawing/2014/main" id="{09F83A78-6084-D35A-4641-53C1D39FC474}"/>
              </a:ext>
            </a:extLst>
          </p:cNvPr>
          <p:cNvSpPr txBox="1"/>
          <p:nvPr userDrawn="1"/>
        </p:nvSpPr>
        <p:spPr>
          <a:xfrm>
            <a:off x="7067818" y="6606440"/>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a:t>
            </a:r>
            <a:r>
              <a:rPr lang="en-US" sz="700" dirty="0">
                <a:solidFill>
                  <a:srgbClr val="FFFFFF"/>
                </a:solidFill>
                <a:latin typeface="Arial"/>
                <a:cs typeface="Arial"/>
              </a:rPr>
              <a:t>) 17 June 2024. </a:t>
            </a:r>
            <a:endParaRPr lang="en-US" sz="700" dirty="0">
              <a:solidFill>
                <a:srgbClr val="FFFFFF"/>
              </a:solidFill>
            </a:endParaRPr>
          </a:p>
        </p:txBody>
      </p:sp>
    </p:spTree>
    <p:extLst>
      <p:ext uri="{BB962C8B-B14F-4D97-AF65-F5344CB8AC3E}">
        <p14:creationId xmlns:p14="http://schemas.microsoft.com/office/powerpoint/2010/main" val="3028241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3" name="TextBox 12"/>
          <p:cNvSpPr txBox="1"/>
          <p:nvPr userDrawn="1"/>
        </p:nvSpPr>
        <p:spPr>
          <a:xfrm>
            <a:off x="11649185" y="6575128"/>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5824D5D-2FA2-46F5-9C50-CFDC0E5BC733}"/>
              </a:ext>
            </a:extLst>
          </p:cNvPr>
          <p:cNvPicPr>
            <a:picLocks noChangeAspect="1"/>
          </p:cNvPicPr>
          <p:nvPr userDrawn="1"/>
        </p:nvPicPr>
        <p:blipFill rotWithShape="1">
          <a:blip r:embed="rId4"/>
          <a:srcRect l="15575" r="15791" b="19870"/>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1223033A-9CC5-41F7-A713-6396DBD2D036}"/>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30CF62D3-9206-45EB-A223-CA0D891C42BA}"/>
              </a:ext>
            </a:extLst>
          </p:cNvPr>
          <p:cNvPicPr>
            <a:picLocks noChangeAspect="1"/>
          </p:cNvPicPr>
          <p:nvPr userDrawn="1"/>
        </p:nvPicPr>
        <p:blipFill>
          <a:blip r:embed="rId6"/>
          <a:stretch>
            <a:fillRect/>
          </a:stretch>
        </p:blipFill>
        <p:spPr>
          <a:xfrm>
            <a:off x="10552616" y="198076"/>
            <a:ext cx="724984" cy="125059"/>
          </a:xfrm>
          <a:prstGeom prst="rect">
            <a:avLst/>
          </a:prstGeom>
        </p:spPr>
      </p:pic>
      <p:sp>
        <p:nvSpPr>
          <p:cNvPr id="5" name="TextBox 4">
            <a:extLst>
              <a:ext uri="{FF2B5EF4-FFF2-40B4-BE49-F238E27FC236}">
                <a16:creationId xmlns:a16="http://schemas.microsoft.com/office/drawing/2014/main" id="{15E33A2C-90A4-3B74-88A9-88976F75EA57}"/>
              </a:ext>
            </a:extLst>
          </p:cNvPr>
          <p:cNvSpPr txBox="1"/>
          <p:nvPr userDrawn="1"/>
        </p:nvSpPr>
        <p:spPr>
          <a:xfrm>
            <a:off x="7156012" y="6575128"/>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a:t>
            </a:r>
            <a:r>
              <a:rPr lang="en-US" sz="700" dirty="0">
                <a:solidFill>
                  <a:srgbClr val="FFFFFF"/>
                </a:solidFill>
                <a:latin typeface="Arial"/>
                <a:cs typeface="Arial"/>
              </a:rPr>
              <a:t>) </a:t>
            </a:r>
            <a:r>
              <a:rPr lang="en-US" sz="700" dirty="0">
                <a:solidFill>
                  <a:schemeClr val="tx1"/>
                </a:solidFill>
                <a:latin typeface="Arial"/>
                <a:cs typeface="Arial"/>
              </a:rPr>
              <a:t>17 June 2024. </a:t>
            </a:r>
            <a:endParaRPr lang="en-US" sz="700" dirty="0">
              <a:solidFill>
                <a:schemeClr val="tx1"/>
              </a:solidFill>
            </a:endParaRPr>
          </a:p>
        </p:txBody>
      </p:sp>
    </p:spTree>
    <p:extLst>
      <p:ext uri="{BB962C8B-B14F-4D97-AF65-F5344CB8AC3E}">
        <p14:creationId xmlns:p14="http://schemas.microsoft.com/office/powerpoint/2010/main" val="34478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9121"/>
            <a:ext cx="10515600" cy="637515"/>
          </a:xfrm>
        </p:spPr>
        <p:txBody>
          <a:bodyPr vert="horz" lIns="91440" tIns="45720" rIns="91440" bIns="45720" rtlCol="0" anchor="ctr">
            <a:normAutofit/>
          </a:bodyPr>
          <a:lstStyle>
            <a:lvl1pPr>
              <a:defRPr lang="en-US" sz="2250" b="0" i="0" dirty="0">
                <a:solidFill>
                  <a:srgbClr val="004B8D"/>
                </a:solidFill>
                <a:latin typeface="Arial" charset="0"/>
                <a:ea typeface="Arial" charset="0"/>
                <a:cs typeface="Arial" charset="0"/>
              </a:defRPr>
            </a:lvl1pPr>
          </a:lstStyle>
          <a:p>
            <a:pPr lvl="0" defTabSz="685800"/>
            <a:r>
              <a:rPr lang="en-US"/>
              <a:t>Click to edit Master title style</a:t>
            </a:r>
          </a:p>
        </p:txBody>
      </p:sp>
      <p:sp>
        <p:nvSpPr>
          <p:cNvPr id="3" name="Content Placeholder 2"/>
          <p:cNvSpPr>
            <a:spLocks noGrp="1"/>
          </p:cNvSpPr>
          <p:nvPr>
            <p:ph idx="1"/>
          </p:nvPr>
        </p:nvSpPr>
        <p:spPr>
          <a:xfrm>
            <a:off x="838200" y="1335417"/>
            <a:ext cx="10515600" cy="5022243"/>
          </a:xfrm>
        </p:spPr>
        <p:txBody>
          <a:bodyPr vert="horz" lIns="91440" tIns="45720" rIns="91440" bIns="45720" rtlCol="0">
            <a:normAutofit/>
          </a:bodyPr>
          <a:lstStyle>
            <a:lvl1pPr>
              <a:defRPr lang="en-US" sz="2000" dirty="0">
                <a:latin typeface="Arial" panose="020B0604020202020204" pitchFamily="34" charset="0"/>
                <a:cs typeface="Arial" panose="020B0604020202020204" pitchFamily="34" charset="0"/>
              </a:defRPr>
            </a:lvl1pPr>
            <a:lvl2pPr>
              <a:defRPr lang="en-US" sz="1800" dirty="0">
                <a:latin typeface="Arial" panose="020B0604020202020204" pitchFamily="34" charset="0"/>
                <a:cs typeface="Arial" panose="020B0604020202020204" pitchFamily="34" charset="0"/>
              </a:defRPr>
            </a:lvl2pPr>
            <a:lvl3pPr>
              <a:defRPr lang="en-US" sz="1600" dirty="0">
                <a:latin typeface="Arial" panose="020B0604020202020204" pitchFamily="34" charset="0"/>
                <a:cs typeface="Arial" panose="020B0604020202020204" pitchFamily="34" charset="0"/>
              </a:defRPr>
            </a:lvl3pPr>
            <a:lvl4pPr>
              <a:defRPr lang="en-US" sz="1400" dirty="0">
                <a:latin typeface="Arial" panose="020B0604020202020204" pitchFamily="34" charset="0"/>
                <a:cs typeface="Arial" panose="020B0604020202020204" pitchFamily="34" charset="0"/>
              </a:defRPr>
            </a:lvl4pPr>
            <a:lvl5pPr>
              <a:defRPr lang="en-US" sz="1400"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519057"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2"/>
          <a:stretch>
            <a:fillRect/>
          </a:stretch>
        </p:blipFill>
        <p:spPr>
          <a:xfrm>
            <a:off x="864335" y="6513870"/>
            <a:ext cx="2560320" cy="53098"/>
          </a:xfrm>
          <a:prstGeom prst="rect">
            <a:avLst/>
          </a:prstGeom>
        </p:spPr>
      </p:pic>
      <p:sp>
        <p:nvSpPr>
          <p:cNvPr id="11" name="TextBox 10"/>
          <p:cNvSpPr txBox="1"/>
          <p:nvPr userDrawn="1"/>
        </p:nvSpPr>
        <p:spPr>
          <a:xfrm>
            <a:off x="11086012" y="6603493"/>
            <a:ext cx="349637" cy="16158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450" smtClean="0">
                <a:solidFill>
                  <a:schemeClr val="tx1"/>
                </a:solidFill>
                <a:latin typeface="Arial" panose="020B0604020202020204" pitchFamily="34" charset="0"/>
                <a:cs typeface="Arial" panose="020B0604020202020204" pitchFamily="34" charset="0"/>
              </a:rPr>
              <a:pPr algn="r"/>
              <a:t>‹#›</a:t>
            </a:fld>
            <a:endParaRPr lang="en-US" sz="45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3"/>
          <a:srcRect l="14497" r="15925" b="12697"/>
          <a:stretch/>
        </p:blipFill>
        <p:spPr>
          <a:xfrm>
            <a:off x="881412" y="71254"/>
            <a:ext cx="409029" cy="371417"/>
          </a:xfrm>
          <a:prstGeom prst="rect">
            <a:avLst/>
          </a:prstGeom>
        </p:spPr>
      </p:pic>
      <p:pic>
        <p:nvPicPr>
          <p:cNvPr id="19" name="Picture 18">
            <a:extLst>
              <a:ext uri="{FF2B5EF4-FFF2-40B4-BE49-F238E27FC236}">
                <a16:creationId xmlns:a16="http://schemas.microsoft.com/office/drawing/2014/main" id="{9BF6E8D0-2BA5-4865-9958-00BE5456E3B2}"/>
              </a:ext>
            </a:extLst>
          </p:cNvPr>
          <p:cNvPicPr>
            <a:picLocks noChangeAspect="1"/>
          </p:cNvPicPr>
          <p:nvPr userDrawn="1"/>
        </p:nvPicPr>
        <p:blipFill>
          <a:blip r:embed="rId4"/>
          <a:stretch>
            <a:fillRect/>
          </a:stretch>
        </p:blipFill>
        <p:spPr>
          <a:xfrm>
            <a:off x="10552616" y="198076"/>
            <a:ext cx="724984" cy="125059"/>
          </a:xfrm>
          <a:prstGeom prst="rect">
            <a:avLst/>
          </a:prstGeom>
        </p:spPr>
      </p:pic>
      <p:pic>
        <p:nvPicPr>
          <p:cNvPr id="6" name="Picture 5">
            <a:extLst>
              <a:ext uri="{FF2B5EF4-FFF2-40B4-BE49-F238E27FC236}">
                <a16:creationId xmlns:a16="http://schemas.microsoft.com/office/drawing/2014/main" id="{4B7A8AA4-7325-4593-A9C2-2BC6A81D1FF8}"/>
              </a:ext>
            </a:extLst>
          </p:cNvPr>
          <p:cNvPicPr>
            <a:picLocks noChangeAspect="1"/>
          </p:cNvPicPr>
          <p:nvPr userDrawn="1"/>
        </p:nvPicPr>
        <p:blipFill>
          <a:blip r:embed="rId5"/>
          <a:srcRect/>
          <a:stretch/>
        </p:blipFill>
        <p:spPr>
          <a:xfrm>
            <a:off x="1506112" y="70974"/>
            <a:ext cx="623261" cy="357775"/>
          </a:xfrm>
          <a:prstGeom prst="rect">
            <a:avLst/>
          </a:prstGeom>
        </p:spPr>
      </p:pic>
      <p:sp>
        <p:nvSpPr>
          <p:cNvPr id="4" name="TextBox 3">
            <a:extLst>
              <a:ext uri="{FF2B5EF4-FFF2-40B4-BE49-F238E27FC236}">
                <a16:creationId xmlns:a16="http://schemas.microsoft.com/office/drawing/2014/main" id="{90ACA320-378A-6A90-741F-763AD620D7D8}"/>
              </a:ext>
            </a:extLst>
          </p:cNvPr>
          <p:cNvSpPr txBox="1"/>
          <p:nvPr userDrawn="1"/>
        </p:nvSpPr>
        <p:spPr>
          <a:xfrm>
            <a:off x="6970928" y="6586264"/>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2499874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9121"/>
            <a:ext cx="10515600" cy="637515"/>
          </a:xfrm>
        </p:spPr>
        <p:txBody>
          <a:bodyPr anchor="t" anchorCtr="0">
            <a:noAutofit/>
          </a:bodyPr>
          <a:lstStyle>
            <a:lvl1pPr>
              <a:defRPr sz="3200" b="1"/>
            </a:lvl1pPr>
          </a:lstStyle>
          <a:p>
            <a:r>
              <a:rPr lang="en-US"/>
              <a:t>Click to edit Master title style</a:t>
            </a:r>
          </a:p>
        </p:txBody>
      </p:sp>
      <p:sp>
        <p:nvSpPr>
          <p:cNvPr id="3" name="Content Placeholder 2"/>
          <p:cNvSpPr>
            <a:spLocks noGrp="1"/>
          </p:cNvSpPr>
          <p:nvPr>
            <p:ph idx="1" hasCustomPrompt="1"/>
          </p:nvPr>
        </p:nvSpPr>
        <p:spPr>
          <a:xfrm>
            <a:off x="838200" y="1335417"/>
            <a:ext cx="10515600" cy="5022243"/>
          </a:xfrm>
        </p:spPr>
        <p:txBody>
          <a:bodyPr>
            <a:noAutofit/>
          </a:bodyPr>
          <a:lstStyle>
            <a:lvl1pPr marL="0" indent="0">
              <a:lnSpc>
                <a:spcPct val="100000"/>
              </a:lnSpc>
              <a:buFontTx/>
              <a:buNone/>
              <a:defRPr sz="2400" b="1"/>
            </a:lvl1pPr>
            <a:lvl2pPr marL="228594">
              <a:lnSpc>
                <a:spcPct val="100000"/>
              </a:lnSpc>
              <a:defRPr sz="2000"/>
            </a:lvl2pPr>
            <a:lvl3pPr marL="457189" indent="-228594">
              <a:lnSpc>
                <a:spcPct val="100000"/>
              </a:lnSpc>
              <a:buFont typeface="Cambria Math" panose="02040503050406030204" pitchFamily="18" charset="0"/>
              <a:buChar char="⎯"/>
              <a:defRPr sz="1800" i="1"/>
            </a:lvl3pPr>
            <a:lvl4pPr marL="685783" indent="-228594">
              <a:lnSpc>
                <a:spcPct val="100000"/>
              </a:lnSpc>
              <a:buFont typeface="Courier New" panose="02070309020205020404" pitchFamily="49" charset="0"/>
              <a:buChar char="o"/>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914400" y="500339"/>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1086012" y="6603493"/>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prstClr val="black"/>
                </a:solidFill>
                <a:latin typeface="Arial" panose="020B0604020202020204" pitchFamily="34" charset="0"/>
                <a:cs typeface="Arial" panose="020B0604020202020204" pitchFamily="34" charset="0"/>
              </a:rPr>
              <a:pPr algn="r"/>
              <a:t>‹#›</a:t>
            </a:fld>
            <a:endParaRPr lang="en-US" sz="60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pic>
        <p:nvPicPr>
          <p:cNvPr id="15" name="Picture 14">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4"/>
          <a:srcRect l="14497" r="15925" b="12697"/>
          <a:stretch/>
        </p:blipFill>
        <p:spPr>
          <a:xfrm>
            <a:off x="881412" y="71254"/>
            <a:ext cx="409029" cy="371417"/>
          </a:xfrm>
          <a:prstGeom prst="rect">
            <a:avLst/>
          </a:prstGeom>
        </p:spPr>
      </p:pic>
      <p:pic>
        <p:nvPicPr>
          <p:cNvPr id="17" name="Picture 16">
            <a:extLst>
              <a:ext uri="{FF2B5EF4-FFF2-40B4-BE49-F238E27FC236}">
                <a16:creationId xmlns:a16="http://schemas.microsoft.com/office/drawing/2014/main" id="{9BF6E8D0-2BA5-4865-9958-00BE5456E3B2}"/>
              </a:ext>
            </a:extLst>
          </p:cNvPr>
          <p:cNvPicPr>
            <a:picLocks noChangeAspect="1"/>
          </p:cNvPicPr>
          <p:nvPr userDrawn="1"/>
        </p:nvPicPr>
        <p:blipFill>
          <a:blip r:embed="rId5"/>
          <a:stretch>
            <a:fillRect/>
          </a:stretch>
        </p:blipFill>
        <p:spPr>
          <a:xfrm>
            <a:off x="10552616" y="198076"/>
            <a:ext cx="724984" cy="125059"/>
          </a:xfrm>
          <a:prstGeom prst="rect">
            <a:avLst/>
          </a:prstGeom>
        </p:spPr>
      </p:pic>
      <p:pic>
        <p:nvPicPr>
          <p:cNvPr id="18" name="Picture 17">
            <a:extLst>
              <a:ext uri="{FF2B5EF4-FFF2-40B4-BE49-F238E27FC236}">
                <a16:creationId xmlns:a16="http://schemas.microsoft.com/office/drawing/2014/main" id="{4B7A8AA4-7325-4593-A9C2-2BC6A81D1FF8}"/>
              </a:ext>
            </a:extLst>
          </p:cNvPr>
          <p:cNvPicPr>
            <a:picLocks noChangeAspect="1"/>
          </p:cNvPicPr>
          <p:nvPr userDrawn="1"/>
        </p:nvPicPr>
        <p:blipFill>
          <a:blip r:embed="rId6"/>
          <a:srcRect/>
          <a:stretch/>
        </p:blipFill>
        <p:spPr>
          <a:xfrm>
            <a:off x="1506111" y="70973"/>
            <a:ext cx="623261" cy="357775"/>
          </a:xfrm>
          <a:prstGeom prst="rect">
            <a:avLst/>
          </a:prstGeom>
        </p:spPr>
      </p:pic>
      <p:sp>
        <p:nvSpPr>
          <p:cNvPr id="4" name="TextBox 3">
            <a:extLst>
              <a:ext uri="{FF2B5EF4-FFF2-40B4-BE49-F238E27FC236}">
                <a16:creationId xmlns:a16="http://schemas.microsoft.com/office/drawing/2014/main" id="{E19A2E9F-DD70-A6A2-9A1E-922C19943C3C}"/>
              </a:ext>
            </a:extLst>
          </p:cNvPr>
          <p:cNvSpPr txBox="1"/>
          <p:nvPr userDrawn="1"/>
        </p:nvSpPr>
        <p:spPr>
          <a:xfrm>
            <a:off x="6983039" y="6595798"/>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366716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userDrawn="1">
  <p:cSld name="5_Section Header">
    <p:bg>
      <p:bgPr>
        <a:blipFill>
          <a:blip r:embed="rId2">
            <a:alphaModFix/>
          </a:blip>
          <a:stretch>
            <a:fillRect/>
          </a:stretch>
        </a:blipFill>
        <a:effectLst/>
      </p:bgPr>
    </p:bg>
    <p:spTree>
      <p:nvGrpSpPr>
        <p:cNvPr id="1" name="Shape 59"/>
        <p:cNvGrpSpPr/>
        <p:nvPr/>
      </p:nvGrpSpPr>
      <p:grpSpPr>
        <a:xfrm>
          <a:off x="0" y="0"/>
          <a:ext cx="0" cy="0"/>
          <a:chOff x="0" y="0"/>
          <a:chExt cx="0" cy="0"/>
        </a:xfrm>
      </p:grpSpPr>
      <p:pic>
        <p:nvPicPr>
          <p:cNvPr id="60" name="Google Shape;60;p25"/>
          <p:cNvPicPr preferRelativeResize="0"/>
          <p:nvPr/>
        </p:nvPicPr>
        <p:blipFill rotWithShape="1">
          <a:blip r:embed="rId3">
            <a:alphaModFix/>
          </a:blip>
          <a:srcRect l="19015" t="1" r="21169" b="26090"/>
          <a:stretch/>
        </p:blipFill>
        <p:spPr>
          <a:xfrm>
            <a:off x="851775" y="13557"/>
            <a:ext cx="469733" cy="446110"/>
          </a:xfrm>
          <a:prstGeom prst="rect">
            <a:avLst/>
          </a:prstGeom>
          <a:noFill/>
          <a:ln>
            <a:noFill/>
          </a:ln>
        </p:spPr>
      </p:pic>
      <p:pic>
        <p:nvPicPr>
          <p:cNvPr id="61" name="Google Shape;61;p25"/>
          <p:cNvPicPr preferRelativeResize="0"/>
          <p:nvPr/>
        </p:nvPicPr>
        <p:blipFill rotWithShape="1">
          <a:blip r:embed="rId4">
            <a:alphaModFix/>
          </a:blip>
          <a:srcRect/>
          <a:stretch/>
        </p:blipFill>
        <p:spPr>
          <a:xfrm>
            <a:off x="864335" y="6513870"/>
            <a:ext cx="2560320" cy="53098"/>
          </a:xfrm>
          <a:prstGeom prst="rect">
            <a:avLst/>
          </a:prstGeom>
          <a:noFill/>
          <a:ln>
            <a:noFill/>
          </a:ln>
        </p:spPr>
      </p:pic>
      <p:sp>
        <p:nvSpPr>
          <p:cNvPr id="62" name="Google Shape;62;p25"/>
          <p:cNvSpPr txBox="1">
            <a:spLocks noGrp="1"/>
          </p:cNvSpPr>
          <p:nvPr>
            <p:ph type="title"/>
          </p:nvPr>
        </p:nvSpPr>
        <p:spPr>
          <a:xfrm>
            <a:off x="2342573" y="1903865"/>
            <a:ext cx="7494154" cy="289943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 name="Google Shape;63;p25"/>
          <p:cNvCxnSpPr/>
          <p:nvPr/>
        </p:nvCxnSpPr>
        <p:spPr>
          <a:xfrm>
            <a:off x="3519055" y="6536988"/>
            <a:ext cx="7819327" cy="0"/>
          </a:xfrm>
          <a:prstGeom prst="straightConnector1">
            <a:avLst/>
          </a:prstGeom>
          <a:noFill/>
          <a:ln w="9525" cap="flat" cmpd="sng">
            <a:solidFill>
              <a:srgbClr val="CBCCCB"/>
            </a:solidFill>
            <a:prstDash val="solid"/>
            <a:miter lim="800000"/>
            <a:headEnd type="none" w="sm" len="sm"/>
            <a:tailEnd type="none" w="sm" len="sm"/>
          </a:ln>
        </p:spPr>
      </p:cxnSp>
      <p:cxnSp>
        <p:nvCxnSpPr>
          <p:cNvPr id="64" name="Google Shape;64;p25"/>
          <p:cNvCxnSpPr/>
          <p:nvPr/>
        </p:nvCxnSpPr>
        <p:spPr>
          <a:xfrm>
            <a:off x="914400" y="500368"/>
            <a:ext cx="10363200" cy="0"/>
          </a:xfrm>
          <a:prstGeom prst="straightConnector1">
            <a:avLst/>
          </a:prstGeom>
          <a:noFill/>
          <a:ln w="9525" cap="flat" cmpd="sng">
            <a:solidFill>
              <a:srgbClr val="CBCCCB"/>
            </a:solidFill>
            <a:prstDash val="solid"/>
            <a:miter lim="800000"/>
            <a:headEnd type="none" w="sm" len="sm"/>
            <a:tailEnd type="none" w="sm" len="sm"/>
          </a:ln>
        </p:spPr>
      </p:cxnSp>
      <p:sp>
        <p:nvSpPr>
          <p:cNvPr id="66" name="Google Shape;66;p25"/>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lt1"/>
                </a:solidFill>
                <a:latin typeface="Arial"/>
                <a:ea typeface="Arial"/>
                <a:cs typeface="Arial"/>
                <a:sym typeface="Arial"/>
              </a:rPr>
              <a:t>‹#›</a:t>
            </a:fld>
            <a:endParaRPr sz="600" b="0" i="0" u="none" strike="noStrike" cap="none">
              <a:solidFill>
                <a:schemeClr val="lt1"/>
              </a:solidFill>
              <a:latin typeface="Arial"/>
              <a:ea typeface="Arial"/>
              <a:cs typeface="Arial"/>
              <a:sym typeface="Arial"/>
            </a:endParaRPr>
          </a:p>
        </p:txBody>
      </p:sp>
      <p:pic>
        <p:nvPicPr>
          <p:cNvPr id="67" name="Google Shape;67;p25"/>
          <p:cNvPicPr preferRelativeResize="0"/>
          <p:nvPr/>
        </p:nvPicPr>
        <p:blipFill rotWithShape="1">
          <a:blip r:embed="rId5">
            <a:alphaModFix/>
          </a:blip>
          <a:srcRect/>
          <a:stretch/>
        </p:blipFill>
        <p:spPr>
          <a:xfrm>
            <a:off x="10552616" y="199210"/>
            <a:ext cx="724984" cy="122790"/>
          </a:xfrm>
          <a:prstGeom prst="rect">
            <a:avLst/>
          </a:prstGeom>
          <a:noFill/>
          <a:ln>
            <a:noFill/>
          </a:ln>
        </p:spPr>
      </p:pic>
      <p:pic>
        <p:nvPicPr>
          <p:cNvPr id="68" name="Google Shape;68;p25"/>
          <p:cNvPicPr preferRelativeResize="0"/>
          <p:nvPr/>
        </p:nvPicPr>
        <p:blipFill rotWithShape="1">
          <a:blip r:embed="rId6">
            <a:alphaModFix/>
          </a:blip>
          <a:srcRect b="19788"/>
          <a:stretch/>
        </p:blipFill>
        <p:spPr>
          <a:xfrm>
            <a:off x="1448335" y="65003"/>
            <a:ext cx="359169" cy="391203"/>
          </a:xfrm>
          <a:prstGeom prst="rect">
            <a:avLst/>
          </a:prstGeom>
          <a:noFill/>
          <a:ln>
            <a:noFill/>
          </a:ln>
        </p:spPr>
      </p:pic>
      <p:sp>
        <p:nvSpPr>
          <p:cNvPr id="2" name="TextBox 1">
            <a:extLst>
              <a:ext uri="{FF2B5EF4-FFF2-40B4-BE49-F238E27FC236}">
                <a16:creationId xmlns:a16="http://schemas.microsoft.com/office/drawing/2014/main" id="{76C271C3-EB8B-3405-C924-FFC18BDF6DE8}"/>
              </a:ext>
            </a:extLst>
          </p:cNvPr>
          <p:cNvSpPr txBox="1"/>
          <p:nvPr userDrawn="1"/>
        </p:nvSpPr>
        <p:spPr>
          <a:xfrm>
            <a:off x="6970928" y="6588102"/>
            <a:ext cx="4667991" cy="200055"/>
          </a:xfrm>
          <a:prstGeom prst="rect">
            <a:avLst/>
          </a:prstGeom>
          <a:noFill/>
        </p:spPr>
        <p:txBody>
          <a:bodyPr wrap="square">
            <a:spAutoFit/>
          </a:bodyPr>
          <a:lstStyle/>
          <a:p>
            <a:r>
              <a:rPr lang="en-US" sz="700" dirty="0">
                <a:solidFill>
                  <a:schemeClr val="bg1"/>
                </a:solidFill>
                <a:latin typeface="Arial"/>
                <a:cs typeface="Arial"/>
              </a:rPr>
              <a:t>Distribution A. Approved for public release: distribution unlimited (AFRLAFRL-2024-3261) 17 June 2024. </a:t>
            </a:r>
            <a:endParaRPr lang="en-US" sz="700" dirty="0">
              <a:solidFill>
                <a:schemeClr val="bg1"/>
              </a:solidFill>
            </a:endParaRPr>
          </a:p>
        </p:txBody>
      </p:sp>
    </p:spTree>
    <p:extLst>
      <p:ext uri="{BB962C8B-B14F-4D97-AF65-F5344CB8AC3E}">
        <p14:creationId xmlns:p14="http://schemas.microsoft.com/office/powerpoint/2010/main" val="84140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A7141-1AD8-449F-AB90-43B5957C4B7A}"/>
              </a:ext>
            </a:extLst>
          </p:cNvPr>
          <p:cNvPicPr>
            <a:picLocks noChangeAspect="1"/>
          </p:cNvPicPr>
          <p:nvPr userDrawn="1"/>
        </p:nvPicPr>
        <p:blipFill rotWithShape="1">
          <a:blip r:embed="rId2"/>
          <a:srcRect l="15575" r="15791" b="19870"/>
          <a:stretch/>
        </p:blipFill>
        <p:spPr>
          <a:xfrm>
            <a:off x="1486269" y="71255"/>
            <a:ext cx="283299" cy="384952"/>
          </a:xfrm>
          <a:prstGeom prst="rect">
            <a:avLst/>
          </a:prstGeom>
        </p:spPr>
      </p:pic>
      <p:sp>
        <p:nvSpPr>
          <p:cNvPr id="2" name="Title 1"/>
          <p:cNvSpPr>
            <a:spLocks noGrp="1"/>
          </p:cNvSpPr>
          <p:nvPr>
            <p:ph type="title"/>
          </p:nvPr>
        </p:nvSpPr>
        <p:spPr>
          <a:xfrm>
            <a:off x="838200" y="599120"/>
            <a:ext cx="10515600" cy="637515"/>
          </a:xfrm>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838200" y="1335416"/>
            <a:ext cx="10515600" cy="5022243"/>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334" y="6513870"/>
            <a:ext cx="2560320" cy="53098"/>
          </a:xfrm>
          <a:prstGeom prst="rect">
            <a:avLst/>
          </a:prstGeom>
        </p:spPr>
      </p:pic>
      <p:sp>
        <p:nvSpPr>
          <p:cNvPr id="11"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19" name="Picture 18">
            <a:extLst>
              <a:ext uri="{FF2B5EF4-FFF2-40B4-BE49-F238E27FC236}">
                <a16:creationId xmlns:a16="http://schemas.microsoft.com/office/drawing/2014/main" id="{9BF6E8D0-2BA5-4865-9958-00BE5456E3B2}"/>
              </a:ext>
            </a:extLst>
          </p:cNvPr>
          <p:cNvPicPr>
            <a:picLocks noChangeAspect="1"/>
          </p:cNvPicPr>
          <p:nvPr userDrawn="1"/>
        </p:nvPicPr>
        <p:blipFill>
          <a:blip r:embed="rId6"/>
          <a:stretch>
            <a:fillRect/>
          </a:stretch>
        </p:blipFill>
        <p:spPr>
          <a:xfrm>
            <a:off x="10552616" y="198076"/>
            <a:ext cx="724984" cy="125059"/>
          </a:xfrm>
          <a:prstGeom prst="rect">
            <a:avLst/>
          </a:prstGeom>
        </p:spPr>
      </p:pic>
      <p:sp>
        <p:nvSpPr>
          <p:cNvPr id="4" name="TextBox 3">
            <a:extLst>
              <a:ext uri="{FF2B5EF4-FFF2-40B4-BE49-F238E27FC236}">
                <a16:creationId xmlns:a16="http://schemas.microsoft.com/office/drawing/2014/main" id="{2E70797E-34A6-0F8E-4081-C6C070646769}"/>
              </a:ext>
            </a:extLst>
          </p:cNvPr>
          <p:cNvSpPr txBox="1"/>
          <p:nvPr userDrawn="1"/>
        </p:nvSpPr>
        <p:spPr>
          <a:xfrm>
            <a:off x="7013317" y="6603491"/>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a:t>
            </a:r>
            <a:r>
              <a:rPr lang="en-US" sz="700" dirty="0">
                <a:solidFill>
                  <a:srgbClr val="FFFFFF"/>
                </a:solidFill>
                <a:latin typeface="Arial"/>
                <a:cs typeface="Arial"/>
              </a:rPr>
              <a:t>) </a:t>
            </a:r>
            <a:r>
              <a:rPr lang="en-US" sz="700" dirty="0">
                <a:solidFill>
                  <a:schemeClr val="tx1"/>
                </a:solidFill>
                <a:latin typeface="Arial"/>
                <a:cs typeface="Arial"/>
              </a:rPr>
              <a:t>17 June 2024. </a:t>
            </a:r>
            <a:endParaRPr lang="en-US" sz="700" dirty="0">
              <a:solidFill>
                <a:schemeClr val="tx1"/>
              </a:solidFill>
            </a:endParaRPr>
          </a:p>
        </p:txBody>
      </p:sp>
    </p:spTree>
    <p:extLst>
      <p:ext uri="{BB962C8B-B14F-4D97-AF65-F5344CB8AC3E}">
        <p14:creationId xmlns:p14="http://schemas.microsoft.com/office/powerpoint/2010/main" val="112682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5417"/>
            <a:ext cx="5181600"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35417"/>
            <a:ext cx="5181600"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838200" y="549387"/>
            <a:ext cx="10515600" cy="732645"/>
          </a:xfrm>
        </p:spPr>
        <p:txBody>
          <a:bodyPr>
            <a:normAutofit/>
          </a:bodyPr>
          <a:lstStyle>
            <a:lvl1pPr>
              <a:defRPr sz="3000"/>
            </a:lvl1pPr>
          </a:lstStyle>
          <a:p>
            <a:r>
              <a:rPr lang="en-US"/>
              <a:t>Click to edit Master title style</a:t>
            </a:r>
          </a:p>
        </p:txBody>
      </p: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2E0E80-6006-4B76-B8C3-1395111A7B20}"/>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65899C1-8647-4059-ABB4-F246F07201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4334" y="6513870"/>
            <a:ext cx="2560320" cy="53098"/>
          </a:xfrm>
          <a:prstGeom prst="rect">
            <a:avLst/>
          </a:prstGeom>
        </p:spPr>
      </p:pic>
      <p:sp>
        <p:nvSpPr>
          <p:cNvPr id="18" name="TextBox 17"/>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86D65F-EDD5-4D9C-A35D-8F1C8203FE8C}"/>
              </a:ext>
            </a:extLst>
          </p:cNvPr>
          <p:cNvPicPr>
            <a:picLocks noChangeAspect="1"/>
          </p:cNvPicPr>
          <p:nvPr userDrawn="1"/>
        </p:nvPicPr>
        <p:blipFill rotWithShape="1">
          <a:blip r:embed="rId4"/>
          <a:srcRect l="15575" r="15791" b="19870"/>
          <a:stretch/>
        </p:blipFill>
        <p:spPr>
          <a:xfrm>
            <a:off x="1486269" y="71255"/>
            <a:ext cx="283299" cy="384952"/>
          </a:xfrm>
          <a:prstGeom prst="rect">
            <a:avLst/>
          </a:prstGeom>
        </p:spPr>
      </p:pic>
      <p:pic>
        <p:nvPicPr>
          <p:cNvPr id="5" name="Picture 4">
            <a:extLst>
              <a:ext uri="{FF2B5EF4-FFF2-40B4-BE49-F238E27FC236}">
                <a16:creationId xmlns:a16="http://schemas.microsoft.com/office/drawing/2014/main" id="{DD0CE78F-A173-4494-AA8A-DCF23A6A0D3C}"/>
              </a:ext>
            </a:extLst>
          </p:cNvPr>
          <p:cNvPicPr>
            <a:picLocks noChangeAspect="1"/>
          </p:cNvPicPr>
          <p:nvPr userDrawn="1"/>
        </p:nvPicPr>
        <p:blipFill rotWithShape="1">
          <a:blip r:embed="rId5"/>
          <a:srcRect l="14497" r="15925" b="12697"/>
          <a:stretch/>
        </p:blipFill>
        <p:spPr>
          <a:xfrm>
            <a:off x="881412" y="71254"/>
            <a:ext cx="409029" cy="371417"/>
          </a:xfrm>
          <a:prstGeom prst="rect">
            <a:avLst/>
          </a:prstGeom>
        </p:spPr>
      </p:pic>
      <p:pic>
        <p:nvPicPr>
          <p:cNvPr id="6" name="Picture 5">
            <a:extLst>
              <a:ext uri="{FF2B5EF4-FFF2-40B4-BE49-F238E27FC236}">
                <a16:creationId xmlns:a16="http://schemas.microsoft.com/office/drawing/2014/main" id="{CE39EBA8-FC46-43D4-86D3-7541DB2A0BD6}"/>
              </a:ext>
            </a:extLst>
          </p:cNvPr>
          <p:cNvPicPr>
            <a:picLocks noChangeAspect="1"/>
          </p:cNvPicPr>
          <p:nvPr userDrawn="1"/>
        </p:nvPicPr>
        <p:blipFill>
          <a:blip r:embed="rId6"/>
          <a:stretch>
            <a:fillRect/>
          </a:stretch>
        </p:blipFill>
        <p:spPr>
          <a:xfrm>
            <a:off x="10552616" y="198076"/>
            <a:ext cx="724984" cy="125059"/>
          </a:xfrm>
          <a:prstGeom prst="rect">
            <a:avLst/>
          </a:prstGeom>
        </p:spPr>
      </p:pic>
      <p:sp>
        <p:nvSpPr>
          <p:cNvPr id="7" name="TextBox 6">
            <a:extLst>
              <a:ext uri="{FF2B5EF4-FFF2-40B4-BE49-F238E27FC236}">
                <a16:creationId xmlns:a16="http://schemas.microsoft.com/office/drawing/2014/main" id="{B3CA4E4B-7C70-D406-F9F0-EFC449D5E803}"/>
              </a:ext>
            </a:extLst>
          </p:cNvPr>
          <p:cNvSpPr txBox="1"/>
          <p:nvPr userDrawn="1"/>
        </p:nvSpPr>
        <p:spPr>
          <a:xfrm>
            <a:off x="7013317" y="6603491"/>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a:t>
            </a:r>
            <a:r>
              <a:rPr lang="en-US" sz="700" dirty="0">
                <a:solidFill>
                  <a:srgbClr val="FFFFFF"/>
                </a:solidFill>
                <a:latin typeface="Arial"/>
                <a:cs typeface="Arial"/>
              </a:rPr>
              <a:t>) </a:t>
            </a:r>
            <a:r>
              <a:rPr lang="en-US" sz="700" dirty="0">
                <a:solidFill>
                  <a:schemeClr val="tx1"/>
                </a:solidFill>
                <a:latin typeface="Arial"/>
                <a:cs typeface="Arial"/>
              </a:rPr>
              <a:t>17 June 2024. </a:t>
            </a:r>
            <a:endParaRPr lang="en-US" sz="700" dirty="0">
              <a:solidFill>
                <a:schemeClr val="tx1"/>
              </a:solidFill>
            </a:endParaRPr>
          </a:p>
        </p:txBody>
      </p:sp>
    </p:spTree>
    <p:extLst>
      <p:ext uri="{BB962C8B-B14F-4D97-AF65-F5344CB8AC3E}">
        <p14:creationId xmlns:p14="http://schemas.microsoft.com/office/powerpoint/2010/main" val="2627286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F434-15CA-BD8D-6652-8EA7B00DF3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0B3CF-6E11-A0BC-EBB6-2EB7D580F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9F9CAD-3D41-9570-0EC0-843BBB3483E8}"/>
              </a:ext>
            </a:extLst>
          </p:cNvPr>
          <p:cNvSpPr>
            <a:spLocks noGrp="1"/>
          </p:cNvSpPr>
          <p:nvPr>
            <p:ph type="dt" sz="half" idx="10"/>
          </p:nvPr>
        </p:nvSpPr>
        <p:spPr/>
        <p:txBody>
          <a:bodyPr/>
          <a:lstStyle/>
          <a:p>
            <a:fld id="{02062A96-ED16-40C1-AA66-356954F16F19}" type="datetimeFigureOut">
              <a:rPr lang="en-US" smtClean="0"/>
              <a:t>6/18/2024</a:t>
            </a:fld>
            <a:endParaRPr lang="en-US"/>
          </a:p>
        </p:txBody>
      </p:sp>
      <p:sp>
        <p:nvSpPr>
          <p:cNvPr id="5" name="Footer Placeholder 4">
            <a:extLst>
              <a:ext uri="{FF2B5EF4-FFF2-40B4-BE49-F238E27FC236}">
                <a16:creationId xmlns:a16="http://schemas.microsoft.com/office/drawing/2014/main" id="{C314FA9B-ED1A-C0B0-516B-EFBDD4A1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71F0F-EF5A-5F67-8672-A5253458F8F0}"/>
              </a:ext>
            </a:extLst>
          </p:cNvPr>
          <p:cNvSpPr>
            <a:spLocks noGrp="1"/>
          </p:cNvSpPr>
          <p:nvPr>
            <p:ph type="sldNum" sz="quarter" idx="12"/>
          </p:nvPr>
        </p:nvSpPr>
        <p:spPr/>
        <p:txBody>
          <a:bodyPr/>
          <a:lstStyle/>
          <a:p>
            <a:fld id="{B533B9B5-8B68-42CC-A866-DEDFD2B4BDD6}" type="slidenum">
              <a:rPr lang="en-US" smtClean="0"/>
              <a:t>‹#›</a:t>
            </a:fld>
            <a:endParaRPr lang="en-US"/>
          </a:p>
        </p:txBody>
      </p:sp>
      <p:sp>
        <p:nvSpPr>
          <p:cNvPr id="7" name="TextBox 6">
            <a:extLst>
              <a:ext uri="{FF2B5EF4-FFF2-40B4-BE49-F238E27FC236}">
                <a16:creationId xmlns:a16="http://schemas.microsoft.com/office/drawing/2014/main" id="{5334B163-6034-A0C3-F3FA-4BB257010BB6}"/>
              </a:ext>
            </a:extLst>
          </p:cNvPr>
          <p:cNvSpPr txBox="1"/>
          <p:nvPr userDrawn="1"/>
        </p:nvSpPr>
        <p:spPr>
          <a:xfrm>
            <a:off x="7013317" y="6603491"/>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a:t>
            </a:r>
            <a:r>
              <a:rPr lang="en-US" sz="700" dirty="0">
                <a:solidFill>
                  <a:srgbClr val="FFFFFF"/>
                </a:solidFill>
                <a:latin typeface="Arial"/>
                <a:cs typeface="Arial"/>
              </a:rPr>
              <a:t>) </a:t>
            </a:r>
            <a:r>
              <a:rPr lang="en-US" sz="700" dirty="0">
                <a:solidFill>
                  <a:schemeClr val="tx1"/>
                </a:solidFill>
                <a:latin typeface="Arial"/>
                <a:cs typeface="Arial"/>
              </a:rPr>
              <a:t>17 June 2024. </a:t>
            </a:r>
            <a:endParaRPr lang="en-US" sz="700" dirty="0">
              <a:solidFill>
                <a:schemeClr val="tx1"/>
              </a:solidFill>
            </a:endParaRPr>
          </a:p>
        </p:txBody>
      </p:sp>
    </p:spTree>
    <p:extLst>
      <p:ext uri="{BB962C8B-B14F-4D97-AF65-F5344CB8AC3E}">
        <p14:creationId xmlns:p14="http://schemas.microsoft.com/office/powerpoint/2010/main" val="145265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8470" b="7023"/>
          <a:stretch/>
        </p:blipFill>
        <p:spPr>
          <a:xfrm flipV="1">
            <a:off x="0" y="-1"/>
            <a:ext cx="12192000" cy="6857999"/>
          </a:xfrm>
          <a:prstGeom prst="rect">
            <a:avLst/>
          </a:prstGeom>
        </p:spPr>
      </p:pic>
      <p:sp>
        <p:nvSpPr>
          <p:cNvPr id="2" name="Title 1"/>
          <p:cNvSpPr>
            <a:spLocks noGrp="1"/>
          </p:cNvSpPr>
          <p:nvPr>
            <p:ph type="title" hasCustomPrompt="1"/>
          </p:nvPr>
        </p:nvSpPr>
        <p:spPr>
          <a:xfrm>
            <a:off x="2342573" y="1903865"/>
            <a:ext cx="7494154" cy="2899430"/>
          </a:xfrm>
        </p:spPr>
        <p:txBody>
          <a:bodyPr anchor="ctr" anchorCtr="0">
            <a:normAutofit/>
          </a:bodyPr>
          <a:lstStyle>
            <a:lvl1pPr algn="ctr">
              <a:defRPr sz="4400">
                <a:solidFill>
                  <a:schemeClr val="bg1"/>
                </a:solidFill>
              </a:defRPr>
            </a:lvl1pPr>
          </a:lstStyle>
          <a:p>
            <a:r>
              <a:rPr lang="en-US"/>
              <a:t>CLICK TO EDIT</a:t>
            </a:r>
          </a:p>
        </p:txBody>
      </p:sp>
      <p:sp>
        <p:nvSpPr>
          <p:cNvPr id="12"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19" name="Picture 18"/>
          <p:cNvPicPr>
            <a:picLocks noChangeAspect="1"/>
          </p:cNvPicPr>
          <p:nvPr userDrawn="1"/>
        </p:nvPicPr>
        <p:blipFill rotWithShape="1">
          <a:blip r:embed="rId4"/>
          <a:srcRect l="1" r="14277"/>
          <a:stretch/>
        </p:blipFill>
        <p:spPr>
          <a:xfrm>
            <a:off x="7351799" y="5227343"/>
            <a:ext cx="4840202" cy="402202"/>
          </a:xfrm>
          <a:prstGeom prst="rect">
            <a:avLst/>
          </a:prstGeom>
        </p:spPr>
      </p:pic>
      <p:pic>
        <p:nvPicPr>
          <p:cNvPr id="20" name="Picture 19"/>
          <p:cNvPicPr>
            <a:picLocks noChangeAspect="1"/>
          </p:cNvPicPr>
          <p:nvPr userDrawn="1"/>
        </p:nvPicPr>
        <p:blipFill rotWithShape="1">
          <a:blip r:embed="rId4"/>
          <a:srcRect r="17245"/>
          <a:stretch/>
        </p:blipFill>
        <p:spPr>
          <a:xfrm flipH="1" flipV="1">
            <a:off x="0" y="1310891"/>
            <a:ext cx="4672654" cy="402202"/>
          </a:xfrm>
          <a:prstGeom prst="rect">
            <a:avLst/>
          </a:prstGeom>
        </p:spPr>
      </p:pic>
      <p:cxnSp>
        <p:nvCxnSpPr>
          <p:cNvPr id="49" name="Straight Connector 48">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692" y="83865"/>
            <a:ext cx="768337" cy="365760"/>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0234" y="6509172"/>
            <a:ext cx="2267712" cy="52954"/>
          </a:xfrm>
          <a:prstGeom prst="rect">
            <a:avLst/>
          </a:prstGeom>
        </p:spPr>
      </p:pic>
      <p:sp>
        <p:nvSpPr>
          <p:cNvPr id="3" name="TextBox 2">
            <a:extLst>
              <a:ext uri="{FF2B5EF4-FFF2-40B4-BE49-F238E27FC236}">
                <a16:creationId xmlns:a16="http://schemas.microsoft.com/office/drawing/2014/main" id="{C0AC8555-F65D-0426-AB9E-BD3B3B4F592D}"/>
              </a:ext>
            </a:extLst>
          </p:cNvPr>
          <p:cNvSpPr txBox="1"/>
          <p:nvPr userDrawn="1"/>
        </p:nvSpPr>
        <p:spPr>
          <a:xfrm>
            <a:off x="7067818" y="6606440"/>
            <a:ext cx="4667991" cy="200055"/>
          </a:xfrm>
          <a:prstGeom prst="rect">
            <a:avLst/>
          </a:prstGeom>
          <a:noFill/>
        </p:spPr>
        <p:txBody>
          <a:bodyPr wrap="square">
            <a:spAutoFit/>
          </a:bodyPr>
          <a:lstStyle/>
          <a:p>
            <a:r>
              <a:rPr lang="en-US" sz="700" dirty="0">
                <a:solidFill>
                  <a:srgbClr val="FFFFFF"/>
                </a:solidFill>
                <a:latin typeface="Arial"/>
                <a:cs typeface="Arial"/>
              </a:rPr>
              <a:t>Distribution A. Approved for public release: distribution unlimited (AFRLAFRL-2024-3261) 17 June 2024. </a:t>
            </a:r>
            <a:endParaRPr lang="en-US" sz="700" dirty="0">
              <a:solidFill>
                <a:srgbClr val="FFFFFF"/>
              </a:solidFill>
            </a:endParaRPr>
          </a:p>
        </p:txBody>
      </p:sp>
    </p:spTree>
    <p:extLst>
      <p:ext uri="{BB962C8B-B14F-4D97-AF65-F5344CB8AC3E}">
        <p14:creationId xmlns:p14="http://schemas.microsoft.com/office/powerpoint/2010/main" val="56175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extBox 13"/>
          <p:cNvSpPr txBox="1"/>
          <p:nvPr userDrawn="1"/>
        </p:nvSpPr>
        <p:spPr>
          <a:xfrm>
            <a:off x="11691853" y="6603491"/>
            <a:ext cx="349637" cy="184666"/>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ln>
                  <a:noFill/>
                </a:ln>
                <a:solidFill>
                  <a:srgbClr val="595A59"/>
                </a:solidFill>
                <a:latin typeface="Arial" panose="020B0604020202020204" pitchFamily="34" charset="0"/>
                <a:cs typeface="Arial" panose="020B0604020202020204" pitchFamily="34" charset="0"/>
              </a:rPr>
              <a:pPr algn="r"/>
              <a:t>‹#›</a:t>
            </a:fld>
            <a:endParaRPr lang="en-US" sz="600">
              <a:ln>
                <a:noFill/>
              </a:ln>
              <a:solidFill>
                <a:srgbClr val="595A59"/>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500147" y="612964"/>
            <a:ext cx="11191706" cy="606236"/>
          </a:xfrm>
        </p:spPr>
        <p:txBody>
          <a:bodyPr>
            <a:normAutofit/>
          </a:bodyPr>
          <a:lstStyle>
            <a:lvl1pPr>
              <a:lnSpc>
                <a:spcPct val="100000"/>
              </a:lnSpc>
              <a:defRPr sz="3000"/>
            </a:lvl1pPr>
          </a:lstStyle>
          <a:p>
            <a:r>
              <a:rPr lang="en-US"/>
              <a:t>Click to edit Master title style</a:t>
            </a:r>
          </a:p>
        </p:txBody>
      </p:sp>
    </p:spTree>
    <p:extLst>
      <p:ext uri="{BB962C8B-B14F-4D97-AF65-F5344CB8AC3E}">
        <p14:creationId xmlns:p14="http://schemas.microsoft.com/office/powerpoint/2010/main" val="306129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TextBox 12"/>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kern="1200" smtClean="0">
                <a:ln>
                  <a:noFill/>
                </a:ln>
                <a:solidFill>
                  <a:srgbClr val="595A59"/>
                </a:solidFill>
                <a:latin typeface="Arial" panose="020B0604020202020204" pitchFamily="34" charset="0"/>
                <a:ea typeface="+mn-ea"/>
                <a:cs typeface="Arial" panose="020B0604020202020204" pitchFamily="34" charset="0"/>
              </a:rPr>
              <a:pPr algn="r"/>
              <a:t>‹#›</a:t>
            </a:fld>
            <a:endParaRPr lang="en-US" sz="600" kern="1200">
              <a:ln>
                <a:noFill/>
              </a:ln>
              <a:solidFill>
                <a:srgbClr val="595A59"/>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5D4FC867-90C7-46C4-A239-75E739CD55FF}"/>
              </a:ext>
            </a:extLst>
          </p:cNvPr>
          <p:cNvCxnSpPr/>
          <p:nvPr userDrawn="1"/>
        </p:nvCxnSpPr>
        <p:spPr>
          <a:xfrm>
            <a:off x="2509897" y="6536988"/>
            <a:ext cx="9531593"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9AF5BE3-12A6-D8CB-CA12-970E538CD4F2}"/>
              </a:ext>
            </a:extLst>
          </p:cNvPr>
          <p:cNvSpPr txBox="1"/>
          <p:nvPr userDrawn="1"/>
        </p:nvSpPr>
        <p:spPr>
          <a:xfrm>
            <a:off x="7067818" y="6606440"/>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173650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9" name="Title 1"/>
          <p:cNvSpPr>
            <a:spLocks noGrp="1"/>
          </p:cNvSpPr>
          <p:nvPr>
            <p:ph type="title"/>
          </p:nvPr>
        </p:nvSpPr>
        <p:spPr>
          <a:xfrm>
            <a:off x="500147" y="612964"/>
            <a:ext cx="11191706" cy="605492"/>
          </a:xfrm>
        </p:spPr>
        <p:txBody>
          <a:bodyPr>
            <a:normAutofit/>
          </a:bodyPr>
          <a:lstStyle>
            <a:lvl1pPr>
              <a:lnSpc>
                <a:spcPct val="100000"/>
              </a:lnSpc>
              <a:defRPr sz="3000"/>
            </a:lvl1pPr>
          </a:lstStyle>
          <a:p>
            <a:r>
              <a:rPr lang="en-US"/>
              <a:t>Click to edit Master title style</a:t>
            </a:r>
          </a:p>
        </p:txBody>
      </p:sp>
      <p:sp>
        <p:nvSpPr>
          <p:cNvPr id="15" name="Content Placeholder 14"/>
          <p:cNvSpPr>
            <a:spLocks noGrp="1"/>
          </p:cNvSpPr>
          <p:nvPr>
            <p:ph sz="quarter" idx="15"/>
          </p:nvPr>
        </p:nvSpPr>
        <p:spPr>
          <a:xfrm>
            <a:off x="500148" y="1335418"/>
            <a:ext cx="5553520" cy="4566400"/>
          </a:xfrm>
        </p:spPr>
        <p:txBody>
          <a:bodyPr/>
          <a:lstStyle>
            <a:lvl1pPr>
              <a:lnSpc>
                <a:spcPct val="100000"/>
              </a:lnSpc>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6"/>
          </p:nvPr>
        </p:nvSpPr>
        <p:spPr>
          <a:xfrm>
            <a:off x="6286501" y="1335418"/>
            <a:ext cx="5405352" cy="3684587"/>
          </a:xfrm>
          <a:solidFill>
            <a:schemeClr val="bg2"/>
          </a:solidFill>
          <a:ln>
            <a:solidFill>
              <a:srgbClr val="595A59"/>
            </a:solidFill>
          </a:ln>
        </p:spPr>
        <p:txBody>
          <a:bodyPr/>
          <a:lstStyle/>
          <a:p>
            <a:endParaRPr lang="en-US"/>
          </a:p>
        </p:txBody>
      </p:sp>
      <p:sp>
        <p:nvSpPr>
          <p:cNvPr id="16" name="TextBox 15"/>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3E1B117-4815-F07B-09EB-B59230713F7F}"/>
              </a:ext>
            </a:extLst>
          </p:cNvPr>
          <p:cNvSpPr txBox="1"/>
          <p:nvPr userDrawn="1"/>
        </p:nvSpPr>
        <p:spPr>
          <a:xfrm>
            <a:off x="7067818" y="6606440"/>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170351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0147" y="1335417"/>
            <a:ext cx="5519653"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335417"/>
            <a:ext cx="5519653"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500147" y="609600"/>
            <a:ext cx="11191706" cy="609600"/>
          </a:xfrm>
        </p:spPr>
        <p:txBody>
          <a:bodyPr>
            <a:normAutofit/>
          </a:bodyPr>
          <a:lstStyle>
            <a:lvl1pPr>
              <a:lnSpc>
                <a:spcPct val="100000"/>
              </a:lnSpc>
              <a:defRPr sz="3000"/>
            </a:lvl1pPr>
          </a:lstStyle>
          <a:p>
            <a:r>
              <a:rPr lang="en-US"/>
              <a:t>Click to edit Master title style</a:t>
            </a:r>
          </a:p>
        </p:txBody>
      </p:sp>
      <p:sp>
        <p:nvSpPr>
          <p:cNvPr id="18" name="TextBox 17"/>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1D57A4E-50DE-6AE2-CFBF-8CF9CCCA65B2}"/>
              </a:ext>
            </a:extLst>
          </p:cNvPr>
          <p:cNvSpPr txBox="1"/>
          <p:nvPr userDrawn="1"/>
        </p:nvSpPr>
        <p:spPr>
          <a:xfrm>
            <a:off x="7067818" y="6606440"/>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322457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0147" y="1289302"/>
            <a:ext cx="5497429" cy="240405"/>
          </a:xfrm>
        </p:spPr>
        <p:txBody>
          <a:bodyPr anchor="b">
            <a:normAutofit/>
          </a:bodyPr>
          <a:lstStyle>
            <a:lvl1pPr marL="0" indent="0">
              <a:buNone/>
              <a:defRPr sz="1200" b="1" spc="30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0147" y="1645105"/>
            <a:ext cx="5497429"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289301"/>
            <a:ext cx="5519652" cy="240406"/>
          </a:xfrm>
        </p:spPr>
        <p:txBody>
          <a:bodyPr anchor="b">
            <a:normAutofit/>
          </a:bodyPr>
          <a:lstStyle>
            <a:lvl1pPr marL="0" indent="0">
              <a:buNone/>
              <a:defRPr sz="1200" b="1" spc="30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645105"/>
            <a:ext cx="5519652"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500147" y="609600"/>
            <a:ext cx="11191706" cy="609600"/>
          </a:xfrm>
        </p:spPr>
        <p:txBody>
          <a:bodyPr>
            <a:normAutofit/>
          </a:bodyPr>
          <a:lstStyle>
            <a:lvl1pPr>
              <a:lnSpc>
                <a:spcPct val="100000"/>
              </a:lnSpc>
              <a:defRPr sz="3000"/>
            </a:lvl1pPr>
          </a:lstStyle>
          <a:p>
            <a:r>
              <a:rPr lang="en-US"/>
              <a:t>Click to edit Master title style</a:t>
            </a:r>
          </a:p>
        </p:txBody>
      </p:sp>
      <p:sp>
        <p:nvSpPr>
          <p:cNvPr id="17" name="TextBox 16"/>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rgbClr val="595A59"/>
                </a:solidFill>
                <a:latin typeface="Arial" panose="020B0604020202020204" pitchFamily="34" charset="0"/>
                <a:cs typeface="Arial" panose="020B0604020202020204" pitchFamily="34" charset="0"/>
              </a:rPr>
              <a:pPr algn="r"/>
              <a:t>‹#›</a:t>
            </a:fld>
            <a:endParaRPr lang="en-US" sz="600">
              <a:solidFill>
                <a:srgbClr val="595A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DD61A1C-2B9C-CEE1-B3D4-D10272723EFC}"/>
              </a:ext>
            </a:extLst>
          </p:cNvPr>
          <p:cNvSpPr txBox="1"/>
          <p:nvPr userDrawn="1"/>
        </p:nvSpPr>
        <p:spPr>
          <a:xfrm>
            <a:off x="7067818" y="6606440"/>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 17 June 2024. </a:t>
            </a:r>
            <a:endParaRPr lang="en-US" sz="700" dirty="0">
              <a:solidFill>
                <a:schemeClr val="tx1"/>
              </a:solidFill>
            </a:endParaRPr>
          </a:p>
        </p:txBody>
      </p:sp>
    </p:spTree>
    <p:extLst>
      <p:ext uri="{BB962C8B-B14F-4D97-AF65-F5344CB8AC3E}">
        <p14:creationId xmlns:p14="http://schemas.microsoft.com/office/powerpoint/2010/main" val="205127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8470" b="7023"/>
          <a:stretch/>
        </p:blipFill>
        <p:spPr>
          <a:xfrm flipV="1">
            <a:off x="0" y="-1"/>
            <a:ext cx="12192000" cy="6857999"/>
          </a:xfrm>
          <a:prstGeom prst="rect">
            <a:avLst/>
          </a:prstGeom>
        </p:spPr>
      </p:pic>
      <p:sp>
        <p:nvSpPr>
          <p:cNvPr id="2" name="Title 1"/>
          <p:cNvSpPr>
            <a:spLocks noGrp="1"/>
          </p:cNvSpPr>
          <p:nvPr>
            <p:ph type="title" hasCustomPrompt="1"/>
          </p:nvPr>
        </p:nvSpPr>
        <p:spPr>
          <a:xfrm>
            <a:off x="2342573" y="1903867"/>
            <a:ext cx="7494154" cy="2852737"/>
          </a:xfrm>
        </p:spPr>
        <p:txBody>
          <a:bodyPr anchor="ctr" anchorCtr="0">
            <a:normAutofit/>
          </a:bodyPr>
          <a:lstStyle>
            <a:lvl1pPr algn="ctr">
              <a:defRPr sz="4400">
                <a:solidFill>
                  <a:schemeClr val="bg1"/>
                </a:solidFill>
              </a:defRPr>
            </a:lvl1pPr>
          </a:lstStyle>
          <a:p>
            <a:r>
              <a:rPr lang="en-US"/>
              <a:t>CLICK TO EDIT</a:t>
            </a:r>
          </a:p>
        </p:txBody>
      </p:sp>
      <p:sp>
        <p:nvSpPr>
          <p:cNvPr id="14"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33" name="Picture 32"/>
          <p:cNvPicPr>
            <a:picLocks noChangeAspect="1"/>
          </p:cNvPicPr>
          <p:nvPr userDrawn="1"/>
        </p:nvPicPr>
        <p:blipFill rotWithShape="1">
          <a:blip r:embed="rId4"/>
          <a:srcRect l="1" r="14277"/>
          <a:stretch/>
        </p:blipFill>
        <p:spPr>
          <a:xfrm>
            <a:off x="7351799" y="5227343"/>
            <a:ext cx="4840202" cy="402202"/>
          </a:xfrm>
          <a:prstGeom prst="rect">
            <a:avLst/>
          </a:prstGeom>
        </p:spPr>
      </p:pic>
      <p:pic>
        <p:nvPicPr>
          <p:cNvPr id="34" name="Picture 33"/>
          <p:cNvPicPr>
            <a:picLocks noChangeAspect="1"/>
          </p:cNvPicPr>
          <p:nvPr userDrawn="1"/>
        </p:nvPicPr>
        <p:blipFill rotWithShape="1">
          <a:blip r:embed="rId4"/>
          <a:srcRect r="17245"/>
          <a:stretch/>
        </p:blipFill>
        <p:spPr>
          <a:xfrm flipH="1" flipV="1">
            <a:off x="0" y="1310891"/>
            <a:ext cx="4672654" cy="402202"/>
          </a:xfrm>
          <a:prstGeom prst="rect">
            <a:avLst/>
          </a:prstGeom>
        </p:spPr>
      </p:pic>
      <p:cxnSp>
        <p:nvCxnSpPr>
          <p:cNvPr id="35" name="Straight Connector 34">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692" y="83865"/>
            <a:ext cx="768337" cy="365760"/>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0234" y="6509172"/>
            <a:ext cx="2267712" cy="52954"/>
          </a:xfrm>
          <a:prstGeom prst="rect">
            <a:avLst/>
          </a:prstGeom>
        </p:spPr>
      </p:pic>
      <p:sp>
        <p:nvSpPr>
          <p:cNvPr id="3" name="TextBox 2">
            <a:extLst>
              <a:ext uri="{FF2B5EF4-FFF2-40B4-BE49-F238E27FC236}">
                <a16:creationId xmlns:a16="http://schemas.microsoft.com/office/drawing/2014/main" id="{599A2FA9-3504-900F-878A-6044F3D6A85A}"/>
              </a:ext>
            </a:extLst>
          </p:cNvPr>
          <p:cNvSpPr txBox="1"/>
          <p:nvPr userDrawn="1"/>
        </p:nvSpPr>
        <p:spPr>
          <a:xfrm>
            <a:off x="7067818" y="6606440"/>
            <a:ext cx="4667991" cy="200055"/>
          </a:xfrm>
          <a:prstGeom prst="rect">
            <a:avLst/>
          </a:prstGeom>
          <a:noFill/>
        </p:spPr>
        <p:txBody>
          <a:bodyPr wrap="square">
            <a:spAutoFit/>
          </a:bodyPr>
          <a:lstStyle/>
          <a:p>
            <a:r>
              <a:rPr lang="en-US" sz="700" dirty="0">
                <a:solidFill>
                  <a:srgbClr val="FFFFFF"/>
                </a:solidFill>
                <a:latin typeface="Arial"/>
                <a:cs typeface="Arial"/>
              </a:rPr>
              <a:t>Distribution A. Approved for public release: distribution unlimited (AFRLAFRL-2024-3261) 17 June 2024. </a:t>
            </a:r>
            <a:endParaRPr lang="en-US" sz="700" dirty="0">
              <a:solidFill>
                <a:srgbClr val="FFFFFF"/>
              </a:solidFill>
            </a:endParaRPr>
          </a:p>
        </p:txBody>
      </p:sp>
    </p:spTree>
    <p:extLst>
      <p:ext uri="{BB962C8B-B14F-4D97-AF65-F5344CB8AC3E}">
        <p14:creationId xmlns:p14="http://schemas.microsoft.com/office/powerpoint/2010/main" val="208729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8470" b="7023"/>
          <a:stretch/>
        </p:blipFill>
        <p:spPr>
          <a:xfrm>
            <a:off x="0" y="1"/>
            <a:ext cx="12192000" cy="6857999"/>
          </a:xfrm>
          <a:prstGeom prst="rect">
            <a:avLst/>
          </a:prstGeom>
        </p:spPr>
      </p:pic>
      <p:cxnSp>
        <p:nvCxnSpPr>
          <p:cNvPr id="15" name="Straight Connector 14">
            <a:extLst>
              <a:ext uri="{FF2B5EF4-FFF2-40B4-BE49-F238E27FC236}">
                <a16:creationId xmlns:a16="http://schemas.microsoft.com/office/drawing/2014/main" id="{C80AEF2C-FC5C-5814-4670-CEF8B1BC1B1C}"/>
              </a:ext>
            </a:extLst>
          </p:cNvPr>
          <p:cNvCxnSpPr>
            <a:cxnSpLocks/>
          </p:cNvCxnSpPr>
          <p:nvPr userDrawn="1"/>
        </p:nvCxnSpPr>
        <p:spPr>
          <a:xfrm>
            <a:off x="948450" y="1269632"/>
            <a:ext cx="10310948" cy="0"/>
          </a:xfrm>
          <a:prstGeom prst="line">
            <a:avLst/>
          </a:prstGeom>
          <a:ln>
            <a:solidFill>
              <a:srgbClr val="00C9E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2342573" y="1903867"/>
            <a:ext cx="7494154" cy="2852737"/>
          </a:xfrm>
        </p:spPr>
        <p:txBody>
          <a:bodyPr anchor="ctr" anchorCtr="0">
            <a:normAutofit/>
          </a:bodyPr>
          <a:lstStyle>
            <a:lvl1pPr algn="ctr">
              <a:defRPr sz="4400">
                <a:solidFill>
                  <a:schemeClr val="bg1"/>
                </a:solidFill>
              </a:defRPr>
            </a:lvl1pPr>
          </a:lstStyle>
          <a:p>
            <a:r>
              <a:rPr lang="en-US"/>
              <a:t>CLICK TO EDIT</a:t>
            </a:r>
          </a:p>
        </p:txBody>
      </p:sp>
      <p:sp>
        <p:nvSpPr>
          <p:cNvPr id="14" name="TextBox 10"/>
          <p:cNvSpPr txBox="1"/>
          <p:nvPr userDrawn="1"/>
        </p:nvSpPr>
        <p:spPr>
          <a:xfrm>
            <a:off x="11691853"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692" y="83865"/>
            <a:ext cx="768337" cy="365760"/>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sp>
        <p:nvSpPr>
          <p:cNvPr id="3" name="TextBox 2">
            <a:extLst>
              <a:ext uri="{FF2B5EF4-FFF2-40B4-BE49-F238E27FC236}">
                <a16:creationId xmlns:a16="http://schemas.microsoft.com/office/drawing/2014/main" id="{E7AE1D6A-4E8D-24AB-DFDB-88F195AE72ED}"/>
              </a:ext>
            </a:extLst>
          </p:cNvPr>
          <p:cNvSpPr txBox="1"/>
          <p:nvPr userDrawn="1"/>
        </p:nvSpPr>
        <p:spPr>
          <a:xfrm>
            <a:off x="7067818" y="6606440"/>
            <a:ext cx="4667991" cy="200055"/>
          </a:xfrm>
          <a:prstGeom prst="rect">
            <a:avLst/>
          </a:prstGeom>
          <a:noFill/>
        </p:spPr>
        <p:txBody>
          <a:bodyPr wrap="square">
            <a:spAutoFit/>
          </a:bodyPr>
          <a:lstStyle/>
          <a:p>
            <a:r>
              <a:rPr lang="en-US" sz="700" dirty="0">
                <a:solidFill>
                  <a:srgbClr val="FFFFFF"/>
                </a:solidFill>
                <a:latin typeface="Arial"/>
                <a:cs typeface="Arial"/>
              </a:rPr>
              <a:t>Distribution A. Approved for public release: distribution unlimited (AFRLAFRL-2024-3261) 17 June 2024. </a:t>
            </a:r>
            <a:endParaRPr lang="en-US" sz="700" dirty="0">
              <a:solidFill>
                <a:srgbClr val="FFFFFF"/>
              </a:solidFill>
            </a:endParaRPr>
          </a:p>
        </p:txBody>
      </p:sp>
    </p:spTree>
    <p:extLst>
      <p:ext uri="{BB962C8B-B14F-4D97-AF65-F5344CB8AC3E}">
        <p14:creationId xmlns:p14="http://schemas.microsoft.com/office/powerpoint/2010/main" val="3798999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222420" y="198076"/>
            <a:ext cx="758886" cy="128016"/>
          </a:xfrm>
          <a:prstGeom prst="rect">
            <a:avLst/>
          </a:prstGeom>
        </p:spPr>
      </p:pic>
      <p:sp>
        <p:nvSpPr>
          <p:cNvPr id="2" name="Title Placeholder 1"/>
          <p:cNvSpPr>
            <a:spLocks noGrp="1"/>
          </p:cNvSpPr>
          <p:nvPr>
            <p:ph type="title"/>
          </p:nvPr>
        </p:nvSpPr>
        <p:spPr>
          <a:xfrm>
            <a:off x="500147" y="612964"/>
            <a:ext cx="11191706" cy="6054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0147" y="1331051"/>
            <a:ext cx="11191706" cy="48459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D4FC867-90C7-46C4-A239-75E739CD55FF}"/>
              </a:ext>
            </a:extLst>
          </p:cNvPr>
          <p:cNvCxnSpPr/>
          <p:nvPr userDrawn="1"/>
        </p:nvCxnSpPr>
        <p:spPr>
          <a:xfrm>
            <a:off x="220980" y="500368"/>
            <a:ext cx="1175004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4FC867-90C7-46C4-A239-75E739CD55FF}"/>
              </a:ext>
            </a:extLst>
          </p:cNvPr>
          <p:cNvCxnSpPr/>
          <p:nvPr userDrawn="1"/>
        </p:nvCxnSpPr>
        <p:spPr>
          <a:xfrm>
            <a:off x="2597543" y="6535650"/>
            <a:ext cx="937347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10692" y="83865"/>
            <a:ext cx="760901" cy="365760"/>
          </a:xfrm>
          <a:prstGeom prst="rect">
            <a:avLst/>
          </a:prstGeom>
        </p:spPr>
      </p:pic>
      <p:pic>
        <p:nvPicPr>
          <p:cNvPr id="18" name="Picture 1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0234" y="6509172"/>
            <a:ext cx="2267712" cy="52955"/>
          </a:xfrm>
          <a:prstGeom prst="rect">
            <a:avLst/>
          </a:prstGeom>
        </p:spPr>
      </p:pic>
      <p:sp>
        <p:nvSpPr>
          <p:cNvPr id="5" name="TextBox 4">
            <a:extLst>
              <a:ext uri="{FF2B5EF4-FFF2-40B4-BE49-F238E27FC236}">
                <a16:creationId xmlns:a16="http://schemas.microsoft.com/office/drawing/2014/main" id="{0B463BCB-5D7D-B341-295A-A95582157B1A}"/>
              </a:ext>
            </a:extLst>
          </p:cNvPr>
          <p:cNvSpPr txBox="1"/>
          <p:nvPr userDrawn="1"/>
        </p:nvSpPr>
        <p:spPr>
          <a:xfrm>
            <a:off x="7013317" y="6603491"/>
            <a:ext cx="4667991" cy="200055"/>
          </a:xfrm>
          <a:prstGeom prst="rect">
            <a:avLst/>
          </a:prstGeom>
          <a:noFill/>
        </p:spPr>
        <p:txBody>
          <a:bodyPr wrap="square">
            <a:spAutoFit/>
          </a:bodyPr>
          <a:lstStyle/>
          <a:p>
            <a:r>
              <a:rPr lang="en-US" sz="700" dirty="0">
                <a:solidFill>
                  <a:schemeClr val="tx1"/>
                </a:solidFill>
                <a:latin typeface="Arial"/>
                <a:cs typeface="Arial"/>
              </a:rPr>
              <a:t>Distribution A. Approved for public release: distribution unlimited (AFRLAFRL-2024-3261</a:t>
            </a:r>
            <a:r>
              <a:rPr lang="en-US" sz="700" dirty="0">
                <a:solidFill>
                  <a:srgbClr val="FFFFFF"/>
                </a:solidFill>
                <a:latin typeface="Arial"/>
                <a:cs typeface="Arial"/>
              </a:rPr>
              <a:t>) </a:t>
            </a:r>
            <a:r>
              <a:rPr lang="en-US" sz="700" dirty="0">
                <a:solidFill>
                  <a:schemeClr val="tx1"/>
                </a:solidFill>
                <a:latin typeface="Arial"/>
                <a:cs typeface="Arial"/>
              </a:rPr>
              <a:t>17 June 2024. </a:t>
            </a:r>
            <a:endParaRPr lang="en-US" sz="700" dirty="0">
              <a:solidFill>
                <a:schemeClr val="tx1"/>
              </a:solidFill>
            </a:endParaRPr>
          </a:p>
        </p:txBody>
      </p:sp>
    </p:spTree>
    <p:extLst>
      <p:ext uri="{BB962C8B-B14F-4D97-AF65-F5344CB8AC3E}">
        <p14:creationId xmlns:p14="http://schemas.microsoft.com/office/powerpoint/2010/main" val="346729268"/>
      </p:ext>
    </p:extLst>
  </p:cSld>
  <p:clrMap bg1="lt1" tx1="dk1" bg2="lt2" tx2="dk2" accent1="accent1" accent2="accent2" accent3="accent3" accent4="accent4" accent5="accent5" accent6="accent6" hlink="hlink" folHlink="folHlink"/>
  <p:sldLayoutIdLst>
    <p:sldLayoutId id="2147483687" r:id="rId1"/>
    <p:sldLayoutId id="2147483678" r:id="rId2"/>
    <p:sldLayoutId id="2147483694" r:id="rId3"/>
    <p:sldLayoutId id="2147483667" r:id="rId4"/>
    <p:sldLayoutId id="2147483693" r:id="rId5"/>
    <p:sldLayoutId id="2147483691" r:id="rId6"/>
    <p:sldLayoutId id="2147483692" r:id="rId7"/>
    <p:sldLayoutId id="2147483689" r:id="rId8"/>
    <p:sldLayoutId id="2147483697" r:id="rId9"/>
    <p:sldLayoutId id="2147483698" r:id="rId10"/>
    <p:sldLayoutId id="2147483711" r:id="rId11"/>
    <p:sldLayoutId id="2147483712" r:id="rId12"/>
    <p:sldLayoutId id="2147483713" r:id="rId13"/>
    <p:sldLayoutId id="2147483715" r:id="rId14"/>
    <p:sldLayoutId id="2147483716" r:id="rId15"/>
    <p:sldLayoutId id="2147483719" r:id="rId16"/>
    <p:sldLayoutId id="2147483720" r:id="rId17"/>
    <p:sldLayoutId id="2147483721" r:id="rId18"/>
    <p:sldLayoutId id="2147483722" r:id="rId19"/>
  </p:sldLayoutIdLst>
  <p:hf hdr="0" ftr="0" dt="0"/>
  <p:txStyles>
    <p:titleStyle>
      <a:lvl1pPr algn="l" defTabSz="914400" rtl="0" eaLnBrk="1" latinLnBrk="0" hangingPunct="1">
        <a:lnSpc>
          <a:spcPct val="100000"/>
        </a:lnSpc>
        <a:spcBef>
          <a:spcPct val="0"/>
        </a:spcBef>
        <a:buNone/>
        <a:defRPr lang="en-US" sz="3000" b="0" i="0" kern="1200" dirty="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768" userDrawn="1">
          <p15:clr>
            <a:srgbClr val="F26B43"/>
          </p15:clr>
        </p15:guide>
        <p15:guide id="4"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2.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png"/><Relationship Id="rId1" Type="http://schemas.openxmlformats.org/officeDocument/2006/relationships/slideLayout" Target="../slideLayouts/slideLayout19.xml"/><Relationship Id="rId4" Type="http://schemas.openxmlformats.org/officeDocument/2006/relationships/image" Target="../media/image107.jpg"/></Relationships>
</file>

<file path=ppt/slides/_rels/slide1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0.emf"/></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6.png"/><Relationship Id="rId5" Type="http://schemas.openxmlformats.org/officeDocument/2006/relationships/diagramQuickStyle" Target="../diagrams/quickStyle1.xml"/><Relationship Id="rId10" Type="http://schemas.openxmlformats.org/officeDocument/2006/relationships/image" Target="../media/image115.png"/><Relationship Id="rId4" Type="http://schemas.openxmlformats.org/officeDocument/2006/relationships/diagramLayout" Target="../diagrams/layout1.xml"/><Relationship Id="rId9" Type="http://schemas.openxmlformats.org/officeDocument/2006/relationships/image" Target="../media/image114.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3.png"/><Relationship Id="rId7" Type="http://schemas.openxmlformats.org/officeDocument/2006/relationships/diagramColors" Target="../diagrams/colors2.xml"/><Relationship Id="rId12" Type="http://schemas.openxmlformats.org/officeDocument/2006/relationships/hyperlink" Target="https://physicsworld.com/l/new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hyperlink" Target="https://physicsworld.com/c/quantum/" TargetMode="External"/><Relationship Id="rId5" Type="http://schemas.openxmlformats.org/officeDocument/2006/relationships/diagramLayout" Target="../diagrams/layout2.xml"/><Relationship Id="rId10" Type="http://schemas.openxmlformats.org/officeDocument/2006/relationships/image" Target="../media/image119.jpeg"/><Relationship Id="rId4" Type="http://schemas.openxmlformats.org/officeDocument/2006/relationships/diagramData" Target="../diagrams/data2.xml"/><Relationship Id="rId9"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grants.gov/search-results-detail/353974"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17" Type="http://schemas.openxmlformats.org/officeDocument/2006/relationships/image" Target="../media/image241.png"/><Relationship Id="rId299" Type="http://schemas.openxmlformats.org/officeDocument/2006/relationships/image" Target="../media/image423.png"/><Relationship Id="rId21" Type="http://schemas.openxmlformats.org/officeDocument/2006/relationships/image" Target="../media/image145.png"/><Relationship Id="rId63" Type="http://schemas.openxmlformats.org/officeDocument/2006/relationships/image" Target="../media/image187.png"/><Relationship Id="rId159" Type="http://schemas.openxmlformats.org/officeDocument/2006/relationships/image" Target="../media/image283.png"/><Relationship Id="rId170" Type="http://schemas.openxmlformats.org/officeDocument/2006/relationships/image" Target="../media/image294.png"/><Relationship Id="rId226" Type="http://schemas.openxmlformats.org/officeDocument/2006/relationships/image" Target="../media/image350.png"/><Relationship Id="rId268" Type="http://schemas.openxmlformats.org/officeDocument/2006/relationships/image" Target="../media/image392.png"/><Relationship Id="rId32" Type="http://schemas.openxmlformats.org/officeDocument/2006/relationships/image" Target="../media/image156.png"/><Relationship Id="rId74" Type="http://schemas.openxmlformats.org/officeDocument/2006/relationships/image" Target="../media/image198.png"/><Relationship Id="rId128" Type="http://schemas.openxmlformats.org/officeDocument/2006/relationships/image" Target="../media/image252.png"/><Relationship Id="rId5" Type="http://schemas.openxmlformats.org/officeDocument/2006/relationships/image" Target="../media/image129.png"/><Relationship Id="rId181" Type="http://schemas.openxmlformats.org/officeDocument/2006/relationships/image" Target="../media/image305.png"/><Relationship Id="rId237" Type="http://schemas.openxmlformats.org/officeDocument/2006/relationships/image" Target="../media/image361.png"/><Relationship Id="rId279" Type="http://schemas.openxmlformats.org/officeDocument/2006/relationships/image" Target="../media/image403.png"/><Relationship Id="rId43" Type="http://schemas.openxmlformats.org/officeDocument/2006/relationships/image" Target="../media/image167.png"/><Relationship Id="rId139" Type="http://schemas.openxmlformats.org/officeDocument/2006/relationships/image" Target="../media/image263.png"/><Relationship Id="rId290" Type="http://schemas.openxmlformats.org/officeDocument/2006/relationships/image" Target="../media/image414.jpeg"/><Relationship Id="rId304" Type="http://schemas.openxmlformats.org/officeDocument/2006/relationships/image" Target="../media/image427.png"/><Relationship Id="rId85" Type="http://schemas.openxmlformats.org/officeDocument/2006/relationships/image" Target="../media/image209.png"/><Relationship Id="rId150" Type="http://schemas.openxmlformats.org/officeDocument/2006/relationships/image" Target="../media/image274.png"/><Relationship Id="rId192" Type="http://schemas.openxmlformats.org/officeDocument/2006/relationships/image" Target="../media/image316.png"/><Relationship Id="rId206" Type="http://schemas.openxmlformats.org/officeDocument/2006/relationships/image" Target="../media/image330.png"/><Relationship Id="rId248" Type="http://schemas.openxmlformats.org/officeDocument/2006/relationships/image" Target="../media/image372.png"/><Relationship Id="rId12" Type="http://schemas.openxmlformats.org/officeDocument/2006/relationships/image" Target="../media/image136.png"/><Relationship Id="rId108" Type="http://schemas.openxmlformats.org/officeDocument/2006/relationships/image" Target="../media/image232.png"/><Relationship Id="rId54" Type="http://schemas.openxmlformats.org/officeDocument/2006/relationships/image" Target="../media/image178.png"/><Relationship Id="rId96" Type="http://schemas.openxmlformats.org/officeDocument/2006/relationships/image" Target="../media/image220.png"/><Relationship Id="rId161" Type="http://schemas.openxmlformats.org/officeDocument/2006/relationships/image" Target="../media/image285.png"/><Relationship Id="rId217" Type="http://schemas.openxmlformats.org/officeDocument/2006/relationships/image" Target="../media/image341.png"/><Relationship Id="rId259" Type="http://schemas.openxmlformats.org/officeDocument/2006/relationships/image" Target="../media/image383.png"/><Relationship Id="rId23" Type="http://schemas.openxmlformats.org/officeDocument/2006/relationships/image" Target="../media/image147.png"/><Relationship Id="rId119" Type="http://schemas.openxmlformats.org/officeDocument/2006/relationships/image" Target="../media/image243.png"/><Relationship Id="rId270" Type="http://schemas.openxmlformats.org/officeDocument/2006/relationships/image" Target="../media/image394.png"/><Relationship Id="rId291" Type="http://schemas.openxmlformats.org/officeDocument/2006/relationships/image" Target="../media/image415.jpeg"/><Relationship Id="rId305" Type="http://schemas.openxmlformats.org/officeDocument/2006/relationships/image" Target="../media/image428.jpeg"/><Relationship Id="rId44" Type="http://schemas.openxmlformats.org/officeDocument/2006/relationships/image" Target="../media/image168.png"/><Relationship Id="rId65" Type="http://schemas.openxmlformats.org/officeDocument/2006/relationships/image" Target="../media/image189.png"/><Relationship Id="rId86" Type="http://schemas.openxmlformats.org/officeDocument/2006/relationships/image" Target="../media/image210.png"/><Relationship Id="rId130" Type="http://schemas.openxmlformats.org/officeDocument/2006/relationships/image" Target="../media/image254.png"/><Relationship Id="rId151" Type="http://schemas.openxmlformats.org/officeDocument/2006/relationships/image" Target="../media/image275.png"/><Relationship Id="rId172" Type="http://schemas.openxmlformats.org/officeDocument/2006/relationships/image" Target="../media/image296.png"/><Relationship Id="rId193" Type="http://schemas.openxmlformats.org/officeDocument/2006/relationships/image" Target="../media/image317.png"/><Relationship Id="rId207" Type="http://schemas.openxmlformats.org/officeDocument/2006/relationships/image" Target="../media/image331.png"/><Relationship Id="rId228" Type="http://schemas.openxmlformats.org/officeDocument/2006/relationships/image" Target="../media/image352.png"/><Relationship Id="rId249" Type="http://schemas.openxmlformats.org/officeDocument/2006/relationships/image" Target="../media/image373.png"/><Relationship Id="rId13" Type="http://schemas.openxmlformats.org/officeDocument/2006/relationships/image" Target="../media/image137.jpeg"/><Relationship Id="rId109" Type="http://schemas.openxmlformats.org/officeDocument/2006/relationships/image" Target="../media/image233.png"/><Relationship Id="rId260" Type="http://schemas.openxmlformats.org/officeDocument/2006/relationships/image" Target="../media/image384.png"/><Relationship Id="rId281" Type="http://schemas.openxmlformats.org/officeDocument/2006/relationships/image" Target="../media/image405.png"/><Relationship Id="rId34" Type="http://schemas.openxmlformats.org/officeDocument/2006/relationships/image" Target="../media/image158.jpeg"/><Relationship Id="rId55" Type="http://schemas.openxmlformats.org/officeDocument/2006/relationships/image" Target="../media/image179.png"/><Relationship Id="rId76" Type="http://schemas.openxmlformats.org/officeDocument/2006/relationships/image" Target="../media/image200.png"/><Relationship Id="rId97" Type="http://schemas.openxmlformats.org/officeDocument/2006/relationships/image" Target="../media/image221.png"/><Relationship Id="rId120" Type="http://schemas.openxmlformats.org/officeDocument/2006/relationships/image" Target="../media/image244.png"/><Relationship Id="rId141" Type="http://schemas.openxmlformats.org/officeDocument/2006/relationships/image" Target="../media/image265.png"/><Relationship Id="rId7" Type="http://schemas.openxmlformats.org/officeDocument/2006/relationships/image" Target="../media/image131.png"/><Relationship Id="rId162" Type="http://schemas.openxmlformats.org/officeDocument/2006/relationships/image" Target="../media/image286.png"/><Relationship Id="rId183" Type="http://schemas.openxmlformats.org/officeDocument/2006/relationships/image" Target="../media/image307.png"/><Relationship Id="rId218" Type="http://schemas.openxmlformats.org/officeDocument/2006/relationships/image" Target="../media/image342.png"/><Relationship Id="rId239" Type="http://schemas.openxmlformats.org/officeDocument/2006/relationships/image" Target="../media/image363.png"/><Relationship Id="rId250" Type="http://schemas.openxmlformats.org/officeDocument/2006/relationships/image" Target="../media/image374.png"/><Relationship Id="rId271" Type="http://schemas.openxmlformats.org/officeDocument/2006/relationships/image" Target="../media/image395.png"/><Relationship Id="rId292" Type="http://schemas.openxmlformats.org/officeDocument/2006/relationships/image" Target="../media/image416.png"/><Relationship Id="rId306" Type="http://schemas.openxmlformats.org/officeDocument/2006/relationships/image" Target="../media/image429.png"/><Relationship Id="rId24" Type="http://schemas.openxmlformats.org/officeDocument/2006/relationships/image" Target="../media/image148.png"/><Relationship Id="rId45" Type="http://schemas.openxmlformats.org/officeDocument/2006/relationships/image" Target="../media/image169.png"/><Relationship Id="rId66" Type="http://schemas.openxmlformats.org/officeDocument/2006/relationships/image" Target="../media/image190.png"/><Relationship Id="rId87" Type="http://schemas.openxmlformats.org/officeDocument/2006/relationships/image" Target="../media/image211.png"/><Relationship Id="rId110" Type="http://schemas.openxmlformats.org/officeDocument/2006/relationships/image" Target="../media/image234.png"/><Relationship Id="rId131" Type="http://schemas.openxmlformats.org/officeDocument/2006/relationships/image" Target="../media/image255.png"/><Relationship Id="rId152" Type="http://schemas.openxmlformats.org/officeDocument/2006/relationships/image" Target="../media/image276.png"/><Relationship Id="rId173" Type="http://schemas.openxmlformats.org/officeDocument/2006/relationships/image" Target="../media/image297.png"/><Relationship Id="rId194" Type="http://schemas.openxmlformats.org/officeDocument/2006/relationships/image" Target="../media/image318.png"/><Relationship Id="rId208" Type="http://schemas.openxmlformats.org/officeDocument/2006/relationships/image" Target="../media/image332.png"/><Relationship Id="rId229" Type="http://schemas.openxmlformats.org/officeDocument/2006/relationships/image" Target="../media/image353.png"/><Relationship Id="rId240" Type="http://schemas.openxmlformats.org/officeDocument/2006/relationships/image" Target="../media/image364.png"/><Relationship Id="rId261" Type="http://schemas.openxmlformats.org/officeDocument/2006/relationships/image" Target="../media/image385.png"/><Relationship Id="rId14" Type="http://schemas.openxmlformats.org/officeDocument/2006/relationships/image" Target="../media/image138.png"/><Relationship Id="rId35" Type="http://schemas.openxmlformats.org/officeDocument/2006/relationships/image" Target="../media/image159.png"/><Relationship Id="rId56" Type="http://schemas.openxmlformats.org/officeDocument/2006/relationships/image" Target="../media/image180.png"/><Relationship Id="rId77" Type="http://schemas.openxmlformats.org/officeDocument/2006/relationships/image" Target="../media/image201.png"/><Relationship Id="rId100" Type="http://schemas.openxmlformats.org/officeDocument/2006/relationships/image" Target="../media/image224.png"/><Relationship Id="rId282" Type="http://schemas.openxmlformats.org/officeDocument/2006/relationships/image" Target="../media/image406.png"/><Relationship Id="rId8" Type="http://schemas.openxmlformats.org/officeDocument/2006/relationships/image" Target="../media/image132.png"/><Relationship Id="rId98" Type="http://schemas.openxmlformats.org/officeDocument/2006/relationships/image" Target="../media/image222.png"/><Relationship Id="rId121" Type="http://schemas.openxmlformats.org/officeDocument/2006/relationships/image" Target="../media/image245.png"/><Relationship Id="rId142" Type="http://schemas.openxmlformats.org/officeDocument/2006/relationships/image" Target="../media/image266.png"/><Relationship Id="rId163" Type="http://schemas.openxmlformats.org/officeDocument/2006/relationships/image" Target="../media/image287.png"/><Relationship Id="rId184" Type="http://schemas.openxmlformats.org/officeDocument/2006/relationships/image" Target="../media/image308.jpeg"/><Relationship Id="rId219" Type="http://schemas.openxmlformats.org/officeDocument/2006/relationships/image" Target="../media/image343.png"/><Relationship Id="rId230" Type="http://schemas.openxmlformats.org/officeDocument/2006/relationships/image" Target="../media/image354.png"/><Relationship Id="rId251" Type="http://schemas.openxmlformats.org/officeDocument/2006/relationships/image" Target="../media/image375.png"/><Relationship Id="rId25" Type="http://schemas.openxmlformats.org/officeDocument/2006/relationships/image" Target="../media/image149.png"/><Relationship Id="rId46" Type="http://schemas.openxmlformats.org/officeDocument/2006/relationships/image" Target="../media/image170.jpeg"/><Relationship Id="rId67" Type="http://schemas.openxmlformats.org/officeDocument/2006/relationships/image" Target="../media/image191.png"/><Relationship Id="rId272" Type="http://schemas.openxmlformats.org/officeDocument/2006/relationships/image" Target="../media/image396.png"/><Relationship Id="rId293" Type="http://schemas.openxmlformats.org/officeDocument/2006/relationships/image" Target="../media/image417.png"/><Relationship Id="rId307" Type="http://schemas.openxmlformats.org/officeDocument/2006/relationships/image" Target="../media/image430.jpeg"/><Relationship Id="rId88" Type="http://schemas.openxmlformats.org/officeDocument/2006/relationships/image" Target="../media/image212.png"/><Relationship Id="rId111" Type="http://schemas.openxmlformats.org/officeDocument/2006/relationships/image" Target="../media/image235.png"/><Relationship Id="rId132" Type="http://schemas.openxmlformats.org/officeDocument/2006/relationships/image" Target="../media/image256.png"/><Relationship Id="rId153" Type="http://schemas.openxmlformats.org/officeDocument/2006/relationships/image" Target="../media/image277.png"/><Relationship Id="rId174" Type="http://schemas.openxmlformats.org/officeDocument/2006/relationships/image" Target="../media/image298.png"/><Relationship Id="rId195" Type="http://schemas.openxmlformats.org/officeDocument/2006/relationships/image" Target="../media/image319.png"/><Relationship Id="rId209" Type="http://schemas.openxmlformats.org/officeDocument/2006/relationships/image" Target="../media/image333.png"/><Relationship Id="rId220" Type="http://schemas.openxmlformats.org/officeDocument/2006/relationships/image" Target="../media/image344.png"/><Relationship Id="rId241" Type="http://schemas.openxmlformats.org/officeDocument/2006/relationships/image" Target="../media/image365.gif"/><Relationship Id="rId15" Type="http://schemas.openxmlformats.org/officeDocument/2006/relationships/image" Target="../media/image139.png"/><Relationship Id="rId36" Type="http://schemas.openxmlformats.org/officeDocument/2006/relationships/image" Target="../media/image160.png"/><Relationship Id="rId57" Type="http://schemas.openxmlformats.org/officeDocument/2006/relationships/image" Target="../media/image181.png"/><Relationship Id="rId262" Type="http://schemas.openxmlformats.org/officeDocument/2006/relationships/image" Target="../media/image386.png"/><Relationship Id="rId283" Type="http://schemas.openxmlformats.org/officeDocument/2006/relationships/image" Target="../media/image407.jpeg"/><Relationship Id="rId78" Type="http://schemas.openxmlformats.org/officeDocument/2006/relationships/image" Target="../media/image202.png"/><Relationship Id="rId99" Type="http://schemas.openxmlformats.org/officeDocument/2006/relationships/image" Target="../media/image223.png"/><Relationship Id="rId101" Type="http://schemas.openxmlformats.org/officeDocument/2006/relationships/image" Target="../media/image225.png"/><Relationship Id="rId122" Type="http://schemas.openxmlformats.org/officeDocument/2006/relationships/image" Target="../media/image246.png"/><Relationship Id="rId143" Type="http://schemas.openxmlformats.org/officeDocument/2006/relationships/image" Target="../media/image267.png"/><Relationship Id="rId164" Type="http://schemas.openxmlformats.org/officeDocument/2006/relationships/image" Target="../media/image288.png"/><Relationship Id="rId185" Type="http://schemas.openxmlformats.org/officeDocument/2006/relationships/image" Target="../media/image309.png"/><Relationship Id="rId9" Type="http://schemas.openxmlformats.org/officeDocument/2006/relationships/image" Target="../media/image133.png"/><Relationship Id="rId210" Type="http://schemas.openxmlformats.org/officeDocument/2006/relationships/image" Target="../media/image334.png"/><Relationship Id="rId26" Type="http://schemas.openxmlformats.org/officeDocument/2006/relationships/image" Target="../media/image150.png"/><Relationship Id="rId231" Type="http://schemas.openxmlformats.org/officeDocument/2006/relationships/image" Target="../media/image355.png"/><Relationship Id="rId252" Type="http://schemas.openxmlformats.org/officeDocument/2006/relationships/image" Target="../media/image376.png"/><Relationship Id="rId273" Type="http://schemas.openxmlformats.org/officeDocument/2006/relationships/image" Target="../media/image397.png"/><Relationship Id="rId294" Type="http://schemas.openxmlformats.org/officeDocument/2006/relationships/image" Target="../media/image418.png"/><Relationship Id="rId308" Type="http://schemas.openxmlformats.org/officeDocument/2006/relationships/image" Target="../media/image431.png"/><Relationship Id="rId47" Type="http://schemas.openxmlformats.org/officeDocument/2006/relationships/image" Target="../media/image171.png"/><Relationship Id="rId68" Type="http://schemas.openxmlformats.org/officeDocument/2006/relationships/image" Target="../media/image192.png"/><Relationship Id="rId89" Type="http://schemas.openxmlformats.org/officeDocument/2006/relationships/image" Target="../media/image213.png"/><Relationship Id="rId112" Type="http://schemas.openxmlformats.org/officeDocument/2006/relationships/image" Target="../media/image236.png"/><Relationship Id="rId133" Type="http://schemas.openxmlformats.org/officeDocument/2006/relationships/image" Target="../media/image257.png"/><Relationship Id="rId154" Type="http://schemas.openxmlformats.org/officeDocument/2006/relationships/image" Target="../media/image278.png"/><Relationship Id="rId175" Type="http://schemas.openxmlformats.org/officeDocument/2006/relationships/image" Target="../media/image299.png"/><Relationship Id="rId196" Type="http://schemas.openxmlformats.org/officeDocument/2006/relationships/image" Target="../media/image320.png"/><Relationship Id="rId200" Type="http://schemas.openxmlformats.org/officeDocument/2006/relationships/image" Target="../media/image324.png"/><Relationship Id="rId16" Type="http://schemas.openxmlformats.org/officeDocument/2006/relationships/image" Target="../media/image140.png"/><Relationship Id="rId221" Type="http://schemas.openxmlformats.org/officeDocument/2006/relationships/image" Target="../media/image345.png"/><Relationship Id="rId242" Type="http://schemas.openxmlformats.org/officeDocument/2006/relationships/image" Target="../media/image366.png"/><Relationship Id="rId263" Type="http://schemas.openxmlformats.org/officeDocument/2006/relationships/image" Target="../media/image387.png"/><Relationship Id="rId284" Type="http://schemas.openxmlformats.org/officeDocument/2006/relationships/image" Target="../media/image408.png"/><Relationship Id="rId37" Type="http://schemas.openxmlformats.org/officeDocument/2006/relationships/image" Target="../media/image161.png"/><Relationship Id="rId58" Type="http://schemas.openxmlformats.org/officeDocument/2006/relationships/image" Target="../media/image182.png"/><Relationship Id="rId79" Type="http://schemas.openxmlformats.org/officeDocument/2006/relationships/image" Target="../media/image203.png"/><Relationship Id="rId102" Type="http://schemas.openxmlformats.org/officeDocument/2006/relationships/image" Target="../media/image226.png"/><Relationship Id="rId123" Type="http://schemas.openxmlformats.org/officeDocument/2006/relationships/image" Target="../media/image247.png"/><Relationship Id="rId144" Type="http://schemas.openxmlformats.org/officeDocument/2006/relationships/image" Target="../media/image268.png"/><Relationship Id="rId90" Type="http://schemas.openxmlformats.org/officeDocument/2006/relationships/image" Target="../media/image214.png"/><Relationship Id="rId165" Type="http://schemas.openxmlformats.org/officeDocument/2006/relationships/image" Target="../media/image289.png"/><Relationship Id="rId186" Type="http://schemas.openxmlformats.org/officeDocument/2006/relationships/image" Target="../media/image310.png"/><Relationship Id="rId211" Type="http://schemas.openxmlformats.org/officeDocument/2006/relationships/image" Target="../media/image335.png"/><Relationship Id="rId232" Type="http://schemas.openxmlformats.org/officeDocument/2006/relationships/image" Target="../media/image356.png"/><Relationship Id="rId253" Type="http://schemas.openxmlformats.org/officeDocument/2006/relationships/image" Target="../media/image377.png"/><Relationship Id="rId274" Type="http://schemas.openxmlformats.org/officeDocument/2006/relationships/image" Target="../media/image398.png"/><Relationship Id="rId295" Type="http://schemas.openxmlformats.org/officeDocument/2006/relationships/image" Target="../media/image419.png"/><Relationship Id="rId27" Type="http://schemas.openxmlformats.org/officeDocument/2006/relationships/image" Target="../media/image151.png"/><Relationship Id="rId48" Type="http://schemas.openxmlformats.org/officeDocument/2006/relationships/image" Target="../media/image172.png"/><Relationship Id="rId69" Type="http://schemas.openxmlformats.org/officeDocument/2006/relationships/image" Target="../media/image193.png"/><Relationship Id="rId113" Type="http://schemas.openxmlformats.org/officeDocument/2006/relationships/image" Target="../media/image237.png"/><Relationship Id="rId134" Type="http://schemas.openxmlformats.org/officeDocument/2006/relationships/image" Target="../media/image258.png"/><Relationship Id="rId80" Type="http://schemas.openxmlformats.org/officeDocument/2006/relationships/image" Target="../media/image204.png"/><Relationship Id="rId155" Type="http://schemas.openxmlformats.org/officeDocument/2006/relationships/image" Target="../media/image279.png"/><Relationship Id="rId176" Type="http://schemas.openxmlformats.org/officeDocument/2006/relationships/image" Target="../media/image300.png"/><Relationship Id="rId197" Type="http://schemas.openxmlformats.org/officeDocument/2006/relationships/image" Target="../media/image321.png"/><Relationship Id="rId201" Type="http://schemas.openxmlformats.org/officeDocument/2006/relationships/image" Target="../media/image325.png"/><Relationship Id="rId222" Type="http://schemas.openxmlformats.org/officeDocument/2006/relationships/image" Target="../media/image346.png"/><Relationship Id="rId243" Type="http://schemas.openxmlformats.org/officeDocument/2006/relationships/image" Target="../media/image367.png"/><Relationship Id="rId264" Type="http://schemas.openxmlformats.org/officeDocument/2006/relationships/image" Target="../media/image388.png"/><Relationship Id="rId285" Type="http://schemas.openxmlformats.org/officeDocument/2006/relationships/image" Target="../media/image409.png"/><Relationship Id="rId17" Type="http://schemas.openxmlformats.org/officeDocument/2006/relationships/image" Target="../media/image141.png"/><Relationship Id="rId38" Type="http://schemas.openxmlformats.org/officeDocument/2006/relationships/image" Target="../media/image162.png"/><Relationship Id="rId59" Type="http://schemas.openxmlformats.org/officeDocument/2006/relationships/image" Target="../media/image183.png"/><Relationship Id="rId103" Type="http://schemas.openxmlformats.org/officeDocument/2006/relationships/image" Target="../media/image227.png"/><Relationship Id="rId124" Type="http://schemas.openxmlformats.org/officeDocument/2006/relationships/image" Target="../media/image248.png"/><Relationship Id="rId70" Type="http://schemas.openxmlformats.org/officeDocument/2006/relationships/image" Target="../media/image194.png"/><Relationship Id="rId91" Type="http://schemas.openxmlformats.org/officeDocument/2006/relationships/image" Target="../media/image215.png"/><Relationship Id="rId145" Type="http://schemas.openxmlformats.org/officeDocument/2006/relationships/image" Target="../media/image269.png"/><Relationship Id="rId166" Type="http://schemas.openxmlformats.org/officeDocument/2006/relationships/image" Target="../media/image290.png"/><Relationship Id="rId187" Type="http://schemas.openxmlformats.org/officeDocument/2006/relationships/image" Target="../media/image311.png"/><Relationship Id="rId1" Type="http://schemas.openxmlformats.org/officeDocument/2006/relationships/slideLayout" Target="../slideLayouts/slideLayout3.xml"/><Relationship Id="rId212" Type="http://schemas.openxmlformats.org/officeDocument/2006/relationships/image" Target="../media/image336.png"/><Relationship Id="rId233" Type="http://schemas.openxmlformats.org/officeDocument/2006/relationships/image" Target="../media/image357.png"/><Relationship Id="rId254" Type="http://schemas.openxmlformats.org/officeDocument/2006/relationships/image" Target="../media/image378.png"/><Relationship Id="rId28" Type="http://schemas.openxmlformats.org/officeDocument/2006/relationships/image" Target="../media/image152.png"/><Relationship Id="rId49" Type="http://schemas.openxmlformats.org/officeDocument/2006/relationships/image" Target="../media/image173.png"/><Relationship Id="rId114" Type="http://schemas.openxmlformats.org/officeDocument/2006/relationships/image" Target="../media/image238.png"/><Relationship Id="rId275" Type="http://schemas.openxmlformats.org/officeDocument/2006/relationships/image" Target="../media/image399.png"/><Relationship Id="rId296" Type="http://schemas.openxmlformats.org/officeDocument/2006/relationships/image" Target="../media/image420.png"/><Relationship Id="rId300" Type="http://schemas.openxmlformats.org/officeDocument/2006/relationships/image" Target="../media/image424.png"/><Relationship Id="rId60" Type="http://schemas.openxmlformats.org/officeDocument/2006/relationships/image" Target="../media/image184.png"/><Relationship Id="rId81" Type="http://schemas.openxmlformats.org/officeDocument/2006/relationships/image" Target="../media/image205.png"/><Relationship Id="rId135" Type="http://schemas.openxmlformats.org/officeDocument/2006/relationships/image" Target="../media/image259.png"/><Relationship Id="rId156" Type="http://schemas.openxmlformats.org/officeDocument/2006/relationships/image" Target="../media/image280.png"/><Relationship Id="rId177" Type="http://schemas.openxmlformats.org/officeDocument/2006/relationships/image" Target="../media/image301.jpeg"/><Relationship Id="rId198" Type="http://schemas.openxmlformats.org/officeDocument/2006/relationships/image" Target="../media/image322.png"/><Relationship Id="rId202" Type="http://schemas.openxmlformats.org/officeDocument/2006/relationships/image" Target="../media/image326.png"/><Relationship Id="rId223" Type="http://schemas.openxmlformats.org/officeDocument/2006/relationships/image" Target="../media/image347.gif"/><Relationship Id="rId244" Type="http://schemas.openxmlformats.org/officeDocument/2006/relationships/image" Target="../media/image368.png"/><Relationship Id="rId18" Type="http://schemas.openxmlformats.org/officeDocument/2006/relationships/image" Target="../media/image142.png"/><Relationship Id="rId39" Type="http://schemas.openxmlformats.org/officeDocument/2006/relationships/image" Target="../media/image163.png"/><Relationship Id="rId265" Type="http://schemas.openxmlformats.org/officeDocument/2006/relationships/image" Target="../media/image389.png"/><Relationship Id="rId286" Type="http://schemas.openxmlformats.org/officeDocument/2006/relationships/image" Target="../media/image410.png"/><Relationship Id="rId50" Type="http://schemas.openxmlformats.org/officeDocument/2006/relationships/image" Target="../media/image174.png"/><Relationship Id="rId104" Type="http://schemas.openxmlformats.org/officeDocument/2006/relationships/image" Target="../media/image228.png"/><Relationship Id="rId125" Type="http://schemas.openxmlformats.org/officeDocument/2006/relationships/image" Target="../media/image249.png"/><Relationship Id="rId146" Type="http://schemas.openxmlformats.org/officeDocument/2006/relationships/image" Target="../media/image270.png"/><Relationship Id="rId167" Type="http://schemas.openxmlformats.org/officeDocument/2006/relationships/image" Target="../media/image291.png"/><Relationship Id="rId188" Type="http://schemas.openxmlformats.org/officeDocument/2006/relationships/image" Target="../media/image312.png"/><Relationship Id="rId71" Type="http://schemas.openxmlformats.org/officeDocument/2006/relationships/image" Target="../media/image195.png"/><Relationship Id="rId92" Type="http://schemas.openxmlformats.org/officeDocument/2006/relationships/image" Target="../media/image216.png"/><Relationship Id="rId213" Type="http://schemas.openxmlformats.org/officeDocument/2006/relationships/image" Target="../media/image337.png"/><Relationship Id="rId234" Type="http://schemas.openxmlformats.org/officeDocument/2006/relationships/image" Target="../media/image358.png"/><Relationship Id="rId2" Type="http://schemas.openxmlformats.org/officeDocument/2006/relationships/notesSlide" Target="../notesSlides/notesSlide30.xml"/><Relationship Id="rId29" Type="http://schemas.openxmlformats.org/officeDocument/2006/relationships/image" Target="../media/image153.png"/><Relationship Id="rId255" Type="http://schemas.openxmlformats.org/officeDocument/2006/relationships/image" Target="../media/image379.png"/><Relationship Id="rId276" Type="http://schemas.openxmlformats.org/officeDocument/2006/relationships/image" Target="../media/image400.png"/><Relationship Id="rId297" Type="http://schemas.openxmlformats.org/officeDocument/2006/relationships/image" Target="../media/image421.png"/><Relationship Id="rId40" Type="http://schemas.openxmlformats.org/officeDocument/2006/relationships/image" Target="../media/image164.png"/><Relationship Id="rId115" Type="http://schemas.openxmlformats.org/officeDocument/2006/relationships/image" Target="../media/image239.png"/><Relationship Id="rId136" Type="http://schemas.openxmlformats.org/officeDocument/2006/relationships/image" Target="../media/image260.png"/><Relationship Id="rId157" Type="http://schemas.openxmlformats.org/officeDocument/2006/relationships/image" Target="../media/image281.png"/><Relationship Id="rId178" Type="http://schemas.openxmlformats.org/officeDocument/2006/relationships/image" Target="../media/image302.png"/><Relationship Id="rId301" Type="http://schemas.openxmlformats.org/officeDocument/2006/relationships/image" Target="../media/image425.png"/><Relationship Id="rId61" Type="http://schemas.openxmlformats.org/officeDocument/2006/relationships/image" Target="../media/image185.png"/><Relationship Id="rId82" Type="http://schemas.openxmlformats.org/officeDocument/2006/relationships/image" Target="../media/image206.png"/><Relationship Id="rId199" Type="http://schemas.openxmlformats.org/officeDocument/2006/relationships/image" Target="../media/image323.png"/><Relationship Id="rId203" Type="http://schemas.openxmlformats.org/officeDocument/2006/relationships/image" Target="../media/image327.jpeg"/><Relationship Id="rId19" Type="http://schemas.openxmlformats.org/officeDocument/2006/relationships/image" Target="../media/image143.png"/><Relationship Id="rId224" Type="http://schemas.openxmlformats.org/officeDocument/2006/relationships/image" Target="../media/image348.png"/><Relationship Id="rId245" Type="http://schemas.openxmlformats.org/officeDocument/2006/relationships/image" Target="../media/image369.gif"/><Relationship Id="rId266" Type="http://schemas.openxmlformats.org/officeDocument/2006/relationships/image" Target="../media/image390.png"/><Relationship Id="rId287" Type="http://schemas.openxmlformats.org/officeDocument/2006/relationships/image" Target="../media/image411.png"/><Relationship Id="rId30" Type="http://schemas.openxmlformats.org/officeDocument/2006/relationships/image" Target="../media/image154.png"/><Relationship Id="rId105" Type="http://schemas.openxmlformats.org/officeDocument/2006/relationships/image" Target="../media/image229.png"/><Relationship Id="rId126" Type="http://schemas.openxmlformats.org/officeDocument/2006/relationships/image" Target="../media/image250.png"/><Relationship Id="rId147" Type="http://schemas.openxmlformats.org/officeDocument/2006/relationships/image" Target="../media/image271.png"/><Relationship Id="rId168" Type="http://schemas.openxmlformats.org/officeDocument/2006/relationships/image" Target="../media/image292.png"/><Relationship Id="rId51" Type="http://schemas.openxmlformats.org/officeDocument/2006/relationships/image" Target="../media/image175.png"/><Relationship Id="rId72" Type="http://schemas.openxmlformats.org/officeDocument/2006/relationships/image" Target="../media/image196.png"/><Relationship Id="rId93" Type="http://schemas.openxmlformats.org/officeDocument/2006/relationships/image" Target="../media/image217.png"/><Relationship Id="rId189" Type="http://schemas.openxmlformats.org/officeDocument/2006/relationships/image" Target="../media/image313.png"/><Relationship Id="rId3" Type="http://schemas.openxmlformats.org/officeDocument/2006/relationships/image" Target="../media/image127.jpeg"/><Relationship Id="rId214" Type="http://schemas.openxmlformats.org/officeDocument/2006/relationships/image" Target="../media/image338.png"/><Relationship Id="rId235" Type="http://schemas.openxmlformats.org/officeDocument/2006/relationships/image" Target="../media/image359.png"/><Relationship Id="rId256" Type="http://schemas.openxmlformats.org/officeDocument/2006/relationships/image" Target="../media/image380.png"/><Relationship Id="rId277" Type="http://schemas.openxmlformats.org/officeDocument/2006/relationships/image" Target="../media/image401.png"/><Relationship Id="rId298" Type="http://schemas.openxmlformats.org/officeDocument/2006/relationships/image" Target="../media/image422.jpeg"/><Relationship Id="rId116" Type="http://schemas.openxmlformats.org/officeDocument/2006/relationships/image" Target="../media/image240.png"/><Relationship Id="rId137" Type="http://schemas.openxmlformats.org/officeDocument/2006/relationships/image" Target="../media/image261.png"/><Relationship Id="rId158" Type="http://schemas.openxmlformats.org/officeDocument/2006/relationships/image" Target="../media/image282.png"/><Relationship Id="rId302" Type="http://schemas.openxmlformats.org/officeDocument/2006/relationships/image" Target="../media/image426.png"/><Relationship Id="rId20" Type="http://schemas.openxmlformats.org/officeDocument/2006/relationships/image" Target="../media/image144.png"/><Relationship Id="rId41" Type="http://schemas.openxmlformats.org/officeDocument/2006/relationships/image" Target="../media/image165.png"/><Relationship Id="rId62" Type="http://schemas.openxmlformats.org/officeDocument/2006/relationships/image" Target="../media/image186.png"/><Relationship Id="rId83" Type="http://schemas.openxmlformats.org/officeDocument/2006/relationships/image" Target="../media/image207.png"/><Relationship Id="rId179" Type="http://schemas.openxmlformats.org/officeDocument/2006/relationships/image" Target="../media/image303.png"/><Relationship Id="rId190" Type="http://schemas.openxmlformats.org/officeDocument/2006/relationships/image" Target="../media/image314.png"/><Relationship Id="rId204" Type="http://schemas.openxmlformats.org/officeDocument/2006/relationships/image" Target="../media/image328.jpeg"/><Relationship Id="rId225" Type="http://schemas.openxmlformats.org/officeDocument/2006/relationships/image" Target="../media/image349.png"/><Relationship Id="rId246" Type="http://schemas.openxmlformats.org/officeDocument/2006/relationships/image" Target="../media/image370.png"/><Relationship Id="rId267" Type="http://schemas.openxmlformats.org/officeDocument/2006/relationships/image" Target="../media/image391.png"/><Relationship Id="rId288" Type="http://schemas.openxmlformats.org/officeDocument/2006/relationships/image" Target="../media/image412.png"/><Relationship Id="rId106" Type="http://schemas.openxmlformats.org/officeDocument/2006/relationships/image" Target="../media/image230.png"/><Relationship Id="rId127" Type="http://schemas.openxmlformats.org/officeDocument/2006/relationships/image" Target="../media/image251.png"/><Relationship Id="rId10" Type="http://schemas.openxmlformats.org/officeDocument/2006/relationships/image" Target="../media/image134.png"/><Relationship Id="rId31" Type="http://schemas.openxmlformats.org/officeDocument/2006/relationships/image" Target="../media/image155.png"/><Relationship Id="rId52" Type="http://schemas.openxmlformats.org/officeDocument/2006/relationships/image" Target="../media/image176.png"/><Relationship Id="rId73" Type="http://schemas.openxmlformats.org/officeDocument/2006/relationships/image" Target="../media/image197.png"/><Relationship Id="rId94" Type="http://schemas.openxmlformats.org/officeDocument/2006/relationships/image" Target="../media/image218.png"/><Relationship Id="rId148" Type="http://schemas.openxmlformats.org/officeDocument/2006/relationships/image" Target="../media/image272.png"/><Relationship Id="rId169" Type="http://schemas.openxmlformats.org/officeDocument/2006/relationships/image" Target="../media/image293.png"/><Relationship Id="rId4" Type="http://schemas.openxmlformats.org/officeDocument/2006/relationships/image" Target="../media/image128.png"/><Relationship Id="rId180" Type="http://schemas.openxmlformats.org/officeDocument/2006/relationships/image" Target="../media/image304.png"/><Relationship Id="rId215" Type="http://schemas.openxmlformats.org/officeDocument/2006/relationships/image" Target="../media/image339.png"/><Relationship Id="rId236" Type="http://schemas.openxmlformats.org/officeDocument/2006/relationships/image" Target="../media/image360.png"/><Relationship Id="rId257" Type="http://schemas.openxmlformats.org/officeDocument/2006/relationships/image" Target="../media/image381.png"/><Relationship Id="rId278" Type="http://schemas.openxmlformats.org/officeDocument/2006/relationships/image" Target="../media/image402.png"/><Relationship Id="rId303" Type="http://schemas.openxmlformats.org/officeDocument/2006/relationships/hyperlink" Target="http://www.noaa.gov/index.html" TargetMode="External"/><Relationship Id="rId42" Type="http://schemas.openxmlformats.org/officeDocument/2006/relationships/image" Target="../media/image166.png"/><Relationship Id="rId84" Type="http://schemas.openxmlformats.org/officeDocument/2006/relationships/image" Target="../media/image208.png"/><Relationship Id="rId138" Type="http://schemas.openxmlformats.org/officeDocument/2006/relationships/image" Target="../media/image262.png"/><Relationship Id="rId191" Type="http://schemas.openxmlformats.org/officeDocument/2006/relationships/image" Target="../media/image315.png"/><Relationship Id="rId205" Type="http://schemas.openxmlformats.org/officeDocument/2006/relationships/image" Target="../media/image329.png"/><Relationship Id="rId247" Type="http://schemas.openxmlformats.org/officeDocument/2006/relationships/image" Target="../media/image371.png"/><Relationship Id="rId107" Type="http://schemas.openxmlformats.org/officeDocument/2006/relationships/image" Target="../media/image231.png"/><Relationship Id="rId289" Type="http://schemas.openxmlformats.org/officeDocument/2006/relationships/image" Target="../media/image413.png"/><Relationship Id="rId11" Type="http://schemas.openxmlformats.org/officeDocument/2006/relationships/image" Target="../media/image135.png"/><Relationship Id="rId53" Type="http://schemas.openxmlformats.org/officeDocument/2006/relationships/image" Target="../media/image177.jpeg"/><Relationship Id="rId149" Type="http://schemas.openxmlformats.org/officeDocument/2006/relationships/image" Target="../media/image273.png"/><Relationship Id="rId95" Type="http://schemas.openxmlformats.org/officeDocument/2006/relationships/image" Target="../media/image219.png"/><Relationship Id="rId160" Type="http://schemas.openxmlformats.org/officeDocument/2006/relationships/image" Target="../media/image284.png"/><Relationship Id="rId216" Type="http://schemas.openxmlformats.org/officeDocument/2006/relationships/image" Target="../media/image340.png"/><Relationship Id="rId258" Type="http://schemas.openxmlformats.org/officeDocument/2006/relationships/image" Target="../media/image382.png"/><Relationship Id="rId22" Type="http://schemas.openxmlformats.org/officeDocument/2006/relationships/image" Target="../media/image146.png"/><Relationship Id="rId64" Type="http://schemas.openxmlformats.org/officeDocument/2006/relationships/image" Target="../media/image188.png"/><Relationship Id="rId118" Type="http://schemas.openxmlformats.org/officeDocument/2006/relationships/image" Target="../media/image242.png"/><Relationship Id="rId171" Type="http://schemas.openxmlformats.org/officeDocument/2006/relationships/image" Target="../media/image295.png"/><Relationship Id="rId227" Type="http://schemas.openxmlformats.org/officeDocument/2006/relationships/image" Target="../media/image351.png"/><Relationship Id="rId269" Type="http://schemas.openxmlformats.org/officeDocument/2006/relationships/image" Target="../media/image393.png"/><Relationship Id="rId33" Type="http://schemas.openxmlformats.org/officeDocument/2006/relationships/image" Target="../media/image157.png"/><Relationship Id="rId129" Type="http://schemas.openxmlformats.org/officeDocument/2006/relationships/image" Target="../media/image253.png"/><Relationship Id="rId280" Type="http://schemas.openxmlformats.org/officeDocument/2006/relationships/image" Target="../media/image404.png"/><Relationship Id="rId75" Type="http://schemas.openxmlformats.org/officeDocument/2006/relationships/image" Target="../media/image199.png"/><Relationship Id="rId140" Type="http://schemas.openxmlformats.org/officeDocument/2006/relationships/image" Target="../media/image264.png"/><Relationship Id="rId182" Type="http://schemas.openxmlformats.org/officeDocument/2006/relationships/image" Target="../media/image306.png"/><Relationship Id="rId6" Type="http://schemas.openxmlformats.org/officeDocument/2006/relationships/image" Target="../media/image130.png"/><Relationship Id="rId238" Type="http://schemas.openxmlformats.org/officeDocument/2006/relationships/image" Target="../media/image362.png"/></Relationships>
</file>

<file path=ppt/slides/_rels/slide34.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33.jpeg"/><Relationship Id="rId5" Type="http://schemas.openxmlformats.org/officeDocument/2006/relationships/image" Target="../media/image432.png"/><Relationship Id="rId4" Type="http://schemas.openxmlformats.org/officeDocument/2006/relationships/hyperlink" Target="https://www.grants.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7.png"/></Relationships>
</file>

<file path=ppt/slides/_rels/slide39.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39.png"/></Relationships>
</file>

<file path=ppt/slides/_rels/slide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a:t>q4I Keynote address</a:t>
            </a:r>
          </a:p>
        </p:txBody>
      </p:sp>
      <p:sp>
        <p:nvSpPr>
          <p:cNvPr id="16" name="Text Placeholder 15">
            <a:extLst>
              <a:ext uri="{FF2B5EF4-FFF2-40B4-BE49-F238E27FC236}">
                <a16:creationId xmlns:a16="http://schemas.microsoft.com/office/drawing/2014/main" id="{BB890F5A-73A3-46FE-9C05-BCFC0238A1FF}"/>
              </a:ext>
            </a:extLst>
          </p:cNvPr>
          <p:cNvSpPr>
            <a:spLocks noGrp="1"/>
          </p:cNvSpPr>
          <p:nvPr>
            <p:ph type="body" sz="quarter" idx="13"/>
          </p:nvPr>
        </p:nvSpPr>
        <p:spPr/>
        <p:txBody>
          <a:bodyPr>
            <a:normAutofit fontScale="92500"/>
          </a:bodyPr>
          <a:lstStyle/>
          <a:p>
            <a:r>
              <a:rPr lang="en-US"/>
              <a:t>Dr. Kevin t. Geiss, </a:t>
            </a:r>
            <a:r>
              <a:rPr lang="en-US" err="1"/>
              <a:t>ses</a:t>
            </a:r>
            <a:endParaRPr lang="en-US"/>
          </a:p>
          <a:p>
            <a:r>
              <a:rPr lang="en-US"/>
              <a:t>Director, </a:t>
            </a:r>
            <a:r>
              <a:rPr lang="en-US" err="1"/>
              <a:t>afrl/afosR</a:t>
            </a:r>
            <a:endParaRPr lang="en-US"/>
          </a:p>
          <a:p>
            <a:r>
              <a:rPr lang="en-US"/>
              <a:t>25 June 2024</a:t>
            </a:r>
          </a:p>
        </p:txBody>
      </p:sp>
      <p:pic>
        <p:nvPicPr>
          <p:cNvPr id="2" name="Picture 1">
            <a:extLst>
              <a:ext uri="{FF2B5EF4-FFF2-40B4-BE49-F238E27FC236}">
                <a16:creationId xmlns:a16="http://schemas.microsoft.com/office/drawing/2014/main" id="{FBD3388A-B0D1-E10C-8C4C-1845C577DFA7}"/>
              </a:ext>
            </a:extLst>
          </p:cNvPr>
          <p:cNvPicPr>
            <a:picLocks noChangeAspect="1"/>
          </p:cNvPicPr>
          <p:nvPr/>
        </p:nvPicPr>
        <p:blipFill>
          <a:blip r:embed="rId3"/>
          <a:stretch>
            <a:fillRect/>
          </a:stretch>
        </p:blipFill>
        <p:spPr>
          <a:xfrm>
            <a:off x="3983441" y="1433532"/>
            <a:ext cx="4205490" cy="1841682"/>
          </a:xfrm>
          <a:prstGeom prst="rect">
            <a:avLst/>
          </a:prstGeom>
        </p:spPr>
      </p:pic>
    </p:spTree>
    <p:extLst>
      <p:ext uri="{BB962C8B-B14F-4D97-AF65-F5344CB8AC3E}">
        <p14:creationId xmlns:p14="http://schemas.microsoft.com/office/powerpoint/2010/main" val="359058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EE987C-DBEA-B431-4F25-4DABC3FC35AC}"/>
              </a:ext>
            </a:extLst>
          </p:cNvPr>
          <p:cNvSpPr/>
          <p:nvPr/>
        </p:nvSpPr>
        <p:spPr>
          <a:xfrm>
            <a:off x="6165130" y="1287115"/>
            <a:ext cx="4987187" cy="331316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a:t>AFRL/AFOSR: Over 70 Years of Basic Research</a:t>
            </a:r>
          </a:p>
        </p:txBody>
      </p:sp>
      <p:sp>
        <p:nvSpPr>
          <p:cNvPr id="8" name="TextBox 7"/>
          <p:cNvSpPr txBox="1"/>
          <p:nvPr/>
        </p:nvSpPr>
        <p:spPr>
          <a:xfrm>
            <a:off x="721822" y="2048880"/>
            <a:ext cx="4909458" cy="1938992"/>
          </a:xfrm>
          <a:prstGeom prst="rect">
            <a:avLst/>
          </a:prstGeom>
          <a:noFill/>
        </p:spPr>
        <p:txBody>
          <a:bodyPr wrap="square" rtlCol="0">
            <a:spAutoFit/>
          </a:bodyPr>
          <a:lstStyle/>
          <a:p>
            <a:pPr algn="r"/>
            <a:r>
              <a:rPr lang="en-US" sz="2400">
                <a:latin typeface="Arial" panose="020B0604020202020204" pitchFamily="34" charset="0"/>
                <a:cs typeface="Arial" panose="020B0604020202020204" pitchFamily="34" charset="0"/>
              </a:rPr>
              <a:t>In recognition of the significant role of basic research for the Air Force, the Air Force Office of Scientific Research (AFOSR) was created in October 1951</a:t>
            </a:r>
          </a:p>
        </p:txBody>
      </p:sp>
      <p:pic>
        <p:nvPicPr>
          <p:cNvPr id="11" name="Picture 10"/>
          <p:cNvPicPr>
            <a:picLocks noChangeAspect="1"/>
          </p:cNvPicPr>
          <p:nvPr/>
        </p:nvPicPr>
        <p:blipFill rotWithShape="1">
          <a:blip r:embed="rId3"/>
          <a:srcRect l="1986" t="2005" r="2061" b="3285"/>
          <a:stretch/>
        </p:blipFill>
        <p:spPr>
          <a:xfrm>
            <a:off x="6095593" y="1427096"/>
            <a:ext cx="4914507" cy="3207141"/>
          </a:xfrm>
          <a:prstGeom prst="roundRect">
            <a:avLst>
              <a:gd name="adj" fmla="val 8594"/>
            </a:avLst>
          </a:prstGeom>
          <a:solidFill>
            <a:srgbClr val="FFFFFF">
              <a:shade val="85000"/>
            </a:srgbClr>
          </a:solidFill>
          <a:ln>
            <a:noFill/>
          </a:ln>
          <a:effectLst>
            <a:softEdge rad="31750"/>
          </a:effectLst>
        </p:spPr>
      </p:pic>
      <p:sp>
        <p:nvSpPr>
          <p:cNvPr id="12" name="Rectangle 11"/>
          <p:cNvSpPr/>
          <p:nvPr/>
        </p:nvSpPr>
        <p:spPr>
          <a:xfrm>
            <a:off x="5892176" y="4774218"/>
            <a:ext cx="5260141" cy="338554"/>
          </a:xfrm>
          <a:prstGeom prst="rect">
            <a:avLst/>
          </a:prstGeom>
        </p:spPr>
        <p:txBody>
          <a:bodyPr wrap="square">
            <a:spAutoFit/>
          </a:bodyPr>
          <a:lstStyle/>
          <a:p>
            <a:pPr algn="ctr"/>
            <a:r>
              <a:rPr lang="en-US" sz="1600" i="1">
                <a:latin typeface="Arial" panose="020B0604020202020204" pitchFamily="34" charset="0"/>
                <a:cs typeface="Arial" panose="020B0604020202020204" pitchFamily="34" charset="0"/>
              </a:rPr>
              <a:t>Original AFOSR location in downtown Baltimore, MD</a:t>
            </a:r>
          </a:p>
        </p:txBody>
      </p:sp>
      <p:sp>
        <p:nvSpPr>
          <p:cNvPr id="14" name="TextBox 13"/>
          <p:cNvSpPr txBox="1"/>
          <p:nvPr/>
        </p:nvSpPr>
        <p:spPr>
          <a:xfrm>
            <a:off x="494831" y="5532775"/>
            <a:ext cx="10998925" cy="707886"/>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t">
            <a:spAutoFit/>
          </a:bodyPr>
          <a:lstStyle/>
          <a:p>
            <a:pPr algn="ctr"/>
            <a:r>
              <a:rPr lang="en-US" sz="2000">
                <a:latin typeface="Arial"/>
                <a:cs typeface="Arial"/>
              </a:rPr>
              <a:t>The AFRL/AFOSR mission </a:t>
            </a:r>
            <a:r>
              <a:rPr lang="en-US" sz="2000" b="1" i="1">
                <a:latin typeface="Arial"/>
                <a:cs typeface="Arial"/>
              </a:rPr>
              <a:t>then</a:t>
            </a:r>
            <a:r>
              <a:rPr lang="en-US" sz="2000">
                <a:latin typeface="Arial"/>
                <a:cs typeface="Arial"/>
              </a:rPr>
              <a:t> still persists </a:t>
            </a:r>
            <a:r>
              <a:rPr lang="en-US" sz="2000" b="1" i="1">
                <a:latin typeface="Arial"/>
                <a:cs typeface="Arial"/>
              </a:rPr>
              <a:t>today</a:t>
            </a:r>
            <a:r>
              <a:rPr lang="en-US" sz="2000">
                <a:latin typeface="Arial"/>
                <a:cs typeface="Arial"/>
              </a:rPr>
              <a:t> – discover, shape, champion, and transition high risk basic research to profoundly impact the future Air Force and Space Force</a:t>
            </a:r>
          </a:p>
        </p:txBody>
      </p:sp>
    </p:spTree>
    <p:extLst>
      <p:ext uri="{BB962C8B-B14F-4D97-AF65-F5344CB8AC3E}">
        <p14:creationId xmlns:p14="http://schemas.microsoft.com/office/powerpoint/2010/main" val="547591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47" y="546975"/>
            <a:ext cx="11191706" cy="606236"/>
          </a:xfrm>
        </p:spPr>
        <p:txBody>
          <a:bodyPr/>
          <a:lstStyle/>
          <a:p>
            <a:r>
              <a:rPr lang="en-US"/>
              <a:t>AFRL/AFOSR Basic Research Portfolio Areas</a:t>
            </a:r>
          </a:p>
        </p:txBody>
      </p:sp>
      <p:grpSp>
        <p:nvGrpSpPr>
          <p:cNvPr id="144" name="Group 143"/>
          <p:cNvGrpSpPr>
            <a:grpSpLocks noChangeAspect="1"/>
          </p:cNvGrpSpPr>
          <p:nvPr/>
        </p:nvGrpSpPr>
        <p:grpSpPr>
          <a:xfrm>
            <a:off x="512531" y="1253399"/>
            <a:ext cx="11240712" cy="4180707"/>
            <a:chOff x="580737" y="1360073"/>
            <a:chExt cx="6427480" cy="3093362"/>
          </a:xfrm>
        </p:grpSpPr>
        <p:grpSp>
          <p:nvGrpSpPr>
            <p:cNvPr id="30" name="Group 29"/>
            <p:cNvGrpSpPr/>
            <p:nvPr/>
          </p:nvGrpSpPr>
          <p:grpSpPr>
            <a:xfrm>
              <a:off x="580737" y="1360073"/>
              <a:ext cx="1516298" cy="2564327"/>
              <a:chOff x="698603" y="1831831"/>
              <a:chExt cx="2021731" cy="3419103"/>
            </a:xfrm>
          </p:grpSpPr>
          <p:grpSp>
            <p:nvGrpSpPr>
              <p:cNvPr id="31" name="Group 30"/>
              <p:cNvGrpSpPr/>
              <p:nvPr/>
            </p:nvGrpSpPr>
            <p:grpSpPr>
              <a:xfrm>
                <a:off x="698603" y="1831831"/>
                <a:ext cx="2021731" cy="314101"/>
                <a:chOff x="3112" y="690748"/>
                <a:chExt cx="2021730" cy="314101"/>
              </a:xfrm>
              <a:solidFill>
                <a:schemeClr val="accent1">
                  <a:lumMod val="60000"/>
                  <a:lumOff val="40000"/>
                </a:schemeClr>
              </a:solidFill>
              <a:scene3d>
                <a:camera prst="orthographicFront"/>
                <a:lightRig rig="flat" dir="t"/>
              </a:scene3d>
            </p:grpSpPr>
            <p:sp>
              <p:nvSpPr>
                <p:cNvPr id="60" name="Rounded Rectangle 59"/>
                <p:cNvSpPr/>
                <p:nvPr/>
              </p:nvSpPr>
              <p:spPr>
                <a:xfrm>
                  <a:off x="3112"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61" name="Rounded Rectangle 8"/>
                <p:cNvSpPr/>
                <p:nvPr/>
              </p:nvSpPr>
              <p:spPr>
                <a:xfrm>
                  <a:off x="12312" y="699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66704">
                    <a:lnSpc>
                      <a:spcPct val="90000"/>
                    </a:lnSpc>
                    <a:spcBef>
                      <a:spcPct val="0"/>
                    </a:spcBef>
                    <a:spcAft>
                      <a:spcPct val="35000"/>
                    </a:spcAft>
                  </a:pPr>
                  <a:r>
                    <a:rPr lang="en-US" sz="1200" b="1">
                      <a:solidFill>
                        <a:prstClr val="black"/>
                      </a:solidFill>
                      <a:latin typeface=" Arial"/>
                      <a:cs typeface="Arial" panose="020B0604020202020204" pitchFamily="34" charset="0"/>
                    </a:rPr>
                    <a:t>Engineering and Complex Systems</a:t>
                  </a:r>
                </a:p>
              </p:txBody>
            </p:sp>
          </p:grpSp>
          <p:grpSp>
            <p:nvGrpSpPr>
              <p:cNvPr id="32" name="Group 31"/>
              <p:cNvGrpSpPr/>
              <p:nvPr/>
            </p:nvGrpSpPr>
            <p:grpSpPr>
              <a:xfrm>
                <a:off x="698603" y="2191862"/>
                <a:ext cx="2021731" cy="314101"/>
                <a:chOff x="3112" y="1050778"/>
                <a:chExt cx="2021730" cy="314101"/>
              </a:xfrm>
              <a:solidFill>
                <a:schemeClr val="accent1">
                  <a:lumMod val="20000"/>
                  <a:lumOff val="80000"/>
                </a:schemeClr>
              </a:solidFill>
              <a:scene3d>
                <a:camera prst="orthographicFront"/>
                <a:lightRig rig="flat" dir="t"/>
              </a:scene3d>
            </p:grpSpPr>
            <p:sp>
              <p:nvSpPr>
                <p:cNvPr id="58" name="Rounded Rectangle 57"/>
                <p:cNvSpPr/>
                <p:nvPr/>
              </p:nvSpPr>
              <p:spPr>
                <a:xfrm>
                  <a:off x="3112"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59" name="Rounded Rectangle 10"/>
                <p:cNvSpPr/>
                <p:nvPr/>
              </p:nvSpPr>
              <p:spPr>
                <a:xfrm>
                  <a:off x="12312" y="105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Dynamic Materials and Interactions</a:t>
                  </a:r>
                </a:p>
              </p:txBody>
            </p:sp>
          </p:grpSp>
          <p:grpSp>
            <p:nvGrpSpPr>
              <p:cNvPr id="33" name="Group 32"/>
              <p:cNvGrpSpPr/>
              <p:nvPr/>
            </p:nvGrpSpPr>
            <p:grpSpPr>
              <a:xfrm>
                <a:off x="698603" y="2536862"/>
                <a:ext cx="2021731" cy="314101"/>
                <a:chOff x="3112" y="1395778"/>
                <a:chExt cx="2021730" cy="314101"/>
              </a:xfrm>
              <a:solidFill>
                <a:schemeClr val="accent1">
                  <a:lumMod val="20000"/>
                  <a:lumOff val="80000"/>
                </a:schemeClr>
              </a:solidFill>
              <a:scene3d>
                <a:camera prst="orthographicFront"/>
                <a:lightRig rig="flat" dir="t"/>
              </a:scene3d>
            </p:grpSpPr>
            <p:sp>
              <p:nvSpPr>
                <p:cNvPr id="56" name="Rounded Rectangle 55"/>
                <p:cNvSpPr/>
                <p:nvPr/>
              </p:nvSpPr>
              <p:spPr>
                <a:xfrm>
                  <a:off x="3112"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57" name="Rounded Rectangle 12"/>
                <p:cNvSpPr/>
                <p:nvPr/>
              </p:nvSpPr>
              <p:spPr>
                <a:xfrm>
                  <a:off x="12312" y="140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GHz-THz Electronics and Materials</a:t>
                  </a:r>
                </a:p>
              </p:txBody>
            </p:sp>
          </p:grpSp>
          <p:grpSp>
            <p:nvGrpSpPr>
              <p:cNvPr id="34" name="Group 33"/>
              <p:cNvGrpSpPr/>
              <p:nvPr/>
            </p:nvGrpSpPr>
            <p:grpSpPr>
              <a:xfrm>
                <a:off x="698603" y="2881862"/>
                <a:ext cx="2021731" cy="314101"/>
                <a:chOff x="3112" y="1740778"/>
                <a:chExt cx="2021730" cy="314101"/>
              </a:xfrm>
              <a:solidFill>
                <a:schemeClr val="accent1">
                  <a:lumMod val="20000"/>
                  <a:lumOff val="80000"/>
                </a:schemeClr>
              </a:solidFill>
              <a:scene3d>
                <a:camera prst="orthographicFront"/>
                <a:lightRig rig="flat" dir="t"/>
              </a:scene3d>
            </p:grpSpPr>
            <p:sp>
              <p:nvSpPr>
                <p:cNvPr id="54" name="Rounded Rectangle 53"/>
                <p:cNvSpPr/>
                <p:nvPr/>
              </p:nvSpPr>
              <p:spPr>
                <a:xfrm>
                  <a:off x="3112"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55" name="Rounded Rectangle 14"/>
                <p:cNvSpPr/>
                <p:nvPr/>
              </p:nvSpPr>
              <p:spPr>
                <a:xfrm>
                  <a:off x="12312" y="174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Energy, Combustion, and Non-Equilibrium Thermodynamics</a:t>
                  </a:r>
                </a:p>
              </p:txBody>
            </p:sp>
          </p:grpSp>
          <p:grpSp>
            <p:nvGrpSpPr>
              <p:cNvPr id="35" name="Group 34"/>
              <p:cNvGrpSpPr/>
              <p:nvPr/>
            </p:nvGrpSpPr>
            <p:grpSpPr>
              <a:xfrm>
                <a:off x="698603" y="3226862"/>
                <a:ext cx="2021731" cy="314101"/>
                <a:chOff x="3112" y="2085778"/>
                <a:chExt cx="2021730" cy="314101"/>
              </a:xfrm>
              <a:solidFill>
                <a:schemeClr val="accent1">
                  <a:lumMod val="20000"/>
                  <a:lumOff val="80000"/>
                </a:schemeClr>
              </a:solidFill>
              <a:scene3d>
                <a:camera prst="orthographicFront"/>
                <a:lightRig rig="flat" dir="t"/>
              </a:scene3d>
            </p:grpSpPr>
            <p:sp>
              <p:nvSpPr>
                <p:cNvPr id="52" name="Rounded Rectangle 51"/>
                <p:cNvSpPr/>
                <p:nvPr/>
              </p:nvSpPr>
              <p:spPr>
                <a:xfrm>
                  <a:off x="3112"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53" name="Rounded Rectangle 16"/>
                <p:cNvSpPr/>
                <p:nvPr/>
              </p:nvSpPr>
              <p:spPr>
                <a:xfrm>
                  <a:off x="12312" y="209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Unsteady Aerodynamics and Turbulent Flows</a:t>
                  </a:r>
                </a:p>
              </p:txBody>
            </p:sp>
          </p:grpSp>
          <p:grpSp>
            <p:nvGrpSpPr>
              <p:cNvPr id="37" name="Group 36"/>
              <p:cNvGrpSpPr/>
              <p:nvPr/>
            </p:nvGrpSpPr>
            <p:grpSpPr>
              <a:xfrm>
                <a:off x="698603" y="3571862"/>
                <a:ext cx="2021731" cy="314101"/>
                <a:chOff x="3112" y="2430778"/>
                <a:chExt cx="2021730" cy="314101"/>
              </a:xfrm>
              <a:solidFill>
                <a:schemeClr val="accent1">
                  <a:lumMod val="20000"/>
                  <a:lumOff val="80000"/>
                </a:schemeClr>
              </a:solidFill>
              <a:scene3d>
                <a:camera prst="orthographicFront"/>
                <a:lightRig rig="flat" dir="t"/>
              </a:scene3d>
            </p:grpSpPr>
            <p:sp>
              <p:nvSpPr>
                <p:cNvPr id="50" name="Rounded Rectangle 49"/>
                <p:cNvSpPr/>
                <p:nvPr/>
              </p:nvSpPr>
              <p:spPr>
                <a:xfrm>
                  <a:off x="3112" y="243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51" name="Rounded Rectangle 18"/>
                <p:cNvSpPr/>
                <p:nvPr/>
              </p:nvSpPr>
              <p:spPr>
                <a:xfrm>
                  <a:off x="12312" y="243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High-Speed Aerodynamics</a:t>
                  </a:r>
                </a:p>
              </p:txBody>
            </p:sp>
          </p:grpSp>
          <p:grpSp>
            <p:nvGrpSpPr>
              <p:cNvPr id="38" name="Group 37"/>
              <p:cNvGrpSpPr/>
              <p:nvPr/>
            </p:nvGrpSpPr>
            <p:grpSpPr>
              <a:xfrm>
                <a:off x="698603" y="3916862"/>
                <a:ext cx="2021731" cy="314101"/>
                <a:chOff x="3112" y="2775778"/>
                <a:chExt cx="2021730" cy="314101"/>
              </a:xfrm>
              <a:solidFill>
                <a:schemeClr val="accent1">
                  <a:lumMod val="20000"/>
                  <a:lumOff val="80000"/>
                </a:schemeClr>
              </a:solidFill>
              <a:scene3d>
                <a:camera prst="orthographicFront"/>
                <a:lightRig rig="flat" dir="t"/>
              </a:scene3d>
            </p:grpSpPr>
            <p:sp>
              <p:nvSpPr>
                <p:cNvPr id="48" name="Rounded Rectangle 47"/>
                <p:cNvSpPr/>
                <p:nvPr/>
              </p:nvSpPr>
              <p:spPr>
                <a:xfrm>
                  <a:off x="3112" y="277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49" name="Rounded Rectangle 20"/>
                <p:cNvSpPr/>
                <p:nvPr/>
              </p:nvSpPr>
              <p:spPr>
                <a:xfrm>
                  <a:off x="12312" y="278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Low Density Materials</a:t>
                  </a:r>
                </a:p>
              </p:txBody>
            </p:sp>
          </p:grpSp>
          <p:grpSp>
            <p:nvGrpSpPr>
              <p:cNvPr id="39" name="Group 38"/>
              <p:cNvGrpSpPr/>
              <p:nvPr/>
            </p:nvGrpSpPr>
            <p:grpSpPr>
              <a:xfrm>
                <a:off x="698603" y="4261862"/>
                <a:ext cx="2021731" cy="314101"/>
                <a:chOff x="3112" y="3120778"/>
                <a:chExt cx="2021730" cy="314101"/>
              </a:xfrm>
              <a:solidFill>
                <a:schemeClr val="accent1">
                  <a:lumMod val="20000"/>
                  <a:lumOff val="80000"/>
                </a:schemeClr>
              </a:solidFill>
              <a:scene3d>
                <a:camera prst="orthographicFront"/>
                <a:lightRig rig="flat" dir="t"/>
              </a:scene3d>
            </p:grpSpPr>
            <p:sp>
              <p:nvSpPr>
                <p:cNvPr id="46" name="Rounded Rectangle 45"/>
                <p:cNvSpPr/>
                <p:nvPr/>
              </p:nvSpPr>
              <p:spPr>
                <a:xfrm>
                  <a:off x="3112" y="312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47" name="Rounded Rectangle 22"/>
                <p:cNvSpPr/>
                <p:nvPr/>
              </p:nvSpPr>
              <p:spPr>
                <a:xfrm>
                  <a:off x="12312" y="312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Multiscale Structural Mechanics and Prognosis</a:t>
                  </a:r>
                </a:p>
              </p:txBody>
            </p:sp>
          </p:grpSp>
          <p:grpSp>
            <p:nvGrpSpPr>
              <p:cNvPr id="40" name="Group 39"/>
              <p:cNvGrpSpPr/>
              <p:nvPr/>
            </p:nvGrpSpPr>
            <p:grpSpPr>
              <a:xfrm>
                <a:off x="698603" y="4593329"/>
                <a:ext cx="2021731" cy="314101"/>
                <a:chOff x="3112" y="3452245"/>
                <a:chExt cx="2021730" cy="314101"/>
              </a:xfrm>
              <a:solidFill>
                <a:schemeClr val="accent1">
                  <a:lumMod val="20000"/>
                  <a:lumOff val="80000"/>
                </a:schemeClr>
              </a:solidFill>
              <a:scene3d>
                <a:camera prst="orthographicFront"/>
                <a:lightRig rig="flat" dir="t"/>
              </a:scene3d>
            </p:grpSpPr>
            <p:sp>
              <p:nvSpPr>
                <p:cNvPr id="44" name="Rounded Rectangle 43"/>
                <p:cNvSpPr/>
                <p:nvPr/>
              </p:nvSpPr>
              <p:spPr>
                <a:xfrm>
                  <a:off x="3112" y="3452245"/>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45" name="Rounded Rectangle 24"/>
                <p:cNvSpPr/>
                <p:nvPr/>
              </p:nvSpPr>
              <p:spPr>
                <a:xfrm>
                  <a:off x="12312" y="3461445"/>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Space Propulsion and Power</a:t>
                  </a:r>
                </a:p>
              </p:txBody>
            </p:sp>
          </p:grpSp>
          <p:grpSp>
            <p:nvGrpSpPr>
              <p:cNvPr id="41" name="Group 40"/>
              <p:cNvGrpSpPr/>
              <p:nvPr/>
            </p:nvGrpSpPr>
            <p:grpSpPr>
              <a:xfrm>
                <a:off x="698603" y="4936833"/>
                <a:ext cx="2021731" cy="314101"/>
                <a:chOff x="3112" y="3795749"/>
                <a:chExt cx="2021730" cy="314101"/>
              </a:xfrm>
              <a:solidFill>
                <a:schemeClr val="accent1">
                  <a:lumMod val="20000"/>
                  <a:lumOff val="80000"/>
                </a:schemeClr>
              </a:solidFill>
              <a:scene3d>
                <a:camera prst="orthographicFront"/>
                <a:lightRig rig="flat" dir="t"/>
              </a:scene3d>
            </p:grpSpPr>
            <p:sp>
              <p:nvSpPr>
                <p:cNvPr id="42" name="Rounded Rectangle 41"/>
                <p:cNvSpPr/>
                <p:nvPr/>
              </p:nvSpPr>
              <p:spPr>
                <a:xfrm>
                  <a:off x="3112" y="3795749"/>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43" name="Rounded Rectangle 26"/>
                <p:cNvSpPr/>
                <p:nvPr/>
              </p:nvSpPr>
              <p:spPr>
                <a:xfrm>
                  <a:off x="12312" y="3804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Agile Science of Test and Evaluation (T&amp;E)</a:t>
                  </a:r>
                </a:p>
              </p:txBody>
            </p:sp>
          </p:grpSp>
        </p:grpSp>
        <p:grpSp>
          <p:nvGrpSpPr>
            <p:cNvPr id="62" name="Group 61"/>
            <p:cNvGrpSpPr/>
            <p:nvPr/>
          </p:nvGrpSpPr>
          <p:grpSpPr>
            <a:xfrm>
              <a:off x="5491919" y="1373652"/>
              <a:ext cx="1516298" cy="1815844"/>
              <a:chOff x="7435184" y="1841031"/>
              <a:chExt cx="2021731" cy="2421125"/>
            </a:xfrm>
          </p:grpSpPr>
          <p:grpSp>
            <p:nvGrpSpPr>
              <p:cNvPr id="63" name="Group 62"/>
              <p:cNvGrpSpPr/>
              <p:nvPr/>
            </p:nvGrpSpPr>
            <p:grpSpPr>
              <a:xfrm>
                <a:off x="7435184" y="1841031"/>
                <a:ext cx="2021731" cy="314101"/>
                <a:chOff x="6407956" y="690748"/>
                <a:chExt cx="2021730" cy="314101"/>
              </a:xfrm>
              <a:solidFill>
                <a:schemeClr val="accent1">
                  <a:lumMod val="60000"/>
                  <a:lumOff val="40000"/>
                </a:schemeClr>
              </a:solidFill>
              <a:scene3d>
                <a:camera prst="orthographicFront"/>
                <a:lightRig rig="flat" dir="t"/>
              </a:scene3d>
            </p:grpSpPr>
            <p:sp>
              <p:nvSpPr>
                <p:cNvPr id="82" name="Rounded Rectangle 81"/>
                <p:cNvSpPr/>
                <p:nvPr/>
              </p:nvSpPr>
              <p:spPr>
                <a:xfrm>
                  <a:off x="6407956"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83" name="Rounded Rectangle 74"/>
                <p:cNvSpPr/>
                <p:nvPr/>
              </p:nvSpPr>
              <p:spPr>
                <a:xfrm>
                  <a:off x="6417156" y="699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66704">
                    <a:lnSpc>
                      <a:spcPct val="90000"/>
                    </a:lnSpc>
                    <a:spcBef>
                      <a:spcPct val="0"/>
                    </a:spcBef>
                    <a:spcAft>
                      <a:spcPct val="35000"/>
                    </a:spcAft>
                  </a:pPr>
                  <a:r>
                    <a:rPr lang="en-US" sz="1200" b="1">
                      <a:solidFill>
                        <a:prstClr val="black"/>
                      </a:solidFill>
                      <a:latin typeface=" Arial"/>
                      <a:cs typeface="Arial" panose="020B0604020202020204" pitchFamily="34" charset="0"/>
                    </a:rPr>
                    <a:t>Chemistry and Biological Sciences</a:t>
                  </a:r>
                </a:p>
              </p:txBody>
            </p:sp>
          </p:grpSp>
          <p:grpSp>
            <p:nvGrpSpPr>
              <p:cNvPr id="64" name="Group 63"/>
              <p:cNvGrpSpPr/>
              <p:nvPr/>
            </p:nvGrpSpPr>
            <p:grpSpPr>
              <a:xfrm>
                <a:off x="7435184" y="2201062"/>
                <a:ext cx="2021731" cy="314101"/>
                <a:chOff x="6407956" y="1050778"/>
                <a:chExt cx="2021730" cy="314101"/>
              </a:xfrm>
              <a:solidFill>
                <a:schemeClr val="accent1">
                  <a:lumMod val="20000"/>
                  <a:lumOff val="80000"/>
                </a:schemeClr>
              </a:solidFill>
              <a:scene3d>
                <a:camera prst="orthographicFront"/>
                <a:lightRig rig="flat" dir="t"/>
              </a:scene3d>
            </p:grpSpPr>
            <p:sp>
              <p:nvSpPr>
                <p:cNvPr id="80" name="Rounded Rectangle 79"/>
                <p:cNvSpPr/>
                <p:nvPr/>
              </p:nvSpPr>
              <p:spPr>
                <a:xfrm>
                  <a:off x="6407956"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81" name="Rounded Rectangle 76"/>
                <p:cNvSpPr/>
                <p:nvPr/>
              </p:nvSpPr>
              <p:spPr>
                <a:xfrm>
                  <a:off x="6417156" y="105111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Biophysics</a:t>
                  </a:r>
                </a:p>
              </p:txBody>
            </p:sp>
          </p:grpSp>
          <p:grpSp>
            <p:nvGrpSpPr>
              <p:cNvPr id="65" name="Group 64"/>
              <p:cNvGrpSpPr/>
              <p:nvPr/>
            </p:nvGrpSpPr>
            <p:grpSpPr>
              <a:xfrm>
                <a:off x="7435184" y="2546062"/>
                <a:ext cx="2021731" cy="314101"/>
                <a:chOff x="6407956" y="1395778"/>
                <a:chExt cx="2021730" cy="314101"/>
              </a:xfrm>
              <a:solidFill>
                <a:schemeClr val="accent1">
                  <a:lumMod val="20000"/>
                  <a:lumOff val="80000"/>
                </a:schemeClr>
              </a:solidFill>
              <a:scene3d>
                <a:camera prst="orthographicFront"/>
                <a:lightRig rig="flat" dir="t"/>
              </a:scene3d>
            </p:grpSpPr>
            <p:sp>
              <p:nvSpPr>
                <p:cNvPr id="78" name="Rounded Rectangle 77"/>
                <p:cNvSpPr/>
                <p:nvPr/>
              </p:nvSpPr>
              <p:spPr>
                <a:xfrm>
                  <a:off x="6407956"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79" name="Rounded Rectangle 78"/>
                <p:cNvSpPr/>
                <p:nvPr/>
              </p:nvSpPr>
              <p:spPr>
                <a:xfrm>
                  <a:off x="6417156" y="140228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Human Performance and Biosystems</a:t>
                  </a:r>
                </a:p>
              </p:txBody>
            </p:sp>
          </p:grpSp>
          <p:grpSp>
            <p:nvGrpSpPr>
              <p:cNvPr id="66" name="Group 65"/>
              <p:cNvGrpSpPr/>
              <p:nvPr/>
            </p:nvGrpSpPr>
            <p:grpSpPr>
              <a:xfrm>
                <a:off x="7435184" y="2891062"/>
                <a:ext cx="2021731" cy="314101"/>
                <a:chOff x="6407956" y="1740778"/>
                <a:chExt cx="2021730" cy="314101"/>
              </a:xfrm>
              <a:solidFill>
                <a:schemeClr val="accent1">
                  <a:lumMod val="20000"/>
                  <a:lumOff val="80000"/>
                </a:schemeClr>
              </a:solidFill>
              <a:scene3d>
                <a:camera prst="orthographicFront"/>
                <a:lightRig rig="flat" dir="t"/>
              </a:scene3d>
            </p:grpSpPr>
            <p:sp>
              <p:nvSpPr>
                <p:cNvPr id="76" name="Rounded Rectangle 75"/>
                <p:cNvSpPr/>
                <p:nvPr/>
              </p:nvSpPr>
              <p:spPr>
                <a:xfrm>
                  <a:off x="6407956"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77" name="Rounded Rectangle 80"/>
                <p:cNvSpPr/>
                <p:nvPr/>
              </p:nvSpPr>
              <p:spPr>
                <a:xfrm>
                  <a:off x="6417156" y="1753460"/>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Mechanics of Multifunctional Materials and Microsystems</a:t>
                  </a:r>
                </a:p>
              </p:txBody>
            </p:sp>
          </p:grpSp>
          <p:grpSp>
            <p:nvGrpSpPr>
              <p:cNvPr id="67" name="Group 66"/>
              <p:cNvGrpSpPr/>
              <p:nvPr/>
            </p:nvGrpSpPr>
            <p:grpSpPr>
              <a:xfrm>
                <a:off x="7435184" y="3236062"/>
                <a:ext cx="2021731" cy="314554"/>
                <a:chOff x="6407956" y="2085778"/>
                <a:chExt cx="2021730" cy="314554"/>
              </a:xfrm>
              <a:solidFill>
                <a:schemeClr val="accent1">
                  <a:lumMod val="20000"/>
                  <a:lumOff val="80000"/>
                </a:schemeClr>
              </a:solidFill>
              <a:scene3d>
                <a:camera prst="orthographicFront"/>
                <a:lightRig rig="flat" dir="t"/>
              </a:scene3d>
            </p:grpSpPr>
            <p:sp>
              <p:nvSpPr>
                <p:cNvPr id="74" name="Rounded Rectangle 73"/>
                <p:cNvSpPr/>
                <p:nvPr/>
              </p:nvSpPr>
              <p:spPr>
                <a:xfrm>
                  <a:off x="6407956"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75" name="Rounded Rectangle 82"/>
                <p:cNvSpPr/>
                <p:nvPr/>
              </p:nvSpPr>
              <p:spPr>
                <a:xfrm>
                  <a:off x="6417156" y="2104631"/>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sp3d/>
                </a:bodyPr>
                <a:lstStyle/>
                <a:p>
                  <a:pPr algn="ctr" defTabSz="333367">
                    <a:lnSpc>
                      <a:spcPct val="90000"/>
                    </a:lnSpc>
                    <a:spcBef>
                      <a:spcPct val="0"/>
                    </a:spcBef>
                    <a:spcAft>
                      <a:spcPct val="35000"/>
                    </a:spcAft>
                  </a:pPr>
                  <a:r>
                    <a:rPr lang="en-US" sz="1100" b="1">
                      <a:solidFill>
                        <a:prstClr val="black"/>
                      </a:solidFill>
                      <a:latin typeface=" Arial"/>
                      <a:cs typeface="Arial" panose="020B0604020202020204" pitchFamily="34" charset="0"/>
                    </a:rPr>
                    <a:t>Molecular Dynamics and Theoretical Chemistry</a:t>
                  </a:r>
                </a:p>
              </p:txBody>
            </p:sp>
          </p:grpSp>
          <p:grpSp>
            <p:nvGrpSpPr>
              <p:cNvPr id="68" name="Group 67"/>
              <p:cNvGrpSpPr/>
              <p:nvPr/>
            </p:nvGrpSpPr>
            <p:grpSpPr>
              <a:xfrm>
                <a:off x="7435184" y="3581062"/>
                <a:ext cx="2021731" cy="320725"/>
                <a:chOff x="6407956" y="2430778"/>
                <a:chExt cx="2021730" cy="320725"/>
              </a:xfrm>
              <a:solidFill>
                <a:schemeClr val="accent1">
                  <a:lumMod val="20000"/>
                  <a:lumOff val="80000"/>
                </a:schemeClr>
              </a:solidFill>
              <a:scene3d>
                <a:camera prst="orthographicFront"/>
                <a:lightRig rig="flat" dir="t"/>
              </a:scene3d>
            </p:grpSpPr>
            <p:sp>
              <p:nvSpPr>
                <p:cNvPr id="72" name="Rounded Rectangle 71"/>
                <p:cNvSpPr/>
                <p:nvPr/>
              </p:nvSpPr>
              <p:spPr>
                <a:xfrm>
                  <a:off x="6407956" y="243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73" name="Rounded Rectangle 84"/>
                <p:cNvSpPr/>
                <p:nvPr/>
              </p:nvSpPr>
              <p:spPr>
                <a:xfrm>
                  <a:off x="6417156" y="2455802"/>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Natural Materials, Systems, and Extremophiles</a:t>
                  </a:r>
                </a:p>
              </p:txBody>
            </p:sp>
          </p:grpSp>
          <p:grpSp>
            <p:nvGrpSpPr>
              <p:cNvPr id="69" name="Group 68"/>
              <p:cNvGrpSpPr/>
              <p:nvPr/>
            </p:nvGrpSpPr>
            <p:grpSpPr>
              <a:xfrm>
                <a:off x="7435184" y="3948055"/>
                <a:ext cx="2021731" cy="314101"/>
                <a:chOff x="6407956" y="2797772"/>
                <a:chExt cx="2021730" cy="314101"/>
              </a:xfrm>
              <a:solidFill>
                <a:schemeClr val="accent1">
                  <a:lumMod val="20000"/>
                  <a:lumOff val="80000"/>
                </a:schemeClr>
              </a:solidFill>
              <a:scene3d>
                <a:camera prst="orthographicFront"/>
                <a:lightRig rig="flat" dir="t"/>
              </a:scene3d>
            </p:grpSpPr>
            <p:sp>
              <p:nvSpPr>
                <p:cNvPr id="70" name="Rounded Rectangle 69"/>
                <p:cNvSpPr/>
                <p:nvPr/>
              </p:nvSpPr>
              <p:spPr>
                <a:xfrm>
                  <a:off x="6407956" y="2797772"/>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71" name="Rounded Rectangle 86"/>
                <p:cNvSpPr/>
                <p:nvPr/>
              </p:nvSpPr>
              <p:spPr>
                <a:xfrm>
                  <a:off x="6417156" y="2806972"/>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Organic Materials Chemistry</a:t>
                  </a:r>
                </a:p>
              </p:txBody>
            </p:sp>
          </p:grpSp>
        </p:grpSp>
        <p:grpSp>
          <p:nvGrpSpPr>
            <p:cNvPr id="84" name="Group 83"/>
            <p:cNvGrpSpPr/>
            <p:nvPr/>
          </p:nvGrpSpPr>
          <p:grpSpPr>
            <a:xfrm>
              <a:off x="2222404" y="1366973"/>
              <a:ext cx="1523200" cy="2816177"/>
              <a:chOff x="2978490" y="1831831"/>
              <a:chExt cx="2030931" cy="3754903"/>
            </a:xfrm>
          </p:grpSpPr>
          <p:sp>
            <p:nvSpPr>
              <p:cNvPr id="85" name="Rounded Rectangle 84"/>
              <p:cNvSpPr/>
              <p:nvPr/>
            </p:nvSpPr>
            <p:spPr>
              <a:xfrm>
                <a:off x="2978490" y="1831831"/>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86" name="Rounded Rectangle 28"/>
              <p:cNvSpPr/>
              <p:nvPr/>
            </p:nvSpPr>
            <p:spPr>
              <a:xfrm>
                <a:off x="2987690" y="1841032"/>
                <a:ext cx="2003331" cy="295701"/>
              </a:xfrm>
              <a:prstGeom prst="rect">
                <a:avLst/>
              </a:prstGeom>
              <a:solidFill>
                <a:schemeClr val="accent1">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66704">
                  <a:lnSpc>
                    <a:spcPct val="90000"/>
                  </a:lnSpc>
                  <a:spcBef>
                    <a:spcPct val="0"/>
                  </a:spcBef>
                  <a:spcAft>
                    <a:spcPct val="35000"/>
                  </a:spcAft>
                </a:pPr>
                <a:r>
                  <a:rPr lang="en-US" sz="1200" b="1">
                    <a:solidFill>
                      <a:prstClr val="black"/>
                    </a:solidFill>
                    <a:latin typeface=" Arial"/>
                    <a:cs typeface="Arial" panose="020B0604020202020204" pitchFamily="34" charset="0"/>
                  </a:rPr>
                  <a:t>Information and Networks</a:t>
                </a:r>
              </a:p>
            </p:txBody>
          </p:sp>
          <p:sp>
            <p:nvSpPr>
              <p:cNvPr id="87" name="Rounded Rectangle 86"/>
              <p:cNvSpPr/>
              <p:nvPr/>
            </p:nvSpPr>
            <p:spPr>
              <a:xfrm>
                <a:off x="2978490" y="2191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88" name="Rounded Rectangle 30"/>
              <p:cNvSpPr/>
              <p:nvPr/>
            </p:nvSpPr>
            <p:spPr>
              <a:xfrm>
                <a:off x="2987690" y="2201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Computational Cognition and Machine Intelligence</a:t>
                </a:r>
              </a:p>
            </p:txBody>
          </p:sp>
          <p:sp>
            <p:nvSpPr>
              <p:cNvPr id="89" name="Rounded Rectangle 88"/>
              <p:cNvSpPr/>
              <p:nvPr/>
            </p:nvSpPr>
            <p:spPr>
              <a:xfrm>
                <a:off x="2978490" y="253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90" name="Rounded Rectangle 32"/>
              <p:cNvSpPr/>
              <p:nvPr/>
            </p:nvSpPr>
            <p:spPr>
              <a:xfrm>
                <a:off x="2987690" y="254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Computational Mathematics</a:t>
                </a:r>
              </a:p>
            </p:txBody>
          </p:sp>
          <p:sp>
            <p:nvSpPr>
              <p:cNvPr id="91" name="Rounded Rectangle 90"/>
              <p:cNvSpPr/>
              <p:nvPr/>
            </p:nvSpPr>
            <p:spPr>
              <a:xfrm>
                <a:off x="2978490" y="2881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92" name="Rounded Rectangle 34"/>
              <p:cNvSpPr/>
              <p:nvPr/>
            </p:nvSpPr>
            <p:spPr>
              <a:xfrm>
                <a:off x="2987690" y="2891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Dynamics and Control</a:t>
                </a:r>
              </a:p>
            </p:txBody>
          </p:sp>
          <p:sp>
            <p:nvSpPr>
              <p:cNvPr id="93" name="Rounded Rectangle 92"/>
              <p:cNvSpPr/>
              <p:nvPr/>
            </p:nvSpPr>
            <p:spPr>
              <a:xfrm>
                <a:off x="2978490" y="322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94" name="Rounded Rectangle 36"/>
              <p:cNvSpPr/>
              <p:nvPr/>
            </p:nvSpPr>
            <p:spPr>
              <a:xfrm>
                <a:off x="2987690" y="323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Dynamic Data and Information Processing</a:t>
                </a:r>
              </a:p>
            </p:txBody>
          </p:sp>
          <p:sp>
            <p:nvSpPr>
              <p:cNvPr id="95" name="Rounded Rectangle 94"/>
              <p:cNvSpPr/>
              <p:nvPr/>
            </p:nvSpPr>
            <p:spPr>
              <a:xfrm>
                <a:off x="2978490" y="391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96" name="Rounded Rectangle 40"/>
              <p:cNvSpPr/>
              <p:nvPr/>
            </p:nvSpPr>
            <p:spPr>
              <a:xfrm>
                <a:off x="2987690" y="392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Optimization and Discrete Mathematics</a:t>
                </a:r>
              </a:p>
            </p:txBody>
          </p:sp>
          <p:sp>
            <p:nvSpPr>
              <p:cNvPr id="97" name="Rounded Rectangle 96"/>
              <p:cNvSpPr/>
              <p:nvPr/>
            </p:nvSpPr>
            <p:spPr>
              <a:xfrm>
                <a:off x="2978490" y="4261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98" name="Rounded Rectangle 42"/>
              <p:cNvSpPr/>
              <p:nvPr/>
            </p:nvSpPr>
            <p:spPr>
              <a:xfrm>
                <a:off x="3010164" y="4271062"/>
                <a:ext cx="1984625" cy="295701"/>
              </a:xfrm>
              <a:prstGeom prst="rect">
                <a:avLst/>
              </a:prstGeom>
              <a:no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Science of Information, Computation, Learning, and Fusion</a:t>
                </a:r>
              </a:p>
            </p:txBody>
          </p:sp>
          <p:sp>
            <p:nvSpPr>
              <p:cNvPr id="99" name="Rounded Rectangle 98"/>
              <p:cNvSpPr/>
              <p:nvPr/>
            </p:nvSpPr>
            <p:spPr>
              <a:xfrm>
                <a:off x="2978490" y="460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00" name="Rounded Rectangle 44"/>
              <p:cNvSpPr/>
              <p:nvPr/>
            </p:nvSpPr>
            <p:spPr>
              <a:xfrm>
                <a:off x="2987690" y="461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Trust and Influence</a:t>
                </a:r>
              </a:p>
            </p:txBody>
          </p:sp>
          <p:sp>
            <p:nvSpPr>
              <p:cNvPr id="101" name="Rounded Rectangle 100"/>
              <p:cNvSpPr/>
              <p:nvPr/>
            </p:nvSpPr>
            <p:spPr>
              <a:xfrm>
                <a:off x="2978490" y="4936833"/>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02" name="Rounded Rectangle 46"/>
              <p:cNvSpPr/>
              <p:nvPr/>
            </p:nvSpPr>
            <p:spPr>
              <a:xfrm>
                <a:off x="2987690" y="4946033"/>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50036">
                  <a:lnSpc>
                    <a:spcPct val="90000"/>
                  </a:lnSpc>
                  <a:spcBef>
                    <a:spcPct val="0"/>
                  </a:spcBef>
                  <a:spcAft>
                    <a:spcPct val="35000"/>
                  </a:spcAft>
                </a:pPr>
                <a:r>
                  <a:rPr lang="en-US" sz="1100">
                    <a:solidFill>
                      <a:prstClr val="black"/>
                    </a:solidFill>
                    <a:latin typeface=" Arial"/>
                    <a:cs typeface="Arial" panose="020B0604020202020204" pitchFamily="34" charset="0"/>
                  </a:rPr>
                  <a:t>Complex Networks</a:t>
                </a:r>
              </a:p>
            </p:txBody>
          </p:sp>
          <p:sp>
            <p:nvSpPr>
              <p:cNvPr id="103" name="Rounded Rectangle 102"/>
              <p:cNvSpPr/>
              <p:nvPr/>
            </p:nvSpPr>
            <p:spPr>
              <a:xfrm>
                <a:off x="2978490" y="3567493"/>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04" name="Rounded Rectangle 36"/>
              <p:cNvSpPr/>
              <p:nvPr/>
            </p:nvSpPr>
            <p:spPr>
              <a:xfrm>
                <a:off x="2987690" y="3576693"/>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Aft>
                    <a:spcPct val="35000"/>
                  </a:spcAft>
                </a:pPr>
                <a:r>
                  <a:rPr lang="en-US" sz="1100" b="1">
                    <a:solidFill>
                      <a:prstClr val="black"/>
                    </a:solidFill>
                    <a:latin typeface=" Arial"/>
                    <a:cs typeface="Arial" panose="020B0604020202020204" pitchFamily="34" charset="0"/>
                  </a:rPr>
                  <a:t>Information Assurance and Cybersecurity</a:t>
                </a:r>
              </a:p>
            </p:txBody>
          </p:sp>
          <p:sp>
            <p:nvSpPr>
              <p:cNvPr id="105" name="Rounded Rectangle 104"/>
              <p:cNvSpPr/>
              <p:nvPr/>
            </p:nvSpPr>
            <p:spPr>
              <a:xfrm>
                <a:off x="2987690" y="5272633"/>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06" name="Rounded Rectangle 4"/>
              <p:cNvSpPr/>
              <p:nvPr/>
            </p:nvSpPr>
            <p:spPr>
              <a:xfrm>
                <a:off x="2996890" y="5281833"/>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50036">
                  <a:lnSpc>
                    <a:spcPct val="90000"/>
                  </a:lnSpc>
                  <a:spcBef>
                    <a:spcPct val="0"/>
                  </a:spcBef>
                  <a:spcAft>
                    <a:spcPct val="35000"/>
                  </a:spcAft>
                </a:pPr>
                <a:r>
                  <a:rPr lang="en-US" sz="1100">
                    <a:solidFill>
                      <a:prstClr val="black"/>
                    </a:solidFill>
                    <a:latin typeface=" Arial"/>
                    <a:cs typeface="Arial" panose="020B0604020202020204" pitchFamily="34" charset="0"/>
                  </a:rPr>
                  <a:t>Cognitive and Computational Neurosciences</a:t>
                </a:r>
              </a:p>
            </p:txBody>
          </p:sp>
        </p:grpSp>
        <p:grpSp>
          <p:nvGrpSpPr>
            <p:cNvPr id="107" name="Group 106"/>
            <p:cNvGrpSpPr/>
            <p:nvPr/>
          </p:nvGrpSpPr>
          <p:grpSpPr>
            <a:xfrm>
              <a:off x="3860608" y="1366974"/>
              <a:ext cx="1516298" cy="3086461"/>
              <a:chOff x="5147476" y="1822631"/>
              <a:chExt cx="2021731" cy="4115281"/>
            </a:xfrm>
          </p:grpSpPr>
          <p:grpSp>
            <p:nvGrpSpPr>
              <p:cNvPr id="108" name="Group 107"/>
              <p:cNvGrpSpPr/>
              <p:nvPr/>
            </p:nvGrpSpPr>
            <p:grpSpPr>
              <a:xfrm>
                <a:off x="5147476" y="1822631"/>
                <a:ext cx="2021731" cy="314101"/>
                <a:chOff x="4301312" y="690748"/>
                <a:chExt cx="2021730" cy="314101"/>
              </a:xfrm>
              <a:solidFill>
                <a:schemeClr val="accent1">
                  <a:lumMod val="60000"/>
                  <a:lumOff val="40000"/>
                </a:schemeClr>
              </a:solidFill>
              <a:scene3d>
                <a:camera prst="orthographicFront"/>
                <a:lightRig rig="flat" dir="t"/>
              </a:scene3d>
            </p:grpSpPr>
            <p:sp>
              <p:nvSpPr>
                <p:cNvPr id="142" name="Rounded Rectangle 141"/>
                <p:cNvSpPr/>
                <p:nvPr/>
              </p:nvSpPr>
              <p:spPr>
                <a:xfrm>
                  <a:off x="4301312"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43" name="Rounded Rectangle 50"/>
                <p:cNvSpPr/>
                <p:nvPr/>
              </p:nvSpPr>
              <p:spPr>
                <a:xfrm>
                  <a:off x="4310512" y="699947"/>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66704">
                    <a:lnSpc>
                      <a:spcPct val="90000"/>
                    </a:lnSpc>
                    <a:spcBef>
                      <a:spcPct val="0"/>
                    </a:spcBef>
                    <a:spcAft>
                      <a:spcPct val="35000"/>
                    </a:spcAft>
                  </a:pPr>
                  <a:r>
                    <a:rPr lang="en-US" sz="1200" b="1">
                      <a:solidFill>
                        <a:prstClr val="black"/>
                      </a:solidFill>
                      <a:latin typeface=" Arial"/>
                      <a:cs typeface="Arial" panose="020B0604020202020204" pitchFamily="34" charset="0"/>
                    </a:rPr>
                    <a:t>Physical Sciences</a:t>
                  </a:r>
                </a:p>
              </p:txBody>
            </p:sp>
          </p:grpSp>
          <p:grpSp>
            <p:nvGrpSpPr>
              <p:cNvPr id="109" name="Group 108"/>
              <p:cNvGrpSpPr/>
              <p:nvPr/>
            </p:nvGrpSpPr>
            <p:grpSpPr>
              <a:xfrm>
                <a:off x="5147476" y="2168193"/>
                <a:ext cx="2021731" cy="314101"/>
                <a:chOff x="4301312" y="1050778"/>
                <a:chExt cx="2021730" cy="314101"/>
              </a:xfrm>
              <a:solidFill>
                <a:schemeClr val="accent1">
                  <a:lumMod val="20000"/>
                  <a:lumOff val="80000"/>
                </a:schemeClr>
              </a:solidFill>
              <a:scene3d>
                <a:camera prst="orthographicFront"/>
                <a:lightRig rig="flat" dir="t"/>
              </a:scene3d>
            </p:grpSpPr>
            <p:sp>
              <p:nvSpPr>
                <p:cNvPr id="140" name="Rounded Rectangle 139"/>
                <p:cNvSpPr/>
                <p:nvPr/>
              </p:nvSpPr>
              <p:spPr>
                <a:xfrm>
                  <a:off x="4301312"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41" name="Rounded Rectangle 52"/>
                <p:cNvSpPr/>
                <p:nvPr/>
              </p:nvSpPr>
              <p:spPr>
                <a:xfrm>
                  <a:off x="4310512" y="105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b="1">
                      <a:solidFill>
                        <a:prstClr val="black"/>
                      </a:solidFill>
                      <a:latin typeface=" Arial"/>
                      <a:cs typeface="Arial" panose="020B0604020202020204" pitchFamily="34" charset="0"/>
                    </a:rPr>
                    <a:t>Materials with Extreme Properties</a:t>
                  </a:r>
                </a:p>
              </p:txBody>
            </p:sp>
          </p:grpSp>
          <p:grpSp>
            <p:nvGrpSpPr>
              <p:cNvPr id="110" name="Group 109"/>
              <p:cNvGrpSpPr/>
              <p:nvPr/>
            </p:nvGrpSpPr>
            <p:grpSpPr>
              <a:xfrm>
                <a:off x="5147476" y="2513755"/>
                <a:ext cx="2021731" cy="314101"/>
                <a:chOff x="4301312" y="1395778"/>
                <a:chExt cx="2021730" cy="314101"/>
              </a:xfrm>
              <a:solidFill>
                <a:schemeClr val="accent1">
                  <a:lumMod val="20000"/>
                  <a:lumOff val="80000"/>
                </a:schemeClr>
              </a:solidFill>
              <a:scene3d>
                <a:camera prst="orthographicFront"/>
                <a:lightRig rig="flat" dir="t"/>
              </a:scene3d>
            </p:grpSpPr>
            <p:sp>
              <p:nvSpPr>
                <p:cNvPr id="138" name="Rounded Rectangle 137"/>
                <p:cNvSpPr/>
                <p:nvPr/>
              </p:nvSpPr>
              <p:spPr>
                <a:xfrm>
                  <a:off x="4301312"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39" name="Rounded Rectangle 54"/>
                <p:cNvSpPr/>
                <p:nvPr/>
              </p:nvSpPr>
              <p:spPr>
                <a:xfrm>
                  <a:off x="4310512" y="140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b="1">
                      <a:solidFill>
                        <a:prstClr val="black"/>
                      </a:solidFill>
                      <a:latin typeface=" Arial"/>
                      <a:cs typeface="Arial" panose="020B0604020202020204" pitchFamily="34" charset="0"/>
                    </a:rPr>
                    <a:t>Atomic and Molecular Physics</a:t>
                  </a:r>
                </a:p>
              </p:txBody>
            </p:sp>
          </p:grpSp>
          <p:grpSp>
            <p:nvGrpSpPr>
              <p:cNvPr id="111" name="Group 110"/>
              <p:cNvGrpSpPr/>
              <p:nvPr/>
            </p:nvGrpSpPr>
            <p:grpSpPr>
              <a:xfrm>
                <a:off x="5147476" y="2859317"/>
                <a:ext cx="2021731" cy="314101"/>
                <a:chOff x="4301312" y="1740778"/>
                <a:chExt cx="2021730" cy="314101"/>
              </a:xfrm>
              <a:solidFill>
                <a:schemeClr val="accent1">
                  <a:lumMod val="20000"/>
                  <a:lumOff val="80000"/>
                </a:schemeClr>
              </a:solidFill>
              <a:scene3d>
                <a:camera prst="orthographicFront"/>
                <a:lightRig rig="flat" dir="t"/>
              </a:scene3d>
            </p:grpSpPr>
            <p:sp>
              <p:nvSpPr>
                <p:cNvPr id="136" name="Rounded Rectangle 135"/>
                <p:cNvSpPr/>
                <p:nvPr/>
              </p:nvSpPr>
              <p:spPr>
                <a:xfrm>
                  <a:off x="4301312"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37" name="Rounded Rectangle 56"/>
                <p:cNvSpPr/>
                <p:nvPr/>
              </p:nvSpPr>
              <p:spPr>
                <a:xfrm>
                  <a:off x="4310512" y="174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Electromagnetics</a:t>
                  </a:r>
                </a:p>
              </p:txBody>
            </p:sp>
          </p:grpSp>
          <p:grpSp>
            <p:nvGrpSpPr>
              <p:cNvPr id="112" name="Group 111"/>
              <p:cNvGrpSpPr/>
              <p:nvPr/>
            </p:nvGrpSpPr>
            <p:grpSpPr>
              <a:xfrm>
                <a:off x="5147476" y="3204879"/>
                <a:ext cx="2021731" cy="314101"/>
                <a:chOff x="4301312" y="2085778"/>
                <a:chExt cx="2021730" cy="314101"/>
              </a:xfrm>
              <a:solidFill>
                <a:schemeClr val="accent1">
                  <a:lumMod val="20000"/>
                  <a:lumOff val="80000"/>
                </a:schemeClr>
              </a:solidFill>
              <a:scene3d>
                <a:camera prst="orthographicFront"/>
                <a:lightRig rig="flat" dir="t"/>
              </a:scene3d>
            </p:grpSpPr>
            <p:sp>
              <p:nvSpPr>
                <p:cNvPr id="134" name="Rounded Rectangle 133"/>
                <p:cNvSpPr/>
                <p:nvPr/>
              </p:nvSpPr>
              <p:spPr>
                <a:xfrm>
                  <a:off x="4301312"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35" name="Rounded Rectangle 58"/>
                <p:cNvSpPr/>
                <p:nvPr/>
              </p:nvSpPr>
              <p:spPr>
                <a:xfrm>
                  <a:off x="4310512" y="209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Laser and Optical Physics</a:t>
                  </a:r>
                </a:p>
              </p:txBody>
            </p:sp>
          </p:grpSp>
          <p:grpSp>
            <p:nvGrpSpPr>
              <p:cNvPr id="113" name="Group 112"/>
              <p:cNvGrpSpPr/>
              <p:nvPr/>
            </p:nvGrpSpPr>
            <p:grpSpPr>
              <a:xfrm>
                <a:off x="5147476" y="3550441"/>
                <a:ext cx="2021731" cy="314101"/>
                <a:chOff x="4301312" y="2430778"/>
                <a:chExt cx="2021730" cy="314101"/>
              </a:xfrm>
              <a:solidFill>
                <a:schemeClr val="accent1">
                  <a:lumMod val="20000"/>
                  <a:lumOff val="80000"/>
                </a:schemeClr>
              </a:solidFill>
              <a:scene3d>
                <a:camera prst="orthographicFront"/>
                <a:lightRig rig="flat" dir="t"/>
              </a:scene3d>
            </p:grpSpPr>
            <p:sp>
              <p:nvSpPr>
                <p:cNvPr id="132" name="Rounded Rectangle 131"/>
                <p:cNvSpPr/>
                <p:nvPr/>
              </p:nvSpPr>
              <p:spPr>
                <a:xfrm>
                  <a:off x="4301312" y="243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33" name="Rounded Rectangle 60"/>
                <p:cNvSpPr/>
                <p:nvPr/>
              </p:nvSpPr>
              <p:spPr>
                <a:xfrm>
                  <a:off x="4310512" y="243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b="1">
                      <a:solidFill>
                        <a:prstClr val="black"/>
                      </a:solidFill>
                      <a:latin typeface=" Arial"/>
                      <a:cs typeface="Arial" panose="020B0604020202020204" pitchFamily="34" charset="0"/>
                    </a:rPr>
                    <a:t>Optoelectronics and Photonics</a:t>
                  </a:r>
                </a:p>
              </p:txBody>
            </p:sp>
          </p:grpSp>
          <p:grpSp>
            <p:nvGrpSpPr>
              <p:cNvPr id="114" name="Group 113"/>
              <p:cNvGrpSpPr/>
              <p:nvPr/>
            </p:nvGrpSpPr>
            <p:grpSpPr>
              <a:xfrm>
                <a:off x="5147476" y="3896003"/>
                <a:ext cx="2021731" cy="314101"/>
                <a:chOff x="4301312" y="2775778"/>
                <a:chExt cx="2021730" cy="314101"/>
              </a:xfrm>
              <a:solidFill>
                <a:schemeClr val="accent1">
                  <a:lumMod val="20000"/>
                  <a:lumOff val="80000"/>
                </a:schemeClr>
              </a:solidFill>
              <a:scene3d>
                <a:camera prst="orthographicFront"/>
                <a:lightRig rig="flat" dir="t"/>
              </a:scene3d>
            </p:grpSpPr>
            <p:sp>
              <p:nvSpPr>
                <p:cNvPr id="130" name="Rounded Rectangle 129"/>
                <p:cNvSpPr/>
                <p:nvPr/>
              </p:nvSpPr>
              <p:spPr>
                <a:xfrm>
                  <a:off x="4301312" y="277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31" name="Rounded Rectangle 62"/>
                <p:cNvSpPr/>
                <p:nvPr/>
              </p:nvSpPr>
              <p:spPr>
                <a:xfrm>
                  <a:off x="4310512" y="278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Plasma and Electro-Energetic Physics</a:t>
                  </a:r>
                </a:p>
              </p:txBody>
            </p:sp>
          </p:grpSp>
          <p:grpSp>
            <p:nvGrpSpPr>
              <p:cNvPr id="115" name="Group 114"/>
              <p:cNvGrpSpPr/>
              <p:nvPr/>
            </p:nvGrpSpPr>
            <p:grpSpPr>
              <a:xfrm>
                <a:off x="5147476" y="4241565"/>
                <a:ext cx="2021731" cy="314101"/>
                <a:chOff x="4301312" y="3120778"/>
                <a:chExt cx="2021730" cy="314101"/>
              </a:xfrm>
              <a:solidFill>
                <a:schemeClr val="accent1">
                  <a:lumMod val="20000"/>
                  <a:lumOff val="80000"/>
                </a:schemeClr>
              </a:solidFill>
              <a:scene3d>
                <a:camera prst="orthographicFront"/>
                <a:lightRig rig="flat" dir="t"/>
              </a:scene3d>
            </p:grpSpPr>
            <p:sp>
              <p:nvSpPr>
                <p:cNvPr id="128" name="Rounded Rectangle 127"/>
                <p:cNvSpPr/>
                <p:nvPr/>
              </p:nvSpPr>
              <p:spPr>
                <a:xfrm>
                  <a:off x="4301312" y="312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29" name="Rounded Rectangle 64"/>
                <p:cNvSpPr/>
                <p:nvPr/>
              </p:nvSpPr>
              <p:spPr>
                <a:xfrm>
                  <a:off x="4310512" y="312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b="1">
                      <a:solidFill>
                        <a:prstClr val="black"/>
                      </a:solidFill>
                      <a:latin typeface=" Arial"/>
                      <a:cs typeface="Arial" panose="020B0604020202020204" pitchFamily="34" charset="0"/>
                    </a:rPr>
                    <a:t>Quantum Information Sciences</a:t>
                  </a:r>
                </a:p>
              </p:txBody>
            </p:sp>
          </p:grpSp>
          <p:grpSp>
            <p:nvGrpSpPr>
              <p:cNvPr id="116" name="Group 115"/>
              <p:cNvGrpSpPr/>
              <p:nvPr/>
            </p:nvGrpSpPr>
            <p:grpSpPr>
              <a:xfrm>
                <a:off x="5147476" y="4587127"/>
                <a:ext cx="2021731" cy="314101"/>
                <a:chOff x="4301312" y="3465778"/>
                <a:chExt cx="2021730" cy="314101"/>
              </a:xfrm>
              <a:solidFill>
                <a:schemeClr val="accent1">
                  <a:lumMod val="20000"/>
                  <a:lumOff val="80000"/>
                </a:schemeClr>
              </a:solidFill>
              <a:scene3d>
                <a:camera prst="orthographicFront"/>
                <a:lightRig rig="flat" dir="t"/>
              </a:scene3d>
            </p:grpSpPr>
            <p:sp>
              <p:nvSpPr>
                <p:cNvPr id="126" name="Rounded Rectangle 125"/>
                <p:cNvSpPr/>
                <p:nvPr/>
              </p:nvSpPr>
              <p:spPr>
                <a:xfrm>
                  <a:off x="4301312" y="346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27" name="Rounded Rectangle 66"/>
                <p:cNvSpPr/>
                <p:nvPr/>
              </p:nvSpPr>
              <p:spPr>
                <a:xfrm>
                  <a:off x="4310512" y="347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Remote Sensing</a:t>
                  </a:r>
                </a:p>
              </p:txBody>
            </p:sp>
          </p:grpSp>
          <p:grpSp>
            <p:nvGrpSpPr>
              <p:cNvPr id="117" name="Group 116"/>
              <p:cNvGrpSpPr/>
              <p:nvPr/>
            </p:nvGrpSpPr>
            <p:grpSpPr>
              <a:xfrm>
                <a:off x="5147476" y="4932689"/>
                <a:ext cx="2021731" cy="314101"/>
                <a:chOff x="4301312" y="3795749"/>
                <a:chExt cx="2021730" cy="314101"/>
              </a:xfrm>
              <a:solidFill>
                <a:schemeClr val="accent1">
                  <a:lumMod val="20000"/>
                  <a:lumOff val="80000"/>
                </a:schemeClr>
              </a:solidFill>
              <a:scene3d>
                <a:camera prst="orthographicFront"/>
                <a:lightRig rig="flat" dir="t"/>
              </a:scene3d>
            </p:grpSpPr>
            <p:sp>
              <p:nvSpPr>
                <p:cNvPr id="124" name="Rounded Rectangle 123"/>
                <p:cNvSpPr/>
                <p:nvPr/>
              </p:nvSpPr>
              <p:spPr>
                <a:xfrm>
                  <a:off x="4301312" y="3795749"/>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25" name="Rounded Rectangle 68"/>
                <p:cNvSpPr/>
                <p:nvPr/>
              </p:nvSpPr>
              <p:spPr>
                <a:xfrm>
                  <a:off x="4310512" y="3804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Space Physics</a:t>
                  </a:r>
                </a:p>
              </p:txBody>
            </p:sp>
          </p:grpSp>
          <p:grpSp>
            <p:nvGrpSpPr>
              <p:cNvPr id="118" name="Group 117"/>
              <p:cNvGrpSpPr/>
              <p:nvPr/>
            </p:nvGrpSpPr>
            <p:grpSpPr>
              <a:xfrm>
                <a:off x="5147476" y="5623811"/>
                <a:ext cx="2021731" cy="314101"/>
                <a:chOff x="4301312" y="3795749"/>
                <a:chExt cx="2021730" cy="314101"/>
              </a:xfrm>
              <a:solidFill>
                <a:schemeClr val="accent1">
                  <a:lumMod val="20000"/>
                  <a:lumOff val="80000"/>
                </a:schemeClr>
              </a:solidFill>
              <a:scene3d>
                <a:camera prst="orthographicFront"/>
                <a:lightRig rig="flat" dir="t"/>
              </a:scene3d>
            </p:grpSpPr>
            <p:sp>
              <p:nvSpPr>
                <p:cNvPr id="122" name="Rounded Rectangle 121"/>
                <p:cNvSpPr/>
                <p:nvPr/>
              </p:nvSpPr>
              <p:spPr>
                <a:xfrm>
                  <a:off x="4301312" y="3795749"/>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23" name="Rounded Rectangle 68"/>
                <p:cNvSpPr/>
                <p:nvPr/>
              </p:nvSpPr>
              <p:spPr>
                <a:xfrm>
                  <a:off x="4310512" y="3804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b="1">
                      <a:solidFill>
                        <a:prstClr val="black"/>
                      </a:solidFill>
                      <a:latin typeface=" Arial"/>
                      <a:cs typeface="Arial" panose="020B0604020202020204" pitchFamily="34" charset="0"/>
                    </a:rPr>
                    <a:t>Condensed Matter Physics</a:t>
                  </a:r>
                </a:p>
              </p:txBody>
            </p:sp>
          </p:grpSp>
          <p:grpSp>
            <p:nvGrpSpPr>
              <p:cNvPr id="119" name="Group 118"/>
              <p:cNvGrpSpPr/>
              <p:nvPr/>
            </p:nvGrpSpPr>
            <p:grpSpPr>
              <a:xfrm>
                <a:off x="5147476" y="5278251"/>
                <a:ext cx="2021731" cy="314101"/>
                <a:chOff x="4301312" y="2775778"/>
                <a:chExt cx="2021730" cy="314101"/>
              </a:xfrm>
              <a:solidFill>
                <a:schemeClr val="accent1">
                  <a:lumMod val="20000"/>
                  <a:lumOff val="80000"/>
                </a:schemeClr>
              </a:solidFill>
              <a:scene3d>
                <a:camera prst="orthographicFront"/>
                <a:lightRig rig="flat" dir="t"/>
              </a:scene3d>
            </p:grpSpPr>
            <p:sp>
              <p:nvSpPr>
                <p:cNvPr id="120" name="Rounded Rectangle 119"/>
                <p:cNvSpPr/>
                <p:nvPr/>
              </p:nvSpPr>
              <p:spPr>
                <a:xfrm>
                  <a:off x="4301312" y="277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21" name="Rounded Rectangle 62"/>
                <p:cNvSpPr/>
                <p:nvPr/>
              </p:nvSpPr>
              <p:spPr>
                <a:xfrm>
                  <a:off x="4310512" y="278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Ultrashort Pulse Laser-Matter Interactions</a:t>
                  </a:r>
                </a:p>
              </p:txBody>
            </p:sp>
          </p:grpSp>
        </p:grpSp>
      </p:grpSp>
      <p:grpSp>
        <p:nvGrpSpPr>
          <p:cNvPr id="145" name="Group 144"/>
          <p:cNvGrpSpPr>
            <a:grpSpLocks noChangeAspect="1"/>
          </p:cNvGrpSpPr>
          <p:nvPr/>
        </p:nvGrpSpPr>
        <p:grpSpPr>
          <a:xfrm>
            <a:off x="9067933" y="4132207"/>
            <a:ext cx="2681977" cy="1473821"/>
            <a:chOff x="9548352" y="1841031"/>
            <a:chExt cx="2021731" cy="1709132"/>
          </a:xfrm>
        </p:grpSpPr>
        <p:grpSp>
          <p:nvGrpSpPr>
            <p:cNvPr id="146" name="Group 145"/>
            <p:cNvGrpSpPr/>
            <p:nvPr/>
          </p:nvGrpSpPr>
          <p:grpSpPr>
            <a:xfrm>
              <a:off x="9548352" y="1841031"/>
              <a:ext cx="2021731" cy="314101"/>
              <a:chOff x="6407956" y="690748"/>
              <a:chExt cx="2021730" cy="314101"/>
            </a:xfrm>
            <a:solidFill>
              <a:schemeClr val="accent1">
                <a:lumMod val="60000"/>
                <a:lumOff val="40000"/>
              </a:schemeClr>
            </a:solidFill>
            <a:scene3d>
              <a:camera prst="orthographicFront"/>
              <a:lightRig rig="flat" dir="t"/>
            </a:scene3d>
          </p:grpSpPr>
          <p:sp>
            <p:nvSpPr>
              <p:cNvPr id="159" name="Rounded Rectangle 158"/>
              <p:cNvSpPr/>
              <p:nvPr/>
            </p:nvSpPr>
            <p:spPr>
              <a:xfrm>
                <a:off x="6407956"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60" name="Rounded Rectangle 74"/>
              <p:cNvSpPr/>
              <p:nvPr/>
            </p:nvSpPr>
            <p:spPr>
              <a:xfrm>
                <a:off x="6417156" y="699948"/>
                <a:ext cx="2003330" cy="295701"/>
              </a:xfrm>
              <a:prstGeom prst="rect">
                <a:avLst/>
              </a:prstGeom>
              <a:solidFill>
                <a:schemeClr val="bg2">
                  <a:lumMod val="75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31433" tIns="31433" rIns="31433" bIns="31433" numCol="1" spcCol="1270" anchor="ctr" anchorCtr="0">
                <a:noAutofit/>
              </a:bodyPr>
              <a:lstStyle/>
              <a:p>
                <a:pPr algn="ctr" defTabSz="366704">
                  <a:lnSpc>
                    <a:spcPct val="90000"/>
                  </a:lnSpc>
                  <a:spcBef>
                    <a:spcPct val="0"/>
                  </a:spcBef>
                  <a:spcAft>
                    <a:spcPct val="35000"/>
                  </a:spcAft>
                </a:pPr>
                <a:r>
                  <a:rPr lang="en-US" sz="1100" b="1">
                    <a:solidFill>
                      <a:prstClr val="black"/>
                    </a:solidFill>
                    <a:latin typeface=" Arial"/>
                    <a:cs typeface="Arial" panose="020B0604020202020204" pitchFamily="34" charset="0"/>
                  </a:rPr>
                  <a:t>International Office</a:t>
                </a:r>
              </a:p>
            </p:txBody>
          </p:sp>
        </p:grpSp>
        <p:grpSp>
          <p:nvGrpSpPr>
            <p:cNvPr id="147" name="Group 146"/>
            <p:cNvGrpSpPr/>
            <p:nvPr/>
          </p:nvGrpSpPr>
          <p:grpSpPr>
            <a:xfrm>
              <a:off x="9548352" y="2201062"/>
              <a:ext cx="2021731" cy="314101"/>
              <a:chOff x="6407956" y="1050778"/>
              <a:chExt cx="2021730" cy="314101"/>
            </a:xfrm>
            <a:solidFill>
              <a:schemeClr val="accent1">
                <a:lumMod val="20000"/>
                <a:lumOff val="80000"/>
              </a:schemeClr>
            </a:solidFill>
            <a:scene3d>
              <a:camera prst="orthographicFront"/>
              <a:lightRig rig="flat" dir="t"/>
            </a:scene3d>
          </p:grpSpPr>
          <p:sp>
            <p:nvSpPr>
              <p:cNvPr id="157" name="Rounded Rectangle 156"/>
              <p:cNvSpPr/>
              <p:nvPr/>
            </p:nvSpPr>
            <p:spPr>
              <a:xfrm>
                <a:off x="6407956"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58" name="Rounded Rectangle 76"/>
              <p:cNvSpPr/>
              <p:nvPr/>
            </p:nvSpPr>
            <p:spPr>
              <a:xfrm>
                <a:off x="6417156" y="1059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900">
                    <a:solidFill>
                      <a:prstClr val="black"/>
                    </a:solidFill>
                    <a:latin typeface=" Arial"/>
                    <a:cs typeface="Arial" panose="020B0604020202020204" pitchFamily="34" charset="0"/>
                  </a:rPr>
                  <a:t>Asian Office of Aerospace R&amp;D Tokyo</a:t>
                </a:r>
              </a:p>
            </p:txBody>
          </p:sp>
        </p:grpSp>
        <p:grpSp>
          <p:nvGrpSpPr>
            <p:cNvPr id="148" name="Group 147"/>
            <p:cNvGrpSpPr/>
            <p:nvPr/>
          </p:nvGrpSpPr>
          <p:grpSpPr>
            <a:xfrm>
              <a:off x="9548352" y="2546062"/>
              <a:ext cx="2021731" cy="314101"/>
              <a:chOff x="6407956" y="1395778"/>
              <a:chExt cx="2021730" cy="314101"/>
            </a:xfrm>
            <a:solidFill>
              <a:schemeClr val="accent1">
                <a:lumMod val="20000"/>
                <a:lumOff val="80000"/>
              </a:schemeClr>
            </a:solidFill>
            <a:scene3d>
              <a:camera prst="orthographicFront"/>
              <a:lightRig rig="flat" dir="t"/>
            </a:scene3d>
          </p:grpSpPr>
          <p:sp>
            <p:nvSpPr>
              <p:cNvPr id="155" name="Rounded Rectangle 154"/>
              <p:cNvSpPr/>
              <p:nvPr/>
            </p:nvSpPr>
            <p:spPr>
              <a:xfrm>
                <a:off x="6407956"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56" name="Rounded Rectangle 78"/>
              <p:cNvSpPr/>
              <p:nvPr/>
            </p:nvSpPr>
            <p:spPr>
              <a:xfrm>
                <a:off x="6417156" y="1404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900">
                    <a:solidFill>
                      <a:prstClr val="black"/>
                    </a:solidFill>
                    <a:latin typeface=" Arial"/>
                    <a:cs typeface="Arial" panose="020B0604020202020204" pitchFamily="34" charset="0"/>
                  </a:rPr>
                  <a:t>European Office of Aerospace R&amp;D London</a:t>
                </a:r>
              </a:p>
            </p:txBody>
          </p:sp>
        </p:grpSp>
        <p:grpSp>
          <p:nvGrpSpPr>
            <p:cNvPr id="149" name="Group 148"/>
            <p:cNvGrpSpPr/>
            <p:nvPr/>
          </p:nvGrpSpPr>
          <p:grpSpPr>
            <a:xfrm>
              <a:off x="9548352" y="2891062"/>
              <a:ext cx="2021731" cy="314101"/>
              <a:chOff x="6407956" y="1740778"/>
              <a:chExt cx="2021730" cy="314101"/>
            </a:xfrm>
            <a:solidFill>
              <a:schemeClr val="accent1">
                <a:lumMod val="20000"/>
                <a:lumOff val="80000"/>
              </a:schemeClr>
            </a:solidFill>
            <a:scene3d>
              <a:camera prst="orthographicFront"/>
              <a:lightRig rig="flat" dir="t"/>
            </a:scene3d>
          </p:grpSpPr>
          <p:sp>
            <p:nvSpPr>
              <p:cNvPr id="153" name="Rounded Rectangle 152"/>
              <p:cNvSpPr/>
              <p:nvPr/>
            </p:nvSpPr>
            <p:spPr>
              <a:xfrm>
                <a:off x="6407956"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54" name="Rounded Rectangle 80"/>
              <p:cNvSpPr/>
              <p:nvPr/>
            </p:nvSpPr>
            <p:spPr>
              <a:xfrm>
                <a:off x="6417156" y="1749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900">
                    <a:solidFill>
                      <a:prstClr val="black"/>
                    </a:solidFill>
                    <a:latin typeface=" Arial"/>
                    <a:cs typeface="Arial" panose="020B0604020202020204" pitchFamily="34" charset="0"/>
                  </a:rPr>
                  <a:t>Southern Office of Aerospace R&amp;D Santiago</a:t>
                </a:r>
              </a:p>
            </p:txBody>
          </p:sp>
        </p:grpSp>
        <p:grpSp>
          <p:nvGrpSpPr>
            <p:cNvPr id="150" name="Group 149"/>
            <p:cNvGrpSpPr/>
            <p:nvPr/>
          </p:nvGrpSpPr>
          <p:grpSpPr>
            <a:xfrm>
              <a:off x="9548352" y="3236062"/>
              <a:ext cx="2021731" cy="314101"/>
              <a:chOff x="6407956" y="2085778"/>
              <a:chExt cx="2021730" cy="314101"/>
            </a:xfrm>
            <a:solidFill>
              <a:schemeClr val="accent1">
                <a:lumMod val="20000"/>
                <a:lumOff val="80000"/>
              </a:schemeClr>
            </a:solidFill>
            <a:scene3d>
              <a:camera prst="orthographicFront"/>
              <a:lightRig rig="flat" dir="t"/>
            </a:scene3d>
          </p:grpSpPr>
          <p:sp>
            <p:nvSpPr>
              <p:cNvPr id="151" name="Rounded Rectangle 150"/>
              <p:cNvSpPr/>
              <p:nvPr/>
            </p:nvSpPr>
            <p:spPr>
              <a:xfrm>
                <a:off x="6407956"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txBody>
              <a:bodyPr/>
              <a:lstStyle/>
              <a:p>
                <a:endParaRPr lang="en-US" sz="1600">
                  <a:latin typeface=" Arial"/>
                </a:endParaRPr>
              </a:p>
            </p:txBody>
          </p:sp>
          <p:sp>
            <p:nvSpPr>
              <p:cNvPr id="152" name="Rounded Rectangle 82"/>
              <p:cNvSpPr/>
              <p:nvPr/>
            </p:nvSpPr>
            <p:spPr>
              <a:xfrm>
                <a:off x="6417156" y="2094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sp3d/>
              </a:bodyPr>
              <a:lstStyle/>
              <a:p>
                <a:pPr algn="ctr" defTabSz="333367">
                  <a:lnSpc>
                    <a:spcPct val="90000"/>
                  </a:lnSpc>
                  <a:spcBef>
                    <a:spcPct val="0"/>
                  </a:spcBef>
                  <a:spcAft>
                    <a:spcPct val="35000"/>
                  </a:spcAft>
                </a:pPr>
                <a:r>
                  <a:rPr lang="en-US" sz="900">
                    <a:solidFill>
                      <a:prstClr val="black"/>
                    </a:solidFill>
                    <a:latin typeface=" Arial"/>
                    <a:cs typeface="Arial" panose="020B0604020202020204" pitchFamily="34" charset="0"/>
                  </a:rPr>
                  <a:t>North America - Arlington</a:t>
                </a:r>
              </a:p>
            </p:txBody>
          </p:sp>
        </p:grpSp>
      </p:grpSp>
      <p:sp>
        <p:nvSpPr>
          <p:cNvPr id="161" name="Rectangle 160"/>
          <p:cNvSpPr/>
          <p:nvPr/>
        </p:nvSpPr>
        <p:spPr>
          <a:xfrm>
            <a:off x="688033" y="5125048"/>
            <a:ext cx="5138971" cy="369332"/>
          </a:xfrm>
          <a:prstGeom prst="rect">
            <a:avLst/>
          </a:prstGeom>
        </p:spPr>
        <p:txBody>
          <a:bodyPr wrap="none">
            <a:spAutoFit/>
          </a:bodyPr>
          <a:lstStyle/>
          <a:p>
            <a:r>
              <a:rPr lang="en-US" b="1" i="1">
                <a:latin typeface="Arial" panose="020B0604020202020204" pitchFamily="34" charset="0"/>
                <a:cs typeface="Arial" panose="020B0604020202020204" pitchFamily="34" charset="0"/>
              </a:rPr>
              <a:t>* Multiple AFOSR portfolios contribute to QIS</a:t>
            </a:r>
          </a:p>
        </p:txBody>
      </p:sp>
      <p:grpSp>
        <p:nvGrpSpPr>
          <p:cNvPr id="9" name="Group 8">
            <a:extLst>
              <a:ext uri="{FF2B5EF4-FFF2-40B4-BE49-F238E27FC236}">
                <a16:creationId xmlns:a16="http://schemas.microsoft.com/office/drawing/2014/main" id="{CFAF079D-1852-D2F0-6ED4-C3A2D10C1273}"/>
              </a:ext>
            </a:extLst>
          </p:cNvPr>
          <p:cNvGrpSpPr/>
          <p:nvPr/>
        </p:nvGrpSpPr>
        <p:grpSpPr>
          <a:xfrm>
            <a:off x="688033" y="5649298"/>
            <a:ext cx="10815934" cy="819710"/>
            <a:chOff x="513896" y="5478020"/>
            <a:chExt cx="10815934" cy="990988"/>
          </a:xfrm>
        </p:grpSpPr>
        <p:pic>
          <p:nvPicPr>
            <p:cNvPr id="3" name="Picture 2">
              <a:extLst>
                <a:ext uri="{FF2B5EF4-FFF2-40B4-BE49-F238E27FC236}">
                  <a16:creationId xmlns:a16="http://schemas.microsoft.com/office/drawing/2014/main" id="{A7354797-6D2D-D43F-A411-43B5296E4C1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01448" y="5481267"/>
              <a:ext cx="1465897" cy="98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E923E482-8595-8FBF-9BAB-D77878CB7B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896" y="5481266"/>
              <a:ext cx="1774973" cy="987741"/>
            </a:xfrm>
            <a:prstGeom prst="rect">
              <a:avLst/>
            </a:prstGeom>
          </p:spPr>
        </p:pic>
        <p:pic>
          <p:nvPicPr>
            <p:cNvPr id="6" name="Picture 5">
              <a:extLst>
                <a:ext uri="{FF2B5EF4-FFF2-40B4-BE49-F238E27FC236}">
                  <a16:creationId xmlns:a16="http://schemas.microsoft.com/office/drawing/2014/main" id="{5DAF3271-EA02-84F6-A986-5A3045D2C1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78006" y="5481267"/>
              <a:ext cx="2823441" cy="987741"/>
            </a:xfrm>
            <a:prstGeom prst="rect">
              <a:avLst/>
            </a:prstGeom>
          </p:spPr>
        </p:pic>
        <p:pic>
          <p:nvPicPr>
            <p:cNvPr id="7" name="Picture 6">
              <a:extLst>
                <a:ext uri="{FF2B5EF4-FFF2-40B4-BE49-F238E27FC236}">
                  <a16:creationId xmlns:a16="http://schemas.microsoft.com/office/drawing/2014/main" id="{AB72434D-68EC-098B-9070-D1C61576A81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67345" y="5478768"/>
              <a:ext cx="1662485" cy="990238"/>
            </a:xfrm>
            <a:prstGeom prst="rect">
              <a:avLst/>
            </a:prstGeom>
          </p:spPr>
        </p:pic>
        <p:pic>
          <p:nvPicPr>
            <p:cNvPr id="8" name="Picture 7">
              <a:extLst>
                <a:ext uri="{FF2B5EF4-FFF2-40B4-BE49-F238E27FC236}">
                  <a16:creationId xmlns:a16="http://schemas.microsoft.com/office/drawing/2014/main" id="{1D10E84F-D2DC-488C-71C5-2D06B37067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22874" y="5478020"/>
              <a:ext cx="3169061" cy="990988"/>
            </a:xfrm>
            <a:prstGeom prst="rect">
              <a:avLst/>
            </a:prstGeom>
          </p:spPr>
        </p:pic>
      </p:grpSp>
      <p:sp>
        <p:nvSpPr>
          <p:cNvPr id="5" name="Rounded Rectangle 86">
            <a:extLst>
              <a:ext uri="{FF2B5EF4-FFF2-40B4-BE49-F238E27FC236}">
                <a16:creationId xmlns:a16="http://schemas.microsoft.com/office/drawing/2014/main" id="{C7E4DBFB-F16E-4F7F-F92E-1CD351333546}"/>
              </a:ext>
            </a:extLst>
          </p:cNvPr>
          <p:cNvSpPr/>
          <p:nvPr/>
        </p:nvSpPr>
        <p:spPr>
          <a:xfrm>
            <a:off x="9101445" y="3785383"/>
            <a:ext cx="2627647" cy="299732"/>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28575" tIns="28575" rIns="28575" bIns="28575" numCol="1" spcCol="1270" anchor="ctr" anchorCtr="0">
            <a:noAutofit/>
          </a:bodyPr>
          <a:lstStyle/>
          <a:p>
            <a:pPr algn="ctr" defTabSz="333367">
              <a:lnSpc>
                <a:spcPct val="90000"/>
              </a:lnSpc>
              <a:spcBef>
                <a:spcPct val="0"/>
              </a:spcBef>
              <a:spcAft>
                <a:spcPct val="35000"/>
              </a:spcAft>
            </a:pPr>
            <a:r>
              <a:rPr lang="en-US" sz="1100">
                <a:solidFill>
                  <a:prstClr val="black"/>
                </a:solidFill>
                <a:latin typeface=" Arial"/>
                <a:cs typeface="Arial" panose="020B0604020202020204" pitchFamily="34" charset="0"/>
              </a:rPr>
              <a:t>Space Biosciences</a:t>
            </a:r>
          </a:p>
        </p:txBody>
      </p:sp>
    </p:spTree>
    <p:extLst>
      <p:ext uri="{BB962C8B-B14F-4D97-AF65-F5344CB8AC3E}">
        <p14:creationId xmlns:p14="http://schemas.microsoft.com/office/powerpoint/2010/main" val="3391907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942" y="1156725"/>
            <a:ext cx="3646735" cy="4071204"/>
          </a:xfrm>
          <a:prstGeom prst="rect">
            <a:avLst/>
          </a:prstGeom>
        </p:spPr>
      </p:pic>
      <p:sp>
        <p:nvSpPr>
          <p:cNvPr id="2" name="Title 1"/>
          <p:cNvSpPr>
            <a:spLocks noGrp="1"/>
          </p:cNvSpPr>
          <p:nvPr>
            <p:ph type="title"/>
          </p:nvPr>
        </p:nvSpPr>
        <p:spPr/>
        <p:txBody>
          <a:bodyPr>
            <a:normAutofit/>
          </a:bodyPr>
          <a:lstStyle/>
          <a:p>
            <a:r>
              <a:rPr lang="en-US"/>
              <a:t>How We Accomplish Our Mission</a:t>
            </a:r>
          </a:p>
        </p:txBody>
      </p:sp>
      <p:sp>
        <p:nvSpPr>
          <p:cNvPr id="5" name="Rectangle 4"/>
          <p:cNvSpPr/>
          <p:nvPr/>
        </p:nvSpPr>
        <p:spPr>
          <a:xfrm>
            <a:off x="836179" y="5764003"/>
            <a:ext cx="11013142" cy="645459"/>
          </a:xfrm>
          <a:prstGeom prst="rect">
            <a:avLst/>
          </a:prstGeom>
          <a:solidFill>
            <a:srgbClr val="004B8D"/>
          </a:solidFill>
          <a:effectLst>
            <a:softEdge rad="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Diversified investment strategy for maximum discovery potential</a:t>
            </a:r>
            <a:r>
              <a:rPr lang="en-US" sz="200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7968" y="2152530"/>
            <a:ext cx="1916063" cy="191468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7448" y="3989005"/>
            <a:ext cx="324850" cy="32597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4162" y="3171532"/>
            <a:ext cx="293369" cy="2706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1974" y="2661770"/>
            <a:ext cx="214580" cy="21458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9547" y="1951137"/>
            <a:ext cx="225421" cy="3187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478345">
            <a:off x="6831714" y="2338247"/>
            <a:ext cx="302699" cy="211224"/>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02434" y="3487654"/>
            <a:ext cx="250639" cy="27961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7754" y="3201077"/>
            <a:ext cx="243326" cy="17580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5812" y="2049734"/>
            <a:ext cx="186194" cy="261702"/>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2887" y="3025661"/>
            <a:ext cx="161585" cy="166666"/>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24679" y="2091909"/>
            <a:ext cx="200846" cy="22434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96081" y="2771699"/>
            <a:ext cx="347795" cy="285965"/>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14055" y="3787360"/>
            <a:ext cx="150390" cy="207628"/>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7261" y="3278213"/>
            <a:ext cx="241971" cy="22931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60945" y="2490836"/>
            <a:ext cx="225078" cy="178800"/>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36888" y="4155244"/>
            <a:ext cx="367691" cy="296640"/>
          </a:xfrm>
          <a:prstGeom prst="rect">
            <a:avLst/>
          </a:prstGeom>
        </p:spPr>
      </p:pic>
      <p:pic>
        <p:nvPicPr>
          <p:cNvPr id="29" name="Pictur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01974" y="3575551"/>
            <a:ext cx="238150" cy="191718"/>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86088" y="4092912"/>
            <a:ext cx="251827" cy="251827"/>
          </a:xfrm>
          <a:prstGeom prst="rect">
            <a:avLst/>
          </a:prstGeom>
        </p:spPr>
      </p:pic>
      <p:pic>
        <p:nvPicPr>
          <p:cNvPr id="31" name="Pictur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838557">
            <a:off x="6761013" y="2676117"/>
            <a:ext cx="313316" cy="311676"/>
          </a:xfrm>
          <a:prstGeom prst="rect">
            <a:avLst/>
          </a:prstGeom>
        </p:spPr>
      </p:pic>
      <p:sp>
        <p:nvSpPr>
          <p:cNvPr id="36" name="Rectangle 35"/>
          <p:cNvSpPr/>
          <p:nvPr/>
        </p:nvSpPr>
        <p:spPr>
          <a:xfrm>
            <a:off x="7642432" y="1284608"/>
            <a:ext cx="4123499" cy="338554"/>
          </a:xfrm>
          <a:prstGeom prst="rect">
            <a:avLst/>
          </a:prstGeom>
        </p:spPr>
        <p:txBody>
          <a:bodyPr wrap="square">
            <a:spAutoFit/>
          </a:bodyPr>
          <a:lstStyle/>
          <a:p>
            <a:r>
              <a:rPr lang="en-US" sz="1600" b="1">
                <a:solidFill>
                  <a:srgbClr val="F8CB4B"/>
                </a:solidFill>
                <a:latin typeface="Arial" panose="020B0604020202020204" pitchFamily="34" charset="0"/>
                <a:cs typeface="Arial" panose="020B0604020202020204" pitchFamily="34" charset="0"/>
              </a:rPr>
              <a:t>Basic Research Traditional Grants</a:t>
            </a:r>
          </a:p>
        </p:txBody>
      </p:sp>
      <p:sp>
        <p:nvSpPr>
          <p:cNvPr id="38" name="Rectangle 37"/>
          <p:cNvSpPr/>
          <p:nvPr/>
        </p:nvSpPr>
        <p:spPr>
          <a:xfrm>
            <a:off x="1721773" y="2455318"/>
            <a:ext cx="4005237" cy="584775"/>
          </a:xfrm>
          <a:prstGeom prst="rect">
            <a:avLst/>
          </a:prstGeom>
        </p:spPr>
        <p:txBody>
          <a:bodyPr wrap="square">
            <a:spAutoFit/>
          </a:bodyPr>
          <a:lstStyle/>
          <a:p>
            <a:pPr lvl="0">
              <a:defRPr/>
            </a:pPr>
            <a:r>
              <a:rPr lang="en-US" sz="1600" b="1">
                <a:solidFill>
                  <a:srgbClr val="9587CB"/>
                </a:solidFill>
                <a:latin typeface="Arial" panose="020B0604020202020204" pitchFamily="34" charset="0"/>
                <a:cs typeface="Arial" panose="020B0604020202020204" pitchFamily="34" charset="0"/>
              </a:rPr>
              <a:t>Strengthening Academic </a:t>
            </a:r>
            <a:br>
              <a:rPr lang="en-US" sz="1600" b="1">
                <a:solidFill>
                  <a:srgbClr val="9587CB"/>
                </a:solidFill>
                <a:latin typeface="Arial" panose="020B0604020202020204" pitchFamily="34" charset="0"/>
                <a:cs typeface="Arial" panose="020B0604020202020204" pitchFamily="34" charset="0"/>
              </a:rPr>
            </a:br>
            <a:r>
              <a:rPr lang="en-US" sz="1600" b="1">
                <a:solidFill>
                  <a:srgbClr val="9587CB"/>
                </a:solidFill>
                <a:latin typeface="Arial" panose="020B0604020202020204" pitchFamily="34" charset="0"/>
                <a:cs typeface="Arial" panose="020B0604020202020204" pitchFamily="34" charset="0"/>
              </a:rPr>
              <a:t>Research Capabilities</a:t>
            </a:r>
          </a:p>
        </p:txBody>
      </p:sp>
      <p:sp>
        <p:nvSpPr>
          <p:cNvPr id="39" name="Rectangle 38"/>
          <p:cNvSpPr/>
          <p:nvPr/>
        </p:nvSpPr>
        <p:spPr>
          <a:xfrm>
            <a:off x="2944074" y="1304465"/>
            <a:ext cx="2357377" cy="338554"/>
          </a:xfrm>
          <a:prstGeom prst="rect">
            <a:avLst/>
          </a:prstGeom>
        </p:spPr>
        <p:txBody>
          <a:bodyPr wrap="none">
            <a:spAutoFit/>
          </a:bodyPr>
          <a:lstStyle/>
          <a:p>
            <a:pPr lvl="0">
              <a:defRPr/>
            </a:pPr>
            <a:r>
              <a:rPr lang="en-US" sz="1600" b="1">
                <a:solidFill>
                  <a:srgbClr val="C0C662"/>
                </a:solidFill>
                <a:latin typeface="Arial" panose="020B0604020202020204" pitchFamily="34" charset="0"/>
                <a:cs typeface="Arial" panose="020B0604020202020204" pitchFamily="34" charset="0"/>
              </a:rPr>
              <a:t>Technology Transition</a:t>
            </a:r>
          </a:p>
        </p:txBody>
      </p:sp>
      <p:sp>
        <p:nvSpPr>
          <p:cNvPr id="40" name="Rectangle 39"/>
          <p:cNvSpPr/>
          <p:nvPr/>
        </p:nvSpPr>
        <p:spPr>
          <a:xfrm>
            <a:off x="7216364" y="4295862"/>
            <a:ext cx="4975636" cy="338554"/>
          </a:xfrm>
          <a:prstGeom prst="rect">
            <a:avLst/>
          </a:prstGeom>
        </p:spPr>
        <p:txBody>
          <a:bodyPr wrap="square">
            <a:spAutoFit/>
          </a:bodyPr>
          <a:lstStyle/>
          <a:p>
            <a:r>
              <a:rPr lang="en-US" sz="1600" b="1">
                <a:solidFill>
                  <a:srgbClr val="379FBC"/>
                </a:solidFill>
                <a:latin typeface="Arial" panose="020B0604020202020204" pitchFamily="34" charset="0"/>
                <a:cs typeface="Arial" panose="020B0604020202020204" pitchFamily="34" charset="0"/>
              </a:rPr>
              <a:t>Expanding Air &amp; Space Force Academic Reach</a:t>
            </a:r>
          </a:p>
        </p:txBody>
      </p:sp>
      <p:sp>
        <p:nvSpPr>
          <p:cNvPr id="41" name="Rectangle 40"/>
          <p:cNvSpPr/>
          <p:nvPr/>
        </p:nvSpPr>
        <p:spPr>
          <a:xfrm>
            <a:off x="7753658" y="2391669"/>
            <a:ext cx="3448765" cy="584775"/>
          </a:xfrm>
          <a:prstGeom prst="rect">
            <a:avLst/>
          </a:prstGeom>
        </p:spPr>
        <p:txBody>
          <a:bodyPr wrap="none">
            <a:spAutoFit/>
          </a:bodyPr>
          <a:lstStyle/>
          <a:p>
            <a:pPr lvl="0">
              <a:defRPr/>
            </a:pPr>
            <a:r>
              <a:rPr lang="en-US" sz="1600" b="1">
                <a:solidFill>
                  <a:srgbClr val="F58A63"/>
                </a:solidFill>
                <a:latin typeface="Arial" panose="020B0604020202020204" pitchFamily="34" charset="0"/>
                <a:cs typeface="Arial" panose="020B0604020202020204" pitchFamily="34" charset="0"/>
              </a:rPr>
              <a:t>Strengthening Air &amp; Space Force </a:t>
            </a:r>
            <a:br>
              <a:rPr lang="en-US" sz="1600" b="1">
                <a:solidFill>
                  <a:srgbClr val="F58A63"/>
                </a:solidFill>
                <a:latin typeface="Arial" panose="020B0604020202020204" pitchFamily="34" charset="0"/>
                <a:cs typeface="Arial" panose="020B0604020202020204" pitchFamily="34" charset="0"/>
              </a:rPr>
            </a:br>
            <a:r>
              <a:rPr lang="en-US" sz="1600" b="1">
                <a:solidFill>
                  <a:srgbClr val="F58A63"/>
                </a:solidFill>
                <a:latin typeface="Arial" panose="020B0604020202020204" pitchFamily="34" charset="0"/>
                <a:cs typeface="Arial" panose="020B0604020202020204" pitchFamily="34" charset="0"/>
              </a:rPr>
              <a:t>Research Capabilities</a:t>
            </a:r>
          </a:p>
        </p:txBody>
      </p:sp>
      <p:sp>
        <p:nvSpPr>
          <p:cNvPr id="42" name="Rectangle 41"/>
          <p:cNvSpPr/>
          <p:nvPr/>
        </p:nvSpPr>
        <p:spPr>
          <a:xfrm>
            <a:off x="2186876" y="4410652"/>
            <a:ext cx="2540567" cy="338554"/>
          </a:xfrm>
          <a:prstGeom prst="rect">
            <a:avLst/>
          </a:prstGeom>
        </p:spPr>
        <p:txBody>
          <a:bodyPr wrap="none">
            <a:spAutoFit/>
          </a:bodyPr>
          <a:lstStyle/>
          <a:p>
            <a:pPr lvl="0">
              <a:defRPr/>
            </a:pPr>
            <a:r>
              <a:rPr lang="en-US" sz="1600" b="1">
                <a:solidFill>
                  <a:srgbClr val="CD5476"/>
                </a:solidFill>
                <a:latin typeface="Arial" panose="020B0604020202020204" pitchFamily="34" charset="0"/>
                <a:cs typeface="Arial" panose="020B0604020202020204" pitchFamily="34" charset="0"/>
              </a:rPr>
              <a:t>Workforce Development</a:t>
            </a:r>
          </a:p>
        </p:txBody>
      </p:sp>
      <p:sp>
        <p:nvSpPr>
          <p:cNvPr id="44" name="Rectangle 43"/>
          <p:cNvSpPr/>
          <p:nvPr/>
        </p:nvSpPr>
        <p:spPr>
          <a:xfrm>
            <a:off x="1541851" y="4685612"/>
            <a:ext cx="5711222" cy="1015663"/>
          </a:xfrm>
          <a:prstGeom prst="rect">
            <a:avLst/>
          </a:prstGeom>
        </p:spPr>
        <p:txBody>
          <a:bodyPr wrap="square">
            <a:spAutoFit/>
          </a:bodyPr>
          <a:lstStyle/>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Awards to Stimulate and Support Undergraduate Research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Experiences (ASSURE)</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National Defense Science and Engineering Graduate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Fellowship Program (NDSEG)</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Pre K-12 STEM</a:t>
            </a:r>
          </a:p>
        </p:txBody>
      </p:sp>
      <p:sp>
        <p:nvSpPr>
          <p:cNvPr id="45" name="Rectangle 44"/>
          <p:cNvSpPr/>
          <p:nvPr/>
        </p:nvSpPr>
        <p:spPr>
          <a:xfrm>
            <a:off x="692297" y="2963226"/>
            <a:ext cx="4711000" cy="1200329"/>
          </a:xfrm>
          <a:prstGeom prst="rect">
            <a:avLst/>
          </a:prstGeom>
        </p:spPr>
        <p:txBody>
          <a:bodyPr wrap="square">
            <a:spAutoFit/>
          </a:bodyPr>
          <a:lstStyle/>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Multidisciplinary University Research Initiative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(MURI) Program  </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Defense University Research Instrumentation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Program (DURIP)</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Presidential Early Career Award for Scientists and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Engineers (PECASE)</a:t>
            </a:r>
          </a:p>
        </p:txBody>
      </p:sp>
      <p:sp>
        <p:nvSpPr>
          <p:cNvPr id="46" name="Rectangle 45"/>
          <p:cNvSpPr/>
          <p:nvPr/>
        </p:nvSpPr>
        <p:spPr>
          <a:xfrm>
            <a:off x="7033211" y="4545451"/>
            <a:ext cx="4586860" cy="830997"/>
          </a:xfrm>
          <a:prstGeom prst="rect">
            <a:avLst/>
          </a:prstGeom>
        </p:spPr>
        <p:txBody>
          <a:bodyPr wrap="square">
            <a:spAutoFit/>
          </a:bodyPr>
          <a:lstStyle/>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Young Investigator Program (YIP) </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Historically Black Colleges &amp; Universities/Minority Serving Institutions (HBCU/MSI) Program</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AFRL Basic Research National Science Portals (NSPs)</a:t>
            </a:r>
          </a:p>
        </p:txBody>
      </p:sp>
      <p:sp>
        <p:nvSpPr>
          <p:cNvPr id="47" name="Rectangle 46"/>
          <p:cNvSpPr/>
          <p:nvPr/>
        </p:nvSpPr>
        <p:spPr>
          <a:xfrm>
            <a:off x="7691581" y="2968048"/>
            <a:ext cx="3797366" cy="830997"/>
          </a:xfrm>
          <a:prstGeom prst="rect">
            <a:avLst/>
          </a:prstGeom>
        </p:spPr>
        <p:txBody>
          <a:bodyPr wrap="square">
            <a:spAutoFit/>
          </a:bodyPr>
          <a:lstStyle/>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US Air Force Academy Program</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Summer Faculty Fellowship Program (SFFP)/Science &amp; Technology Fellowship Program (STFP)</a:t>
            </a:r>
          </a:p>
        </p:txBody>
      </p:sp>
      <p:sp>
        <p:nvSpPr>
          <p:cNvPr id="48" name="Rectangle 47"/>
          <p:cNvSpPr/>
          <p:nvPr/>
        </p:nvSpPr>
        <p:spPr>
          <a:xfrm>
            <a:off x="7744149" y="1514973"/>
            <a:ext cx="4586777" cy="646331"/>
          </a:xfrm>
          <a:prstGeom prst="rect">
            <a:avLst/>
          </a:prstGeom>
        </p:spPr>
        <p:txBody>
          <a:bodyPr wrap="square">
            <a:spAutoFit/>
          </a:bodyPr>
          <a:lstStyle/>
          <a:p>
            <a:r>
              <a:rPr lang="en-US" sz="1200">
                <a:latin typeface="Arial" panose="020B0604020202020204" pitchFamily="34" charset="0"/>
                <a:cs typeface="Arial" panose="020B0604020202020204" pitchFamily="34" charset="0"/>
              </a:rPr>
              <a:t>All qualified, responsible organizational applicants from academia, the non-profit sector, and industry are eligible to submit research proposals.</a:t>
            </a:r>
          </a:p>
        </p:txBody>
      </p:sp>
      <p:sp>
        <p:nvSpPr>
          <p:cNvPr id="49" name="Rectangle 48"/>
          <p:cNvSpPr/>
          <p:nvPr/>
        </p:nvSpPr>
        <p:spPr>
          <a:xfrm>
            <a:off x="1299459" y="1581029"/>
            <a:ext cx="4437764" cy="646331"/>
          </a:xfrm>
          <a:prstGeom prst="rect">
            <a:avLst/>
          </a:prstGeom>
        </p:spPr>
        <p:txBody>
          <a:bodyPr wrap="square">
            <a:spAutoFit/>
          </a:bodyPr>
          <a:lstStyle/>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Small Business Innovation Research (SBIR)/Small Business Technology Transfer (STTR) Program</a:t>
            </a:r>
          </a:p>
          <a:p>
            <a:pPr marL="349250" lvl="1" indent="-122238">
              <a:buFont typeface="Arial" panose="020B0604020202020204" pitchFamily="34" charset="0"/>
              <a:buChar char="•"/>
            </a:pPr>
            <a:r>
              <a:rPr lang="en-US" sz="1200">
                <a:latin typeface="Arial" panose="020B0604020202020204" pitchFamily="34" charset="0"/>
                <a:cs typeface="Arial" panose="020B0604020202020204" pitchFamily="34" charset="0"/>
              </a:rPr>
              <a:t>Partnerships for Transition</a:t>
            </a:r>
          </a:p>
        </p:txBody>
      </p:sp>
    </p:spTree>
    <p:extLst>
      <p:ext uri="{BB962C8B-B14F-4D97-AF65-F5344CB8AC3E}">
        <p14:creationId xmlns:p14="http://schemas.microsoft.com/office/powerpoint/2010/main" val="1447506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8735B-FB71-3F7F-5A71-AFDD535D270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7286" y="1265072"/>
            <a:ext cx="10677428" cy="5099712"/>
          </a:xfrm>
          <a:prstGeom prst="rect">
            <a:avLst/>
          </a:prstGeom>
          <a:solidFill>
            <a:schemeClr val="tx2"/>
          </a:solidFill>
        </p:spPr>
      </p:pic>
      <p:pic>
        <p:nvPicPr>
          <p:cNvPr id="2" name="Picture 1" descr="A picture containing dark&#10;&#10;Description automatically generated">
            <a:extLst>
              <a:ext uri="{FF2B5EF4-FFF2-40B4-BE49-F238E27FC236}">
                <a16:creationId xmlns:a16="http://schemas.microsoft.com/office/drawing/2014/main" id="{8FF58E31-E402-80D5-52E3-B5405472E810}"/>
              </a:ext>
            </a:extLst>
          </p:cNvPr>
          <p:cNvPicPr>
            <a:picLocks noChangeAspect="1"/>
          </p:cNvPicPr>
          <p:nvPr/>
        </p:nvPicPr>
        <p:blipFill rotWithShape="1">
          <a:blip r:embed="rId4"/>
          <a:srcRect l="40986" t="36421" r="2157" b="36421"/>
          <a:stretch/>
        </p:blipFill>
        <p:spPr>
          <a:xfrm>
            <a:off x="757286" y="1283244"/>
            <a:ext cx="10677428" cy="5099712"/>
          </a:xfrm>
          <a:prstGeom prst="rect">
            <a:avLst/>
          </a:prstGeom>
        </p:spPr>
      </p:pic>
      <p:sp>
        <p:nvSpPr>
          <p:cNvPr id="8" name="Title 7">
            <a:extLst>
              <a:ext uri="{FF2B5EF4-FFF2-40B4-BE49-F238E27FC236}">
                <a16:creationId xmlns:a16="http://schemas.microsoft.com/office/drawing/2014/main" id="{4F8A8683-A55A-64B3-6BA1-AB29A23E4382}"/>
              </a:ext>
            </a:extLst>
          </p:cNvPr>
          <p:cNvSpPr>
            <a:spLocks noGrp="1"/>
          </p:cNvSpPr>
          <p:nvPr>
            <p:ph type="title"/>
          </p:nvPr>
        </p:nvSpPr>
        <p:spPr/>
        <p:txBody>
          <a:bodyPr/>
          <a:lstStyle/>
          <a:p>
            <a:r>
              <a:rPr lang="en-US"/>
              <a:t>Achieving Local, National, and Global Partnerships</a:t>
            </a:r>
          </a:p>
        </p:txBody>
      </p:sp>
      <p:grpSp>
        <p:nvGrpSpPr>
          <p:cNvPr id="49" name="Group 48">
            <a:extLst>
              <a:ext uri="{FF2B5EF4-FFF2-40B4-BE49-F238E27FC236}">
                <a16:creationId xmlns:a16="http://schemas.microsoft.com/office/drawing/2014/main" id="{03D4A3C7-5271-E21A-B3FE-B8EDFD6CA69D}"/>
              </a:ext>
            </a:extLst>
          </p:cNvPr>
          <p:cNvGrpSpPr/>
          <p:nvPr/>
        </p:nvGrpSpPr>
        <p:grpSpPr>
          <a:xfrm>
            <a:off x="7847329" y="4053653"/>
            <a:ext cx="1645920" cy="1645920"/>
            <a:chOff x="7132802" y="4082187"/>
            <a:chExt cx="1645920" cy="1645920"/>
          </a:xfrm>
        </p:grpSpPr>
        <p:sp>
          <p:nvSpPr>
            <p:cNvPr id="33" name="TextBox 32">
              <a:extLst>
                <a:ext uri="{FF2B5EF4-FFF2-40B4-BE49-F238E27FC236}">
                  <a16:creationId xmlns:a16="http://schemas.microsoft.com/office/drawing/2014/main" id="{F547B580-101D-0FF9-B037-ED7CB6DB25BF}"/>
                </a:ext>
              </a:extLst>
            </p:cNvPr>
            <p:cNvSpPr txBox="1"/>
            <p:nvPr/>
          </p:nvSpPr>
          <p:spPr>
            <a:xfrm rot="900000">
              <a:off x="7132802" y="4082187"/>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GOVERNMENT</a:t>
              </a:r>
            </a:p>
          </p:txBody>
        </p:sp>
        <p:pic>
          <p:nvPicPr>
            <p:cNvPr id="13" name="Picture 12">
              <a:extLst>
                <a:ext uri="{FF2B5EF4-FFF2-40B4-BE49-F238E27FC236}">
                  <a16:creationId xmlns:a16="http://schemas.microsoft.com/office/drawing/2014/main" id="{9898D540-1D6C-20E9-27DE-2E040A4BC21F}"/>
                </a:ext>
              </a:extLst>
            </p:cNvPr>
            <p:cNvPicPr>
              <a:picLocks noChangeAspect="1"/>
            </p:cNvPicPr>
            <p:nvPr/>
          </p:nvPicPr>
          <p:blipFill>
            <a:blip r:embed="rId5"/>
            <a:srcRect/>
            <a:stretch/>
          </p:blipFill>
          <p:spPr>
            <a:xfrm>
              <a:off x="7272315" y="4221700"/>
              <a:ext cx="1366895" cy="1366895"/>
            </a:xfrm>
            <a:prstGeom prst="rect">
              <a:avLst/>
            </a:prstGeom>
          </p:spPr>
        </p:pic>
      </p:grpSp>
      <p:grpSp>
        <p:nvGrpSpPr>
          <p:cNvPr id="45" name="Group 44">
            <a:extLst>
              <a:ext uri="{FF2B5EF4-FFF2-40B4-BE49-F238E27FC236}">
                <a16:creationId xmlns:a16="http://schemas.microsoft.com/office/drawing/2014/main" id="{4EB24401-883D-BF3A-A7DA-0EB58BD6F2D1}"/>
              </a:ext>
            </a:extLst>
          </p:cNvPr>
          <p:cNvGrpSpPr/>
          <p:nvPr/>
        </p:nvGrpSpPr>
        <p:grpSpPr>
          <a:xfrm>
            <a:off x="5235385" y="1976389"/>
            <a:ext cx="1645920" cy="1645920"/>
            <a:chOff x="3801297" y="1513383"/>
            <a:chExt cx="1645920" cy="1645920"/>
          </a:xfrm>
        </p:grpSpPr>
        <p:sp>
          <p:nvSpPr>
            <p:cNvPr id="30" name="TextBox 29">
              <a:extLst>
                <a:ext uri="{FF2B5EF4-FFF2-40B4-BE49-F238E27FC236}">
                  <a16:creationId xmlns:a16="http://schemas.microsoft.com/office/drawing/2014/main" id="{A12F494B-071C-8762-3974-85A0BE2C4FE4}"/>
                </a:ext>
              </a:extLst>
            </p:cNvPr>
            <p:cNvSpPr txBox="1"/>
            <p:nvPr/>
          </p:nvSpPr>
          <p:spPr>
            <a:xfrm rot="900000">
              <a:off x="3801297" y="1513383"/>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ACADEMIA</a:t>
              </a:r>
            </a:p>
          </p:txBody>
        </p:sp>
        <p:pic>
          <p:nvPicPr>
            <p:cNvPr id="15" name="Picture 14">
              <a:extLst>
                <a:ext uri="{FF2B5EF4-FFF2-40B4-BE49-F238E27FC236}">
                  <a16:creationId xmlns:a16="http://schemas.microsoft.com/office/drawing/2014/main" id="{CD334F75-A765-95C7-2C5E-7EE342E2087B}"/>
                </a:ext>
              </a:extLst>
            </p:cNvPr>
            <p:cNvPicPr>
              <a:picLocks noChangeAspect="1"/>
            </p:cNvPicPr>
            <p:nvPr/>
          </p:nvPicPr>
          <p:blipFill>
            <a:blip r:embed="rId6"/>
            <a:srcRect/>
            <a:stretch/>
          </p:blipFill>
          <p:spPr>
            <a:xfrm>
              <a:off x="3940810" y="1652896"/>
              <a:ext cx="1366895" cy="1366895"/>
            </a:xfrm>
            <a:prstGeom prst="rect">
              <a:avLst/>
            </a:prstGeom>
          </p:spPr>
        </p:pic>
      </p:grpSp>
      <p:grpSp>
        <p:nvGrpSpPr>
          <p:cNvPr id="51" name="Group 50">
            <a:extLst>
              <a:ext uri="{FF2B5EF4-FFF2-40B4-BE49-F238E27FC236}">
                <a16:creationId xmlns:a16="http://schemas.microsoft.com/office/drawing/2014/main" id="{0BBFBDD8-B00F-B37E-01F9-629908994777}"/>
              </a:ext>
            </a:extLst>
          </p:cNvPr>
          <p:cNvGrpSpPr/>
          <p:nvPr/>
        </p:nvGrpSpPr>
        <p:grpSpPr>
          <a:xfrm>
            <a:off x="9588623" y="4053653"/>
            <a:ext cx="1645920" cy="1645920"/>
            <a:chOff x="9473738" y="3895475"/>
            <a:chExt cx="1645920" cy="1645920"/>
          </a:xfrm>
        </p:grpSpPr>
        <p:sp>
          <p:nvSpPr>
            <p:cNvPr id="35" name="TextBox 34">
              <a:extLst>
                <a:ext uri="{FF2B5EF4-FFF2-40B4-BE49-F238E27FC236}">
                  <a16:creationId xmlns:a16="http://schemas.microsoft.com/office/drawing/2014/main" id="{0DFB6390-3005-75A8-E806-05FBBF350804}"/>
                </a:ext>
              </a:extLst>
            </p:cNvPr>
            <p:cNvSpPr txBox="1"/>
            <p:nvPr/>
          </p:nvSpPr>
          <p:spPr>
            <a:xfrm rot="900000">
              <a:off x="9473738" y="3895475"/>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INTERNATIONAL ALLIES</a:t>
              </a:r>
            </a:p>
          </p:txBody>
        </p:sp>
        <p:pic>
          <p:nvPicPr>
            <p:cNvPr id="17" name="Picture 16">
              <a:extLst>
                <a:ext uri="{FF2B5EF4-FFF2-40B4-BE49-F238E27FC236}">
                  <a16:creationId xmlns:a16="http://schemas.microsoft.com/office/drawing/2014/main" id="{F1BDE549-B5C0-954E-87DE-C621809F264E}"/>
                </a:ext>
              </a:extLst>
            </p:cNvPr>
            <p:cNvPicPr>
              <a:picLocks noChangeAspect="1"/>
            </p:cNvPicPr>
            <p:nvPr/>
          </p:nvPicPr>
          <p:blipFill>
            <a:blip r:embed="rId7"/>
            <a:srcRect/>
            <a:stretch/>
          </p:blipFill>
          <p:spPr>
            <a:xfrm>
              <a:off x="9613251" y="4034988"/>
              <a:ext cx="1366895" cy="1366895"/>
            </a:xfrm>
            <a:prstGeom prst="rect">
              <a:avLst/>
            </a:prstGeom>
          </p:spPr>
        </p:pic>
      </p:grpSp>
      <p:grpSp>
        <p:nvGrpSpPr>
          <p:cNvPr id="48" name="Group 47">
            <a:extLst>
              <a:ext uri="{FF2B5EF4-FFF2-40B4-BE49-F238E27FC236}">
                <a16:creationId xmlns:a16="http://schemas.microsoft.com/office/drawing/2014/main" id="{E2BAB530-E8C5-AD96-5799-B789E6B69231}"/>
              </a:ext>
            </a:extLst>
          </p:cNvPr>
          <p:cNvGrpSpPr/>
          <p:nvPr/>
        </p:nvGrpSpPr>
        <p:grpSpPr>
          <a:xfrm>
            <a:off x="6976681" y="1976389"/>
            <a:ext cx="1645920" cy="1645920"/>
            <a:chOff x="6269447" y="1987633"/>
            <a:chExt cx="1645920" cy="1645920"/>
          </a:xfrm>
        </p:grpSpPr>
        <p:sp>
          <p:nvSpPr>
            <p:cNvPr id="29" name="TextBox 28">
              <a:extLst>
                <a:ext uri="{FF2B5EF4-FFF2-40B4-BE49-F238E27FC236}">
                  <a16:creationId xmlns:a16="http://schemas.microsoft.com/office/drawing/2014/main" id="{2E05C876-510D-8058-9BE4-BF71F6B87AF2}"/>
                </a:ext>
              </a:extLst>
            </p:cNvPr>
            <p:cNvSpPr txBox="1"/>
            <p:nvPr/>
          </p:nvSpPr>
          <p:spPr>
            <a:xfrm rot="900000">
              <a:off x="6269447" y="1987633"/>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GOVERNMENT LABS</a:t>
              </a:r>
            </a:p>
          </p:txBody>
        </p:sp>
        <p:pic>
          <p:nvPicPr>
            <p:cNvPr id="19" name="Picture 18" descr="Icon&#10;&#10;Description automatically generated">
              <a:extLst>
                <a:ext uri="{FF2B5EF4-FFF2-40B4-BE49-F238E27FC236}">
                  <a16:creationId xmlns:a16="http://schemas.microsoft.com/office/drawing/2014/main" id="{BBA4E586-547F-7645-B181-152106818722}"/>
                </a:ext>
              </a:extLst>
            </p:cNvPr>
            <p:cNvPicPr>
              <a:picLocks noChangeAspect="1"/>
            </p:cNvPicPr>
            <p:nvPr/>
          </p:nvPicPr>
          <p:blipFill>
            <a:blip r:embed="rId8"/>
            <a:stretch>
              <a:fillRect/>
            </a:stretch>
          </p:blipFill>
          <p:spPr>
            <a:xfrm>
              <a:off x="6408960" y="2127146"/>
              <a:ext cx="1366895" cy="1366895"/>
            </a:xfrm>
            <a:prstGeom prst="rect">
              <a:avLst/>
            </a:prstGeom>
          </p:spPr>
        </p:pic>
      </p:grpSp>
      <p:grpSp>
        <p:nvGrpSpPr>
          <p:cNvPr id="50" name="Group 49">
            <a:extLst>
              <a:ext uri="{FF2B5EF4-FFF2-40B4-BE49-F238E27FC236}">
                <a16:creationId xmlns:a16="http://schemas.microsoft.com/office/drawing/2014/main" id="{8CC217AD-F7A1-D505-E5BE-676A146D7236}"/>
              </a:ext>
            </a:extLst>
          </p:cNvPr>
          <p:cNvGrpSpPr/>
          <p:nvPr/>
        </p:nvGrpSpPr>
        <p:grpSpPr>
          <a:xfrm>
            <a:off x="8717977" y="1976389"/>
            <a:ext cx="1645920" cy="1645920"/>
            <a:chOff x="8446635" y="1576109"/>
            <a:chExt cx="1645920" cy="1645920"/>
          </a:xfrm>
        </p:grpSpPr>
        <p:sp>
          <p:nvSpPr>
            <p:cNvPr id="36" name="TextBox 35">
              <a:extLst>
                <a:ext uri="{FF2B5EF4-FFF2-40B4-BE49-F238E27FC236}">
                  <a16:creationId xmlns:a16="http://schemas.microsoft.com/office/drawing/2014/main" id="{4232F1A0-06C2-72E2-E3B9-6C9805C110BE}"/>
                </a:ext>
              </a:extLst>
            </p:cNvPr>
            <p:cNvSpPr txBox="1"/>
            <p:nvPr/>
          </p:nvSpPr>
          <p:spPr>
            <a:xfrm rot="900000">
              <a:off x="8446635" y="1576109"/>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NON-TRADITIONAL ENTITIES</a:t>
              </a:r>
            </a:p>
          </p:txBody>
        </p:sp>
        <p:pic>
          <p:nvPicPr>
            <p:cNvPr id="21" name="Picture 20" descr="Logo&#10;&#10;Description automatically generated">
              <a:extLst>
                <a:ext uri="{FF2B5EF4-FFF2-40B4-BE49-F238E27FC236}">
                  <a16:creationId xmlns:a16="http://schemas.microsoft.com/office/drawing/2014/main" id="{351BD580-916B-FCF5-734A-381ED5E447FF}"/>
                </a:ext>
              </a:extLst>
            </p:cNvPr>
            <p:cNvPicPr>
              <a:picLocks noChangeAspect="1"/>
            </p:cNvPicPr>
            <p:nvPr/>
          </p:nvPicPr>
          <p:blipFill>
            <a:blip r:embed="rId9"/>
            <a:stretch>
              <a:fillRect/>
            </a:stretch>
          </p:blipFill>
          <p:spPr>
            <a:xfrm>
              <a:off x="8586148" y="1715622"/>
              <a:ext cx="1366895" cy="1366895"/>
            </a:xfrm>
            <a:prstGeom prst="rect">
              <a:avLst/>
            </a:prstGeom>
          </p:spPr>
        </p:pic>
      </p:grpSp>
      <p:grpSp>
        <p:nvGrpSpPr>
          <p:cNvPr id="46" name="Group 45">
            <a:extLst>
              <a:ext uri="{FF2B5EF4-FFF2-40B4-BE49-F238E27FC236}">
                <a16:creationId xmlns:a16="http://schemas.microsoft.com/office/drawing/2014/main" id="{F898A397-77E9-A9C8-A04B-0477C69F56C4}"/>
              </a:ext>
            </a:extLst>
          </p:cNvPr>
          <p:cNvGrpSpPr/>
          <p:nvPr/>
        </p:nvGrpSpPr>
        <p:grpSpPr>
          <a:xfrm>
            <a:off x="6106033" y="4053653"/>
            <a:ext cx="1645920" cy="1645920"/>
            <a:chOff x="4763039" y="3491028"/>
            <a:chExt cx="1645920" cy="1645920"/>
          </a:xfrm>
        </p:grpSpPr>
        <p:sp>
          <p:nvSpPr>
            <p:cNvPr id="32" name="TextBox 31">
              <a:extLst>
                <a:ext uri="{FF2B5EF4-FFF2-40B4-BE49-F238E27FC236}">
                  <a16:creationId xmlns:a16="http://schemas.microsoft.com/office/drawing/2014/main" id="{AF830DBD-34AE-C6FA-D396-FDD54A1660B4}"/>
                </a:ext>
              </a:extLst>
            </p:cNvPr>
            <p:cNvSpPr txBox="1"/>
            <p:nvPr/>
          </p:nvSpPr>
          <p:spPr>
            <a:xfrm rot="900000">
              <a:off x="4763039" y="3491028"/>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a:t>
              </a:r>
            </a:p>
          </p:txBody>
        </p:sp>
        <p:pic>
          <p:nvPicPr>
            <p:cNvPr id="23" name="Picture 22">
              <a:extLst>
                <a:ext uri="{FF2B5EF4-FFF2-40B4-BE49-F238E27FC236}">
                  <a16:creationId xmlns:a16="http://schemas.microsoft.com/office/drawing/2014/main" id="{B0AFC37C-6E62-B67C-B9D0-189607738ADA}"/>
                </a:ext>
              </a:extLst>
            </p:cNvPr>
            <p:cNvPicPr>
              <a:picLocks noChangeAspect="1"/>
            </p:cNvPicPr>
            <p:nvPr/>
          </p:nvPicPr>
          <p:blipFill>
            <a:blip r:embed="rId10"/>
            <a:srcRect/>
            <a:stretch/>
          </p:blipFill>
          <p:spPr>
            <a:xfrm>
              <a:off x="4902552" y="3630541"/>
              <a:ext cx="1366895" cy="1366895"/>
            </a:xfrm>
            <a:prstGeom prst="rect">
              <a:avLst/>
            </a:prstGeom>
          </p:spPr>
        </p:pic>
      </p:grpSp>
      <p:grpSp>
        <p:nvGrpSpPr>
          <p:cNvPr id="44" name="Group 43">
            <a:extLst>
              <a:ext uri="{FF2B5EF4-FFF2-40B4-BE49-F238E27FC236}">
                <a16:creationId xmlns:a16="http://schemas.microsoft.com/office/drawing/2014/main" id="{802253FD-E3BD-E21E-CF03-81C0EE4AFE61}"/>
              </a:ext>
            </a:extLst>
          </p:cNvPr>
          <p:cNvGrpSpPr/>
          <p:nvPr/>
        </p:nvGrpSpPr>
        <p:grpSpPr>
          <a:xfrm>
            <a:off x="1085338" y="2421698"/>
            <a:ext cx="2822804" cy="2822804"/>
            <a:chOff x="832408" y="2656182"/>
            <a:chExt cx="2057400" cy="2057400"/>
          </a:xfrm>
        </p:grpSpPr>
        <p:sp>
          <p:nvSpPr>
            <p:cNvPr id="34" name="TextBox 33">
              <a:extLst>
                <a:ext uri="{FF2B5EF4-FFF2-40B4-BE49-F238E27FC236}">
                  <a16:creationId xmlns:a16="http://schemas.microsoft.com/office/drawing/2014/main" id="{C15B8EA9-C87F-FF05-E462-53B2A65CED59}"/>
                </a:ext>
              </a:extLst>
            </p:cNvPr>
            <p:cNvSpPr txBox="1"/>
            <p:nvPr/>
          </p:nvSpPr>
          <p:spPr>
            <a:xfrm rot="900000">
              <a:off x="832408" y="2656182"/>
              <a:ext cx="2057400" cy="205740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AFRL  GLOBAL  PARTNERSHIPS</a:t>
              </a:r>
            </a:p>
          </p:txBody>
        </p:sp>
        <p:pic>
          <p:nvPicPr>
            <p:cNvPr id="25" name="Picture 24" descr="Icon&#10;&#10;Description automatically generated">
              <a:extLst>
                <a:ext uri="{FF2B5EF4-FFF2-40B4-BE49-F238E27FC236}">
                  <a16:creationId xmlns:a16="http://schemas.microsoft.com/office/drawing/2014/main" id="{43E5F60D-AC1D-200B-B1E6-534D63380114}"/>
                </a:ext>
              </a:extLst>
            </p:cNvPr>
            <p:cNvPicPr>
              <a:picLocks noChangeAspect="1"/>
            </p:cNvPicPr>
            <p:nvPr/>
          </p:nvPicPr>
          <p:blipFill>
            <a:blip r:embed="rId11"/>
            <a:stretch>
              <a:fillRect/>
            </a:stretch>
          </p:blipFill>
          <p:spPr>
            <a:xfrm>
              <a:off x="957760" y="2781534"/>
              <a:ext cx="1806697" cy="1806697"/>
            </a:xfrm>
            <a:prstGeom prst="rect">
              <a:avLst/>
            </a:prstGeom>
          </p:spPr>
        </p:pic>
      </p:grpSp>
      <p:grpSp>
        <p:nvGrpSpPr>
          <p:cNvPr id="47" name="Group 46">
            <a:extLst>
              <a:ext uri="{FF2B5EF4-FFF2-40B4-BE49-F238E27FC236}">
                <a16:creationId xmlns:a16="http://schemas.microsoft.com/office/drawing/2014/main" id="{5E687CDE-233D-0E0D-AC8E-34B96F342593}"/>
              </a:ext>
            </a:extLst>
          </p:cNvPr>
          <p:cNvGrpSpPr/>
          <p:nvPr/>
        </p:nvGrpSpPr>
        <p:grpSpPr>
          <a:xfrm>
            <a:off x="4364737" y="4053653"/>
            <a:ext cx="1645920" cy="1645920"/>
            <a:chOff x="2902726" y="4174475"/>
            <a:chExt cx="1645920" cy="1645920"/>
          </a:xfrm>
        </p:grpSpPr>
        <p:sp>
          <p:nvSpPr>
            <p:cNvPr id="31" name="TextBox 30">
              <a:extLst>
                <a:ext uri="{FF2B5EF4-FFF2-40B4-BE49-F238E27FC236}">
                  <a16:creationId xmlns:a16="http://schemas.microsoft.com/office/drawing/2014/main" id="{5884885C-F22F-3B9D-7A09-24697179234A}"/>
                </a:ext>
              </a:extLst>
            </p:cNvPr>
            <p:cNvSpPr txBox="1"/>
            <p:nvPr/>
          </p:nvSpPr>
          <p:spPr>
            <a:xfrm rot="900000">
              <a:off x="2902726" y="4174475"/>
              <a:ext cx="1645920" cy="1645920"/>
            </a:xfrm>
            <a:prstGeom prst="rect">
              <a:avLst/>
            </a:prstGeom>
            <a:noFill/>
          </p:spPr>
          <p:txBody>
            <a:bodyPr wrap="none" rtlCol="0">
              <a:prstTxWarp prst="textArchDown">
                <a:avLst>
                  <a:gd name="adj" fmla="val 162307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SMALL BUSINESS</a:t>
              </a:r>
            </a:p>
          </p:txBody>
        </p:sp>
        <p:pic>
          <p:nvPicPr>
            <p:cNvPr id="27" name="Picture 26">
              <a:extLst>
                <a:ext uri="{FF2B5EF4-FFF2-40B4-BE49-F238E27FC236}">
                  <a16:creationId xmlns:a16="http://schemas.microsoft.com/office/drawing/2014/main" id="{C0FA8377-8899-9525-518A-66F458CA0CFB}"/>
                </a:ext>
              </a:extLst>
            </p:cNvPr>
            <p:cNvPicPr>
              <a:picLocks noChangeAspect="1"/>
            </p:cNvPicPr>
            <p:nvPr/>
          </p:nvPicPr>
          <p:blipFill>
            <a:blip r:embed="rId12"/>
            <a:srcRect/>
            <a:stretch/>
          </p:blipFill>
          <p:spPr>
            <a:xfrm>
              <a:off x="3042239" y="4313988"/>
              <a:ext cx="1366895" cy="1366895"/>
            </a:xfrm>
            <a:prstGeom prst="rect">
              <a:avLst/>
            </a:prstGeom>
          </p:spPr>
        </p:pic>
      </p:grpSp>
    </p:spTree>
    <p:extLst>
      <p:ext uri="{BB962C8B-B14F-4D97-AF65-F5344CB8AC3E}">
        <p14:creationId xmlns:p14="http://schemas.microsoft.com/office/powerpoint/2010/main" val="485909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76AE-5506-B8C3-D043-8263B220699C}"/>
              </a:ext>
            </a:extLst>
          </p:cNvPr>
          <p:cNvSpPr>
            <a:spLocks noGrp="1"/>
          </p:cNvSpPr>
          <p:nvPr>
            <p:ph type="title"/>
          </p:nvPr>
        </p:nvSpPr>
        <p:spPr/>
        <p:txBody>
          <a:bodyPr>
            <a:noAutofit/>
          </a:bodyPr>
          <a:lstStyle/>
          <a:p>
            <a:r>
              <a:rPr lang="en-US"/>
              <a:t>FY23 AFRL/AFOSR Domestic Investments in Basic Science </a:t>
            </a:r>
          </a:p>
        </p:txBody>
      </p:sp>
      <p:pic>
        <p:nvPicPr>
          <p:cNvPr id="9" name="Content Placeholder 8">
            <a:extLst>
              <a:ext uri="{FF2B5EF4-FFF2-40B4-BE49-F238E27FC236}">
                <a16:creationId xmlns:a16="http://schemas.microsoft.com/office/drawing/2014/main" id="{DA4D9BAF-B82E-258E-95B5-63A6BBEECA7D}"/>
              </a:ext>
            </a:extLst>
          </p:cNvPr>
          <p:cNvPicPr>
            <a:picLocks noGrp="1" noChangeAspect="1"/>
          </p:cNvPicPr>
          <p:nvPr>
            <p:ph idx="4294967295"/>
          </p:nvPr>
        </p:nvPicPr>
        <p:blipFill rotWithShape="1">
          <a:blip r:embed="rId3"/>
          <a:srcRect l="1089" t="7389" r="10156" b="11533"/>
          <a:stretch/>
        </p:blipFill>
        <p:spPr>
          <a:xfrm>
            <a:off x="2077278" y="1774636"/>
            <a:ext cx="8320088" cy="447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628C81EE-556C-6F03-349B-7F505C9C873F}"/>
              </a:ext>
            </a:extLst>
          </p:cNvPr>
          <p:cNvSpPr txBox="1"/>
          <p:nvPr/>
        </p:nvSpPr>
        <p:spPr>
          <a:xfrm>
            <a:off x="886124" y="1085803"/>
            <a:ext cx="11199042"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AFRL/AFOSR supported 1603 domestic investments in FY23 at 246 universities and small businesses across 45 states.  </a:t>
            </a:r>
          </a:p>
        </p:txBody>
      </p:sp>
      <p:sp>
        <p:nvSpPr>
          <p:cNvPr id="4" name="TextBox 3">
            <a:extLst>
              <a:ext uri="{FF2B5EF4-FFF2-40B4-BE49-F238E27FC236}">
                <a16:creationId xmlns:a16="http://schemas.microsoft.com/office/drawing/2014/main" id="{9AE714F9-267F-83B2-1A9D-483AF0A53F82}"/>
              </a:ext>
            </a:extLst>
          </p:cNvPr>
          <p:cNvSpPr txBox="1"/>
          <p:nvPr/>
        </p:nvSpPr>
        <p:spPr>
          <a:xfrm>
            <a:off x="6016829" y="6245036"/>
            <a:ext cx="4465378" cy="230832"/>
          </a:xfrm>
          <a:prstGeom prst="rect">
            <a:avLst/>
          </a:prstGeom>
          <a:noFill/>
        </p:spPr>
        <p:txBody>
          <a:bodyPr wrap="square" rtlCol="0">
            <a:spAutoFit/>
          </a:bodyPr>
          <a:lstStyle/>
          <a:p>
            <a:r>
              <a:rPr lang="en-US" sz="900" i="1">
                <a:latin typeface="Arial" panose="020B0604020202020204" pitchFamily="34" charset="0"/>
                <a:cs typeface="Arial" panose="020B0604020202020204" pitchFamily="34" charset="0"/>
              </a:rPr>
              <a:t>Note: This includes investments by both domestic and international program officers.</a:t>
            </a:r>
          </a:p>
        </p:txBody>
      </p:sp>
    </p:spTree>
    <p:extLst>
      <p:ext uri="{BB962C8B-B14F-4D97-AF65-F5344CB8AC3E}">
        <p14:creationId xmlns:p14="http://schemas.microsoft.com/office/powerpoint/2010/main" val="323094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D869399-8B72-FAE2-FA61-8AAEF230AB9B}"/>
              </a:ext>
            </a:extLst>
          </p:cNvPr>
          <p:cNvGrpSpPr/>
          <p:nvPr/>
        </p:nvGrpSpPr>
        <p:grpSpPr>
          <a:xfrm>
            <a:off x="1012394" y="2919433"/>
            <a:ext cx="9540501" cy="3471837"/>
            <a:chOff x="1012394" y="2919433"/>
            <a:chExt cx="9540501" cy="3471837"/>
          </a:xfrm>
        </p:grpSpPr>
        <p:pic>
          <p:nvPicPr>
            <p:cNvPr id="28" name="Picture 27">
              <a:extLst>
                <a:ext uri="{FF2B5EF4-FFF2-40B4-BE49-F238E27FC236}">
                  <a16:creationId xmlns:a16="http://schemas.microsoft.com/office/drawing/2014/main" id="{B619E2D3-4405-B02B-C922-C3A6A5E51DB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23358" y="2919433"/>
              <a:ext cx="8991428" cy="3427145"/>
            </a:xfrm>
            <a:prstGeom prst="rect">
              <a:avLst/>
            </a:prstGeom>
          </p:spPr>
        </p:pic>
        <p:sp>
          <p:nvSpPr>
            <p:cNvPr id="30" name="Rectangle 29">
              <a:extLst>
                <a:ext uri="{FF2B5EF4-FFF2-40B4-BE49-F238E27FC236}">
                  <a16:creationId xmlns:a16="http://schemas.microsoft.com/office/drawing/2014/main" id="{B52599A8-D0DB-6961-6717-6C7E4A8CDA5E}"/>
                </a:ext>
              </a:extLst>
            </p:cNvPr>
            <p:cNvSpPr/>
            <p:nvPr/>
          </p:nvSpPr>
          <p:spPr>
            <a:xfrm>
              <a:off x="1012394" y="3010918"/>
              <a:ext cx="9540501" cy="338035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12AFF68-3D63-89BB-3577-CF48B1A3669A}"/>
                </a:ext>
              </a:extLst>
            </p:cNvPr>
            <p:cNvSpPr txBox="1"/>
            <p:nvPr/>
          </p:nvSpPr>
          <p:spPr>
            <a:xfrm rot="16200000">
              <a:off x="326336" y="4164378"/>
              <a:ext cx="1792478" cy="261610"/>
            </a:xfrm>
            <a:prstGeom prst="rect">
              <a:avLst/>
            </a:prstGeom>
            <a:noFill/>
          </p:spPr>
          <p:txBody>
            <a:bodyPr wrap="none" rtlCol="0">
              <a:spAutoFit/>
            </a:bodyPr>
            <a:lstStyle/>
            <a:p>
              <a:r>
                <a:rPr lang="en-US" sz="1100"/>
                <a:t>FY23 Funding by Country</a:t>
              </a:r>
            </a:p>
          </p:txBody>
        </p:sp>
        <p:sp>
          <p:nvSpPr>
            <p:cNvPr id="9" name="TextBox 8">
              <a:extLst>
                <a:ext uri="{FF2B5EF4-FFF2-40B4-BE49-F238E27FC236}">
                  <a16:creationId xmlns:a16="http://schemas.microsoft.com/office/drawing/2014/main" id="{1A697071-7D7A-D4EE-EA1F-5FABAE175CCD}"/>
                </a:ext>
              </a:extLst>
            </p:cNvPr>
            <p:cNvSpPr txBox="1"/>
            <p:nvPr/>
          </p:nvSpPr>
          <p:spPr>
            <a:xfrm>
              <a:off x="1910320" y="4970928"/>
              <a:ext cx="8465219" cy="307777"/>
            </a:xfrm>
            <a:prstGeom prst="rect">
              <a:avLst/>
            </a:prstGeom>
            <a:noFill/>
          </p:spPr>
          <p:txBody>
            <a:bodyPr wrap="square">
              <a:spAutoFit/>
            </a:bodyPr>
            <a:lstStyle/>
            <a:p>
              <a:r>
                <a:rPr lang="en-US" sz="1400" b="1">
                  <a:solidFill>
                    <a:srgbClr val="0070C0"/>
                  </a:solidFill>
                  <a:latin typeface="Arial" panose="020B0604020202020204" pitchFamily="34" charset="0"/>
                  <a:cs typeface="Arial" panose="020B0604020202020204" pitchFamily="34" charset="0"/>
                </a:rPr>
                <a:t>AFRL/AFOSR funds internationally, but Research Protection regulations focus on domestic actors</a:t>
              </a:r>
            </a:p>
          </p:txBody>
        </p:sp>
      </p:grpSp>
      <p:pic>
        <p:nvPicPr>
          <p:cNvPr id="4" name="Picture 3">
            <a:extLst>
              <a:ext uri="{FF2B5EF4-FFF2-40B4-BE49-F238E27FC236}">
                <a16:creationId xmlns:a16="http://schemas.microsoft.com/office/drawing/2014/main" id="{5E177BC5-B2CA-09C4-A1B3-82FFB3804CE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949566" y="5252957"/>
            <a:ext cx="8465219" cy="1093621"/>
          </a:xfrm>
          <a:prstGeom prst="roundRect">
            <a:avLst>
              <a:gd name="adj" fmla="val 9466"/>
            </a:avLst>
          </a:prstGeom>
          <a:ln>
            <a:solidFill>
              <a:schemeClr val="tx1"/>
            </a:solid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0223895-28A2-587A-E76F-33B9E8896272}"/>
              </a:ext>
            </a:extLst>
          </p:cNvPr>
          <p:cNvSpPr>
            <a:spLocks noGrp="1"/>
          </p:cNvSpPr>
          <p:nvPr>
            <p:ph type="title"/>
          </p:nvPr>
        </p:nvSpPr>
        <p:spPr>
          <a:xfrm>
            <a:off x="500147" y="443278"/>
            <a:ext cx="11191706" cy="606236"/>
          </a:xfrm>
        </p:spPr>
        <p:txBody>
          <a:bodyPr>
            <a:normAutofit fontScale="90000"/>
          </a:bodyPr>
          <a:lstStyle/>
          <a:p>
            <a:pPr marL="0" marR="0" lvl="0" indent="0" defTabSz="914400" rtl="0" eaLnBrk="1" fontAlgn="auto" latinLnBrk="0" hangingPunct="1">
              <a:lnSpc>
                <a:spcPct val="90000"/>
              </a:lnSpc>
              <a:spcBef>
                <a:spcPct val="0"/>
              </a:spcBef>
              <a:spcAft>
                <a:spcPts val="0"/>
              </a:spcAft>
              <a:tabLst/>
              <a:defRPr/>
            </a:pPr>
            <a:r>
              <a:rPr lang="en-US" sz="3200">
                <a:solidFill>
                  <a:srgbClr val="0D4D8C"/>
                </a:solidFill>
              </a:rPr>
              <a:t>FY23 </a:t>
            </a:r>
            <a:r>
              <a:rPr kumimoji="0" lang="en-US" sz="3200" b="0" i="0" u="none" strike="noStrike" kern="1200" cap="none" spc="0" normalizeH="0" baseline="0" noProof="0">
                <a:ln>
                  <a:noFill/>
                </a:ln>
                <a:solidFill>
                  <a:srgbClr val="0D4D8C"/>
                </a:solidFill>
                <a:effectLst/>
                <a:uLnTx/>
                <a:uFillTx/>
                <a:latin typeface="Arial" charset="0"/>
                <a:cs typeface="Arial" charset="0"/>
              </a:rPr>
              <a:t>AFRL/AFOSR</a:t>
            </a:r>
            <a:r>
              <a:rPr kumimoji="0" lang="en-US" sz="3200" b="0" i="0" u="none" strike="noStrike" kern="1200" cap="none" spc="0" normalizeH="0" noProof="0">
                <a:ln>
                  <a:noFill/>
                </a:ln>
                <a:solidFill>
                  <a:srgbClr val="0D4D8C"/>
                </a:solidFill>
                <a:effectLst/>
                <a:uLnTx/>
                <a:uFillTx/>
                <a:latin typeface="Arial" charset="0"/>
                <a:cs typeface="Arial" charset="0"/>
              </a:rPr>
              <a:t> International</a:t>
            </a:r>
            <a:r>
              <a:rPr kumimoji="0" lang="en-US" sz="3200" b="0" i="0" u="none" strike="noStrike" kern="1200" cap="none" spc="0" normalizeH="0" baseline="0" noProof="0">
                <a:ln>
                  <a:noFill/>
                </a:ln>
                <a:solidFill>
                  <a:srgbClr val="0D4D8C"/>
                </a:solidFill>
                <a:effectLst/>
                <a:uLnTx/>
                <a:uFillTx/>
                <a:latin typeface="Arial" charset="0"/>
                <a:cs typeface="Arial" charset="0"/>
              </a:rPr>
              <a:t> Investments in Basic Science</a:t>
            </a:r>
            <a:endParaRPr lang="en-US"/>
          </a:p>
        </p:txBody>
      </p:sp>
      <p:grpSp>
        <p:nvGrpSpPr>
          <p:cNvPr id="27" name="Group 26">
            <a:extLst>
              <a:ext uri="{FF2B5EF4-FFF2-40B4-BE49-F238E27FC236}">
                <a16:creationId xmlns:a16="http://schemas.microsoft.com/office/drawing/2014/main" id="{A58A83C2-91D8-55B2-0A09-F0E97DF60129}"/>
              </a:ext>
            </a:extLst>
          </p:cNvPr>
          <p:cNvGrpSpPr/>
          <p:nvPr/>
        </p:nvGrpSpPr>
        <p:grpSpPr>
          <a:xfrm>
            <a:off x="887113" y="1309915"/>
            <a:ext cx="10678200" cy="5120059"/>
            <a:chOff x="769435" y="1336252"/>
            <a:chExt cx="10810034" cy="4975338"/>
          </a:xfrm>
        </p:grpSpPr>
        <p:pic>
          <p:nvPicPr>
            <p:cNvPr id="32" name="Picture 31">
              <a:extLst>
                <a:ext uri="{FF2B5EF4-FFF2-40B4-BE49-F238E27FC236}">
                  <a16:creationId xmlns:a16="http://schemas.microsoft.com/office/drawing/2014/main" id="{9E0D09FB-E0CE-7E8A-4272-1447E2A40426}"/>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a:stretch/>
          </p:blipFill>
          <p:spPr>
            <a:xfrm>
              <a:off x="769435" y="1336252"/>
              <a:ext cx="10810034" cy="4975338"/>
            </a:xfrm>
            <a:prstGeom prst="rect">
              <a:avLst/>
            </a:prstGeom>
            <a:ln>
              <a:solidFill>
                <a:schemeClr val="tx1"/>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AC39F6B6-A44B-A613-373C-438505D4353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57410" y="5608079"/>
              <a:ext cx="423116" cy="423116"/>
            </a:xfrm>
            <a:prstGeom prst="ellipse">
              <a:avLst/>
            </a:prstGeom>
          </p:spPr>
        </p:pic>
        <p:pic>
          <p:nvPicPr>
            <p:cNvPr id="34" name="Picture 33">
              <a:extLst>
                <a:ext uri="{FF2B5EF4-FFF2-40B4-BE49-F238E27FC236}">
                  <a16:creationId xmlns:a16="http://schemas.microsoft.com/office/drawing/2014/main" id="{8CE81772-8621-57C2-F4AE-73863288B60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198744" y="1793448"/>
              <a:ext cx="572005" cy="573518"/>
            </a:xfrm>
            <a:prstGeom prst="rect">
              <a:avLst/>
            </a:prstGeom>
          </p:spPr>
        </p:pic>
        <p:pic>
          <p:nvPicPr>
            <p:cNvPr id="35" name="Picture 34">
              <a:extLst>
                <a:ext uri="{FF2B5EF4-FFF2-40B4-BE49-F238E27FC236}">
                  <a16:creationId xmlns:a16="http://schemas.microsoft.com/office/drawing/2014/main" id="{33A3A9BB-AA6E-80F1-6619-5043FD7554B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1"/>
            <a:stretch/>
          </p:blipFill>
          <p:spPr>
            <a:xfrm>
              <a:off x="10124748" y="4005163"/>
              <a:ext cx="409999" cy="408511"/>
            </a:xfrm>
            <a:prstGeom prst="ellipse">
              <a:avLst/>
            </a:prstGeom>
          </p:spPr>
        </p:pic>
        <p:sp>
          <p:nvSpPr>
            <p:cNvPr id="36" name="5-Point Star 178">
              <a:extLst>
                <a:ext uri="{FF2B5EF4-FFF2-40B4-BE49-F238E27FC236}">
                  <a16:creationId xmlns:a16="http://schemas.microsoft.com/office/drawing/2014/main" id="{1BFD5F4E-011F-B72E-5333-6BBBEA81C21A}"/>
                </a:ext>
              </a:extLst>
            </p:cNvPr>
            <p:cNvSpPr/>
            <p:nvPr/>
          </p:nvSpPr>
          <p:spPr>
            <a:xfrm>
              <a:off x="3517063" y="5592199"/>
              <a:ext cx="184164" cy="184160"/>
            </a:xfrm>
            <a:prstGeom prst="star5">
              <a:avLst/>
            </a:prstGeom>
            <a:solidFill>
              <a:srgbClr val="FFFF00"/>
            </a:solidFill>
            <a:ln w="3175">
              <a:solidFill>
                <a:srgbClr val="00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5-Point Star 208">
              <a:extLst>
                <a:ext uri="{FF2B5EF4-FFF2-40B4-BE49-F238E27FC236}">
                  <a16:creationId xmlns:a16="http://schemas.microsoft.com/office/drawing/2014/main" id="{91EA2741-70F2-44B8-2B88-A94BF9AC9E09}"/>
                </a:ext>
              </a:extLst>
            </p:cNvPr>
            <p:cNvSpPr/>
            <p:nvPr/>
          </p:nvSpPr>
          <p:spPr>
            <a:xfrm>
              <a:off x="4288182" y="5107575"/>
              <a:ext cx="184164" cy="184160"/>
            </a:xfrm>
            <a:prstGeom prst="star5">
              <a:avLst/>
            </a:prstGeom>
            <a:solidFill>
              <a:srgbClr val="FFFF00"/>
            </a:solidFill>
            <a:ln w="3175">
              <a:solidFill>
                <a:srgbClr val="00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5-Point Star 209">
              <a:extLst>
                <a:ext uri="{FF2B5EF4-FFF2-40B4-BE49-F238E27FC236}">
                  <a16:creationId xmlns:a16="http://schemas.microsoft.com/office/drawing/2014/main" id="{38698053-340C-FABC-665C-2A1656423C99}"/>
                </a:ext>
              </a:extLst>
            </p:cNvPr>
            <p:cNvSpPr/>
            <p:nvPr/>
          </p:nvSpPr>
          <p:spPr>
            <a:xfrm>
              <a:off x="5703521" y="2573045"/>
              <a:ext cx="184164" cy="184160"/>
            </a:xfrm>
            <a:prstGeom prst="star5">
              <a:avLst/>
            </a:prstGeom>
            <a:solidFill>
              <a:srgbClr val="FFFF00"/>
            </a:solidFill>
            <a:ln w="3175">
              <a:solidFill>
                <a:srgbClr val="00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5-Point Star 210">
              <a:extLst>
                <a:ext uri="{FF2B5EF4-FFF2-40B4-BE49-F238E27FC236}">
                  <a16:creationId xmlns:a16="http://schemas.microsoft.com/office/drawing/2014/main" id="{1F734C8F-600E-4D0E-D4DC-3C2876B9E45A}"/>
                </a:ext>
              </a:extLst>
            </p:cNvPr>
            <p:cNvSpPr/>
            <p:nvPr/>
          </p:nvSpPr>
          <p:spPr>
            <a:xfrm>
              <a:off x="9881331" y="3262964"/>
              <a:ext cx="184164" cy="184160"/>
            </a:xfrm>
            <a:prstGeom prst="star5">
              <a:avLst/>
            </a:prstGeom>
            <a:solidFill>
              <a:srgbClr val="FFFF00"/>
            </a:solidFill>
            <a:ln w="3175">
              <a:solidFill>
                <a:srgbClr val="00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5-Point Star 211">
              <a:extLst>
                <a:ext uri="{FF2B5EF4-FFF2-40B4-BE49-F238E27FC236}">
                  <a16:creationId xmlns:a16="http://schemas.microsoft.com/office/drawing/2014/main" id="{DB9FE753-FD9B-9598-1D44-9F1AED8ECAF3}"/>
                </a:ext>
              </a:extLst>
            </p:cNvPr>
            <p:cNvSpPr/>
            <p:nvPr/>
          </p:nvSpPr>
          <p:spPr>
            <a:xfrm>
              <a:off x="10153832" y="5554327"/>
              <a:ext cx="184164" cy="184160"/>
            </a:xfrm>
            <a:prstGeom prst="star5">
              <a:avLst/>
            </a:prstGeom>
            <a:solidFill>
              <a:srgbClr val="FFFF00"/>
            </a:solidFill>
            <a:ln w="3175">
              <a:solidFill>
                <a:srgbClr val="00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TextBox 40">
              <a:extLst>
                <a:ext uri="{FF2B5EF4-FFF2-40B4-BE49-F238E27FC236}">
                  <a16:creationId xmlns:a16="http://schemas.microsoft.com/office/drawing/2014/main" id="{DF47D226-B406-3A92-606A-24359BE80A2A}"/>
                </a:ext>
              </a:extLst>
            </p:cNvPr>
            <p:cNvSpPr txBox="1"/>
            <p:nvPr/>
          </p:nvSpPr>
          <p:spPr>
            <a:xfrm>
              <a:off x="4728799" y="2446029"/>
              <a:ext cx="85632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EOARD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London, UK</a:t>
              </a:r>
            </a:p>
          </p:txBody>
        </p:sp>
        <p:sp>
          <p:nvSpPr>
            <p:cNvPr id="42" name="TextBox 41">
              <a:extLst>
                <a:ext uri="{FF2B5EF4-FFF2-40B4-BE49-F238E27FC236}">
                  <a16:creationId xmlns:a16="http://schemas.microsoft.com/office/drawing/2014/main" id="{D621B171-90FB-BBD8-C09C-04C5BB901053}"/>
                </a:ext>
              </a:extLst>
            </p:cNvPr>
            <p:cNvSpPr txBox="1"/>
            <p:nvPr/>
          </p:nvSpPr>
          <p:spPr>
            <a:xfrm>
              <a:off x="2629391" y="5567516"/>
              <a:ext cx="1061632" cy="3888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SOARD,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Santiago, Chile</a:t>
              </a:r>
            </a:p>
          </p:txBody>
        </p:sp>
        <p:sp>
          <p:nvSpPr>
            <p:cNvPr id="43" name="TextBox 42">
              <a:extLst>
                <a:ext uri="{FF2B5EF4-FFF2-40B4-BE49-F238E27FC236}">
                  <a16:creationId xmlns:a16="http://schemas.microsoft.com/office/drawing/2014/main" id="{AC5CF261-BA46-1823-FBA8-83F062B3BD55}"/>
                </a:ext>
              </a:extLst>
            </p:cNvPr>
            <p:cNvSpPr txBox="1"/>
            <p:nvPr/>
          </p:nvSpPr>
          <p:spPr>
            <a:xfrm>
              <a:off x="4194558" y="5106043"/>
              <a:ext cx="1176851" cy="3888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SOARD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São Paulo, Brazil</a:t>
              </a:r>
            </a:p>
          </p:txBody>
        </p:sp>
        <p:sp>
          <p:nvSpPr>
            <p:cNvPr id="44" name="TextBox 43">
              <a:extLst>
                <a:ext uri="{FF2B5EF4-FFF2-40B4-BE49-F238E27FC236}">
                  <a16:creationId xmlns:a16="http://schemas.microsoft.com/office/drawing/2014/main" id="{794C7DDD-EBEF-5C4D-40B8-6D2456C94324}"/>
                </a:ext>
              </a:extLst>
            </p:cNvPr>
            <p:cNvSpPr txBox="1"/>
            <p:nvPr/>
          </p:nvSpPr>
          <p:spPr>
            <a:xfrm>
              <a:off x="9872129" y="5632986"/>
              <a:ext cx="1371585" cy="3888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AOARD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Melbourne, Australia</a:t>
              </a:r>
            </a:p>
          </p:txBody>
        </p:sp>
        <p:sp>
          <p:nvSpPr>
            <p:cNvPr id="45" name="TextBox 44">
              <a:extLst>
                <a:ext uri="{FF2B5EF4-FFF2-40B4-BE49-F238E27FC236}">
                  <a16:creationId xmlns:a16="http://schemas.microsoft.com/office/drawing/2014/main" id="{1B5F1574-3CAA-19B7-5E40-9C181822E569}"/>
                </a:ext>
              </a:extLst>
            </p:cNvPr>
            <p:cNvSpPr txBox="1"/>
            <p:nvPr/>
          </p:nvSpPr>
          <p:spPr>
            <a:xfrm>
              <a:off x="9894177" y="3231949"/>
              <a:ext cx="961019" cy="3888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AOARD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Tokyo, Japan</a:t>
              </a:r>
            </a:p>
          </p:txBody>
        </p:sp>
        <p:sp>
          <p:nvSpPr>
            <p:cNvPr id="46" name="5-Point Star 221">
              <a:extLst>
                <a:ext uri="{FF2B5EF4-FFF2-40B4-BE49-F238E27FC236}">
                  <a16:creationId xmlns:a16="http://schemas.microsoft.com/office/drawing/2014/main" id="{8456C02C-0605-CE2A-F4A2-912394BA1120}"/>
                </a:ext>
              </a:extLst>
            </p:cNvPr>
            <p:cNvSpPr/>
            <p:nvPr/>
          </p:nvSpPr>
          <p:spPr>
            <a:xfrm>
              <a:off x="3390956" y="3176534"/>
              <a:ext cx="184164" cy="184160"/>
            </a:xfrm>
            <a:prstGeom prst="star5">
              <a:avLst/>
            </a:prstGeom>
            <a:solidFill>
              <a:srgbClr val="FFFF00"/>
            </a:solidFill>
            <a:ln w="3175">
              <a:solidFill>
                <a:srgbClr val="00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TextBox 46">
              <a:extLst>
                <a:ext uri="{FF2B5EF4-FFF2-40B4-BE49-F238E27FC236}">
                  <a16:creationId xmlns:a16="http://schemas.microsoft.com/office/drawing/2014/main" id="{C2BC546A-4460-5C58-A4A7-70310F6C899D}"/>
                </a:ext>
              </a:extLst>
            </p:cNvPr>
            <p:cNvSpPr txBox="1"/>
            <p:nvPr/>
          </p:nvSpPr>
          <p:spPr>
            <a:xfrm>
              <a:off x="3473662" y="3107756"/>
              <a:ext cx="939922" cy="3888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Arial"/>
                  <a:cs typeface="Arial"/>
                  <a:sym typeface="Arial"/>
                </a:rPr>
                <a:t>AFOSR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kern="0">
                  <a:solidFill>
                    <a:srgbClr val="000000"/>
                  </a:solidFill>
                  <a:latin typeface="Arial"/>
                  <a:cs typeface="Arial"/>
                  <a:sym typeface="Arial"/>
                </a:rPr>
                <a:t>Arlington, VA</a:t>
              </a:r>
              <a:endParaRPr kumimoji="0" lang="en-US" sz="1000" b="0" i="0" u="none" strike="noStrike" kern="0" cap="none" spc="0" normalizeH="0" baseline="0" noProof="0">
                <a:ln>
                  <a:noFill/>
                </a:ln>
                <a:solidFill>
                  <a:srgbClr val="000000"/>
                </a:solidFill>
                <a:effectLst/>
                <a:uLnTx/>
                <a:uFillTx/>
                <a:latin typeface="Arial"/>
                <a:cs typeface="Arial"/>
                <a:sym typeface="Arial"/>
              </a:endParaRPr>
            </a:p>
          </p:txBody>
        </p:sp>
        <p:pic>
          <p:nvPicPr>
            <p:cNvPr id="48" name="Picture 47">
              <a:extLst>
                <a:ext uri="{FF2B5EF4-FFF2-40B4-BE49-F238E27FC236}">
                  <a16:creationId xmlns:a16="http://schemas.microsoft.com/office/drawing/2014/main" id="{DEAAF83B-4F03-7A76-0258-921539EBAB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1022" y="1438056"/>
              <a:ext cx="1333686" cy="552527"/>
            </a:xfrm>
            <a:prstGeom prst="rect">
              <a:avLst/>
            </a:prstGeom>
            <a:ln>
              <a:solidFill>
                <a:schemeClr val="tx1"/>
              </a:solidFill>
            </a:ln>
          </p:spPr>
        </p:pic>
      </p:grpSp>
      <p:pic>
        <p:nvPicPr>
          <p:cNvPr id="26" name="Picture 25">
            <a:extLst>
              <a:ext uri="{FF2B5EF4-FFF2-40B4-BE49-F238E27FC236}">
                <a16:creationId xmlns:a16="http://schemas.microsoft.com/office/drawing/2014/main" id="{64C34D1F-804C-DA0B-24E7-6E346696C20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660" y="5343271"/>
            <a:ext cx="1182211" cy="1183004"/>
          </a:xfrm>
          <a:prstGeom prst="rect">
            <a:avLst/>
          </a:prstGeom>
        </p:spPr>
      </p:pic>
      <p:sp>
        <p:nvSpPr>
          <p:cNvPr id="3" name="TextBox 2">
            <a:extLst>
              <a:ext uri="{FF2B5EF4-FFF2-40B4-BE49-F238E27FC236}">
                <a16:creationId xmlns:a16="http://schemas.microsoft.com/office/drawing/2014/main" id="{AAAAA7B1-C91D-02FB-A605-19F391EA5BFF}"/>
              </a:ext>
            </a:extLst>
          </p:cNvPr>
          <p:cNvSpPr txBox="1"/>
          <p:nvPr/>
        </p:nvSpPr>
        <p:spPr>
          <a:xfrm>
            <a:off x="759562" y="972505"/>
            <a:ext cx="9725739"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AFRL/AFOSR supported over 460 investments in FY23 across 49 countries and 6 continents.</a:t>
            </a:r>
          </a:p>
        </p:txBody>
      </p:sp>
    </p:spTree>
    <p:extLst>
      <p:ext uri="{BB962C8B-B14F-4D97-AF65-F5344CB8AC3E}">
        <p14:creationId xmlns:p14="http://schemas.microsoft.com/office/powerpoint/2010/main" val="17600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91667E-6 -3.7037E-7 L 0.08893 -0.10602 " pathEditMode="relative" rAng="0" ptsTypes="AA">
                                      <p:cBhvr>
                                        <p:cTn id="6" dur="2000" fill="hold"/>
                                        <p:tgtEl>
                                          <p:spTgt spid="27"/>
                                        </p:tgtEl>
                                        <p:attrNameLst>
                                          <p:attrName>ppt_x</p:attrName>
                                          <p:attrName>ppt_y</p:attrName>
                                        </p:attrNameLst>
                                      </p:cBhvr>
                                      <p:rCtr x="4440" y="-5301"/>
                                    </p:animMotion>
                                  </p:childTnLst>
                                </p:cTn>
                              </p:par>
                              <p:par>
                                <p:cTn id="7" presetID="6" presetClass="emph" presetSubtype="0" fill="hold" nodeType="withEffect">
                                  <p:stCondLst>
                                    <p:cond delay="0"/>
                                  </p:stCondLst>
                                  <p:childTnLst>
                                    <p:animScale>
                                      <p:cBhvr>
                                        <p:cTn id="8" dur="2000" fill="hold"/>
                                        <p:tgtEl>
                                          <p:spTgt spid="27"/>
                                        </p:tgtEl>
                                      </p:cBhvr>
                                      <p:by x="70000" y="70000"/>
                                    </p:animScale>
                                  </p:childTnLst>
                                </p:cTn>
                              </p:par>
                            </p:childTnLst>
                          </p:cTn>
                        </p:par>
                        <p:par>
                          <p:cTn id="9" fill="hold">
                            <p:stCondLst>
                              <p:cond delay="2000"/>
                            </p:stCondLst>
                            <p:childTnLst>
                              <p:par>
                                <p:cTn id="10" presetID="1"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85BC4-E518-CF8E-C75B-29D82B11F3AD}"/>
              </a:ext>
            </a:extLst>
          </p:cNvPr>
          <p:cNvPicPr>
            <a:picLocks noChangeAspect="1"/>
          </p:cNvPicPr>
          <p:nvPr/>
        </p:nvPicPr>
        <p:blipFill rotWithShape="1">
          <a:blip r:embed="rId2"/>
          <a:srcRect l="2943" t="683"/>
          <a:stretch/>
        </p:blipFill>
        <p:spPr>
          <a:xfrm rot="620096">
            <a:off x="950179" y="1012396"/>
            <a:ext cx="2544974" cy="3821201"/>
          </a:xfrm>
          <a:prstGeom prst="rect">
            <a:avLst/>
          </a:prstGeom>
        </p:spPr>
      </p:pic>
      <p:sp>
        <p:nvSpPr>
          <p:cNvPr id="6" name="TextBox 5">
            <a:extLst>
              <a:ext uri="{FF2B5EF4-FFF2-40B4-BE49-F238E27FC236}">
                <a16:creationId xmlns:a16="http://schemas.microsoft.com/office/drawing/2014/main" id="{6DE31FDD-53DC-50FA-98D3-B8161FF5890A}"/>
              </a:ext>
            </a:extLst>
          </p:cNvPr>
          <p:cNvSpPr txBox="1"/>
          <p:nvPr/>
        </p:nvSpPr>
        <p:spPr>
          <a:xfrm>
            <a:off x="3817274" y="1043126"/>
            <a:ext cx="290464"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E9B9EB32-B59F-6127-BBAC-12F478ACA29D}"/>
              </a:ext>
            </a:extLst>
          </p:cNvPr>
          <p:cNvSpPr txBox="1"/>
          <p:nvPr/>
        </p:nvSpPr>
        <p:spPr>
          <a:xfrm>
            <a:off x="815685" y="5139506"/>
            <a:ext cx="2813961" cy="338554"/>
          </a:xfrm>
          <a:prstGeom prst="rect">
            <a:avLst/>
          </a:prstGeom>
          <a:noFill/>
        </p:spPr>
        <p:txBody>
          <a:bodyPr wrap="square" rtlCol="0">
            <a:spAutoFit/>
          </a:bodyPr>
          <a:lstStyle/>
          <a:p>
            <a:r>
              <a:rPr lang="en-US" sz="800" dirty="0"/>
              <a:t>* Reference to this book does not imply Government endorsement of the book, its author, or content</a:t>
            </a:r>
          </a:p>
        </p:txBody>
      </p:sp>
      <p:pic>
        <p:nvPicPr>
          <p:cNvPr id="8" name="Picture 7" descr="Diagram&#10;&#10;Description automatically generated">
            <a:extLst>
              <a:ext uri="{FF2B5EF4-FFF2-40B4-BE49-F238E27FC236}">
                <a16:creationId xmlns:a16="http://schemas.microsoft.com/office/drawing/2014/main" id="{1B1B0BA2-820E-8CF4-1AFE-0BE79ACF0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152" y="728943"/>
            <a:ext cx="3263502" cy="5568913"/>
          </a:xfrm>
          <a:prstGeom prst="rect">
            <a:avLst/>
          </a:prstGeom>
        </p:spPr>
      </p:pic>
      <p:grpSp>
        <p:nvGrpSpPr>
          <p:cNvPr id="13" name="Group 12">
            <a:extLst>
              <a:ext uri="{FF2B5EF4-FFF2-40B4-BE49-F238E27FC236}">
                <a16:creationId xmlns:a16="http://schemas.microsoft.com/office/drawing/2014/main" id="{2AD9F33C-531E-42A4-9210-D5DEC1194DDC}"/>
              </a:ext>
            </a:extLst>
          </p:cNvPr>
          <p:cNvGrpSpPr/>
          <p:nvPr/>
        </p:nvGrpSpPr>
        <p:grpSpPr>
          <a:xfrm>
            <a:off x="5446060" y="1979192"/>
            <a:ext cx="6512704" cy="4426386"/>
            <a:chOff x="5433703" y="1608490"/>
            <a:chExt cx="6512704" cy="4426386"/>
          </a:xfrm>
        </p:grpSpPr>
        <p:grpSp>
          <p:nvGrpSpPr>
            <p:cNvPr id="10" name="Group 9">
              <a:extLst>
                <a:ext uri="{FF2B5EF4-FFF2-40B4-BE49-F238E27FC236}">
                  <a16:creationId xmlns:a16="http://schemas.microsoft.com/office/drawing/2014/main" id="{BB890472-3506-79DB-2166-EE6A31F94AEF}"/>
                </a:ext>
              </a:extLst>
            </p:cNvPr>
            <p:cNvGrpSpPr/>
            <p:nvPr/>
          </p:nvGrpSpPr>
          <p:grpSpPr>
            <a:xfrm>
              <a:off x="5433703" y="1608490"/>
              <a:ext cx="6512704" cy="4318664"/>
              <a:chOff x="5433703" y="1608490"/>
              <a:chExt cx="6512704" cy="4318664"/>
            </a:xfrm>
          </p:grpSpPr>
          <p:pic>
            <p:nvPicPr>
              <p:cNvPr id="3" name="Picture 2" descr="Table&#10;&#10;Description automatically generated with medium confidence">
                <a:extLst>
                  <a:ext uri="{FF2B5EF4-FFF2-40B4-BE49-F238E27FC236}">
                    <a16:creationId xmlns:a16="http://schemas.microsoft.com/office/drawing/2014/main" id="{F27E0328-7C43-404E-D775-F2AED6650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703" y="1608490"/>
                <a:ext cx="6512704" cy="4318664"/>
              </a:xfrm>
              <a:prstGeom prst="rect">
                <a:avLst/>
              </a:prstGeom>
            </p:spPr>
          </p:pic>
          <p:sp>
            <p:nvSpPr>
              <p:cNvPr id="9" name="Oval 8">
                <a:extLst>
                  <a:ext uri="{FF2B5EF4-FFF2-40B4-BE49-F238E27FC236}">
                    <a16:creationId xmlns:a16="http://schemas.microsoft.com/office/drawing/2014/main" id="{7AC95E32-1BF0-F9B2-8C8E-0C5DD79C422B}"/>
                  </a:ext>
                </a:extLst>
              </p:cNvPr>
              <p:cNvSpPr/>
              <p:nvPr/>
            </p:nvSpPr>
            <p:spPr>
              <a:xfrm>
                <a:off x="10420213" y="4743039"/>
                <a:ext cx="1124909" cy="5657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2" name="TextBox 11">
              <a:extLst>
                <a:ext uri="{FF2B5EF4-FFF2-40B4-BE49-F238E27FC236}">
                  <a16:creationId xmlns:a16="http://schemas.microsoft.com/office/drawing/2014/main" id="{F5386FD4-049E-0441-6A0B-41BD5729B8EE}"/>
                </a:ext>
              </a:extLst>
            </p:cNvPr>
            <p:cNvSpPr txBox="1"/>
            <p:nvPr/>
          </p:nvSpPr>
          <p:spPr>
            <a:xfrm>
              <a:off x="5642604" y="5819432"/>
              <a:ext cx="6094902" cy="215444"/>
            </a:xfrm>
            <a:prstGeom prst="rect">
              <a:avLst/>
            </a:prstGeom>
            <a:noFill/>
          </p:spPr>
          <p:txBody>
            <a:bodyPr wrap="square">
              <a:spAutoFit/>
            </a:bodyPr>
            <a:lstStyle/>
            <a:p>
              <a:r>
                <a:rPr lang="en-US" sz="800" dirty="0"/>
                <a:t>https://www.cyberpet.com/wp-content/uploads/2020/04/Smartest-Dog-Breeds.jpg</a:t>
              </a:r>
            </a:p>
          </p:txBody>
        </p:sp>
      </p:grpSp>
    </p:spTree>
    <p:extLst>
      <p:ext uri="{BB962C8B-B14F-4D97-AF65-F5344CB8AC3E}">
        <p14:creationId xmlns:p14="http://schemas.microsoft.com/office/powerpoint/2010/main" val="310651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Why does USAF/USSF/DoD care about Quantum Information Science?</a:t>
            </a:r>
          </a:p>
        </p:txBody>
      </p:sp>
      <p:pic>
        <p:nvPicPr>
          <p:cNvPr id="4" name="Picture 3"/>
          <p:cNvPicPr>
            <a:picLocks noChangeAspect="1"/>
          </p:cNvPicPr>
          <p:nvPr/>
        </p:nvPicPr>
        <p:blipFill>
          <a:blip r:embed="rId3"/>
          <a:stretch>
            <a:fillRect/>
          </a:stretch>
        </p:blipFill>
        <p:spPr>
          <a:xfrm>
            <a:off x="8064375" y="1771036"/>
            <a:ext cx="3378688" cy="4352689"/>
          </a:xfrm>
          <a:prstGeom prst="rect">
            <a:avLst/>
          </a:prstGeom>
        </p:spPr>
      </p:pic>
      <p:sp>
        <p:nvSpPr>
          <p:cNvPr id="5" name="Rectangle 4"/>
          <p:cNvSpPr/>
          <p:nvPr/>
        </p:nvSpPr>
        <p:spPr>
          <a:xfrm>
            <a:off x="507241" y="2103181"/>
            <a:ext cx="7186782" cy="3600986"/>
          </a:xfrm>
          <a:prstGeom prst="rect">
            <a:avLst/>
          </a:prstGeom>
        </p:spPr>
        <p:txBody>
          <a:bodyPr wrap="square">
            <a:spAutoFit/>
          </a:bodyPr>
          <a:lstStyle/>
          <a:p>
            <a:pPr marL="285750" indent="-285750">
              <a:buFont typeface="Arial" panose="020B0604020202020204" pitchFamily="34" charset="0"/>
              <a:buChar char="•"/>
            </a:pPr>
            <a:r>
              <a:rPr lang="en-US" i="1">
                <a:latin typeface="Arial" panose="020B0604020202020204" pitchFamily="34" charset="0"/>
                <a:cs typeface="Arial" panose="020B0604020202020204" pitchFamily="34" charset="0"/>
              </a:rPr>
              <a:t>At the core, the promise and impacts of quantum science and technology are about the collection, generation, processing, and communication of information.</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Three technology areas with critical value to DoD </a:t>
            </a:r>
          </a:p>
          <a:p>
            <a:pPr marL="742950" lvl="1" indent="-285750">
              <a:spcBef>
                <a:spcPts val="1200"/>
              </a:spcBef>
              <a:buFont typeface="Arial" panose="020B0604020202020204" pitchFamily="34" charset="0"/>
              <a:buChar char="̶"/>
            </a:pPr>
            <a:r>
              <a:rPr lang="en-US" b="1">
                <a:latin typeface="Arial" panose="020B0604020202020204" pitchFamily="34" charset="0"/>
                <a:cs typeface="Arial" panose="020B0604020202020204" pitchFamily="34" charset="0"/>
              </a:rPr>
              <a:t>Quantum Sensing </a:t>
            </a:r>
            <a:r>
              <a:rPr lang="en-US">
                <a:latin typeface="Arial" panose="020B0604020202020204" pitchFamily="34" charset="0"/>
                <a:cs typeface="Arial" panose="020B0604020202020204" pitchFamily="34" charset="0"/>
              </a:rPr>
              <a:t>(</a:t>
            </a:r>
            <a:r>
              <a:rPr lang="en-US" i="1">
                <a:latin typeface="Arial" panose="020B0604020202020204" pitchFamily="34" charset="0"/>
                <a:cs typeface="Arial" panose="020B0604020202020204" pitchFamily="34" charset="0"/>
              </a:rPr>
              <a:t>e.g.</a:t>
            </a:r>
            <a:r>
              <a:rPr lang="en-US">
                <a:latin typeface="Arial" panose="020B0604020202020204" pitchFamily="34" charset="0"/>
                <a:cs typeface="Arial" panose="020B0604020202020204" pitchFamily="34" charset="0"/>
              </a:rPr>
              <a:t>, timing and positioning, magnetometry, gravimeters, </a:t>
            </a:r>
            <a:r>
              <a:rPr lang="en-US" i="1">
                <a:latin typeface="Arial" panose="020B0604020202020204" pitchFamily="34" charset="0"/>
                <a:cs typeface="Arial" panose="020B0604020202020204" pitchFamily="34" charset="0"/>
              </a:rPr>
              <a:t>etc</a:t>
            </a:r>
            <a:r>
              <a:rPr lang="en-US">
                <a:latin typeface="Arial" panose="020B0604020202020204" pitchFamily="34" charset="0"/>
                <a:cs typeface="Arial" panose="020B0604020202020204" pitchFamily="34" charset="0"/>
              </a:rPr>
              <a:t>.)</a:t>
            </a:r>
            <a:endParaRPr lang="en-US" b="1">
              <a:latin typeface="Arial" panose="020B0604020202020204" pitchFamily="34" charset="0"/>
              <a:cs typeface="Arial" panose="020B0604020202020204" pitchFamily="34" charset="0"/>
            </a:endParaRPr>
          </a:p>
          <a:p>
            <a:pPr marL="742950" lvl="1" indent="-285750">
              <a:spcBef>
                <a:spcPts val="1200"/>
              </a:spcBef>
              <a:buFont typeface="Arial" panose="020B0604020202020204" pitchFamily="34" charset="0"/>
              <a:buChar char="̶"/>
            </a:pPr>
            <a:r>
              <a:rPr lang="en-US" b="1">
                <a:latin typeface="Arial" panose="020B0604020202020204" pitchFamily="34" charset="0"/>
                <a:cs typeface="Arial" panose="020B0604020202020204" pitchFamily="34" charset="0"/>
              </a:rPr>
              <a:t>Quantum Computing </a:t>
            </a:r>
            <a:r>
              <a:rPr lang="en-US">
                <a:latin typeface="Arial" panose="020B0604020202020204" pitchFamily="34" charset="0"/>
                <a:cs typeface="Arial" panose="020B0604020202020204" pitchFamily="34" charset="0"/>
              </a:rPr>
              <a:t>(</a:t>
            </a:r>
            <a:r>
              <a:rPr lang="en-US" i="1">
                <a:latin typeface="Arial" panose="020B0604020202020204" pitchFamily="34" charset="0"/>
                <a:cs typeface="Arial" panose="020B0604020202020204" pitchFamily="34" charset="0"/>
              </a:rPr>
              <a:t>e.g.</a:t>
            </a:r>
            <a:r>
              <a:rPr lang="en-US">
                <a:latin typeface="Arial" panose="020B0604020202020204" pitchFamily="34" charset="0"/>
                <a:cs typeface="Arial" panose="020B0604020202020204" pitchFamily="34" charset="0"/>
              </a:rPr>
              <a:t>, cryptography, signal processing, simulation, </a:t>
            </a:r>
            <a:r>
              <a:rPr lang="en-US" i="1">
                <a:latin typeface="Arial" panose="020B0604020202020204" pitchFamily="34" charset="0"/>
                <a:cs typeface="Arial" panose="020B0604020202020204" pitchFamily="34" charset="0"/>
              </a:rPr>
              <a:t>etc</a:t>
            </a:r>
            <a:r>
              <a:rPr lang="en-US">
                <a:latin typeface="Arial" panose="020B0604020202020204" pitchFamily="34" charset="0"/>
                <a:cs typeface="Arial" panose="020B0604020202020204" pitchFamily="34" charset="0"/>
              </a:rPr>
              <a:t>.)</a:t>
            </a:r>
          </a:p>
          <a:p>
            <a:pPr marL="742950" lvl="1" indent="-285750">
              <a:spcBef>
                <a:spcPts val="1200"/>
              </a:spcBef>
              <a:buFont typeface="Arial" panose="020B0604020202020204" pitchFamily="34" charset="0"/>
              <a:buChar char="̶"/>
            </a:pPr>
            <a:r>
              <a:rPr lang="en-US" b="1">
                <a:latin typeface="Arial" panose="020B0604020202020204" pitchFamily="34" charset="0"/>
                <a:cs typeface="Arial" panose="020B0604020202020204" pitchFamily="34" charset="0"/>
              </a:rPr>
              <a:t>Entanglement Distribution </a:t>
            </a:r>
            <a:r>
              <a:rPr lang="en-US">
                <a:latin typeface="Arial" panose="020B0604020202020204" pitchFamily="34" charset="0"/>
                <a:cs typeface="Arial" panose="020B0604020202020204" pitchFamily="34" charset="0"/>
              </a:rPr>
              <a:t>(</a:t>
            </a:r>
            <a:r>
              <a:rPr lang="en-US" i="1">
                <a:latin typeface="Arial" panose="020B0604020202020204" pitchFamily="34" charset="0"/>
                <a:cs typeface="Arial" panose="020B0604020202020204" pitchFamily="34" charset="0"/>
              </a:rPr>
              <a:t>e.g</a:t>
            </a:r>
            <a:r>
              <a:rPr lang="en-US">
                <a:latin typeface="Arial" panose="020B0604020202020204" pitchFamily="34" charset="0"/>
                <a:cs typeface="Arial" panose="020B0604020202020204" pitchFamily="34" charset="0"/>
              </a:rPr>
              <a:t>., teleportation, distributed computing, </a:t>
            </a:r>
            <a:r>
              <a:rPr lang="en-US" i="1">
                <a:latin typeface="Arial" panose="020B0604020202020204" pitchFamily="34" charset="0"/>
                <a:cs typeface="Arial" panose="020B0604020202020204" pitchFamily="34" charset="0"/>
              </a:rPr>
              <a:t>etc</a:t>
            </a:r>
            <a:r>
              <a:rPr lang="en-US">
                <a:latin typeface="Arial" panose="020B0604020202020204" pitchFamily="34" charset="0"/>
                <a:cs typeface="Arial" panose="020B0604020202020204" pitchFamily="34" charset="0"/>
              </a:rPr>
              <a:t>.)</a:t>
            </a:r>
          </a:p>
        </p:txBody>
      </p:sp>
      <p:sp>
        <p:nvSpPr>
          <p:cNvPr id="11" name="Rectangle 10"/>
          <p:cNvSpPr/>
          <p:nvPr/>
        </p:nvSpPr>
        <p:spPr>
          <a:xfrm>
            <a:off x="507241" y="1333036"/>
            <a:ext cx="7526417" cy="369332"/>
          </a:xfrm>
          <a:prstGeom prst="rect">
            <a:avLst/>
          </a:prstGeom>
        </p:spPr>
        <p:txBody>
          <a:bodyPr wrap="square">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Seen impact of atomic clocks in GPS for navigation</a:t>
            </a:r>
          </a:p>
        </p:txBody>
      </p:sp>
    </p:spTree>
    <p:extLst>
      <p:ext uri="{BB962C8B-B14F-4D97-AF65-F5344CB8AC3E}">
        <p14:creationId xmlns:p14="http://schemas.microsoft.com/office/powerpoint/2010/main" val="823044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Nobel Prize Winning Research</a:t>
            </a:r>
          </a:p>
        </p:txBody>
      </p:sp>
      <p:sp>
        <p:nvSpPr>
          <p:cNvPr id="4" name="Content Placeholder 3"/>
          <p:cNvSpPr>
            <a:spLocks noGrp="1"/>
          </p:cNvSpPr>
          <p:nvPr>
            <p:ph idx="4294967295"/>
          </p:nvPr>
        </p:nvSpPr>
        <p:spPr>
          <a:xfrm>
            <a:off x="4743372" y="1379918"/>
            <a:ext cx="7155237" cy="1327150"/>
          </a:xfrm>
        </p:spPr>
        <p:txBody>
          <a:bodyPr>
            <a:noAutofit/>
          </a:bodyPr>
          <a:lstStyle/>
          <a:p>
            <a:pPr marL="114300" indent="0">
              <a:lnSpc>
                <a:spcPct val="120000"/>
              </a:lnSpc>
              <a:spcBef>
                <a:spcPts val="0"/>
              </a:spcBef>
              <a:buNone/>
            </a:pPr>
            <a:r>
              <a:rPr lang="en-US" sz="2400" b="1">
                <a:latin typeface="Arial" panose="020B0604020202020204" pitchFamily="34" charset="0"/>
                <a:cs typeface="Arial" panose="020B0604020202020204" pitchFamily="34" charset="0"/>
              </a:rPr>
              <a:t>Dr. Charles Townes, </a:t>
            </a:r>
            <a:r>
              <a:rPr lang="en-US" sz="2400">
                <a:latin typeface="Arial" panose="020B0604020202020204" pitchFamily="34" charset="0"/>
                <a:cs typeface="Arial" panose="020B0604020202020204" pitchFamily="34" charset="0"/>
              </a:rPr>
              <a:t>Columbia University</a:t>
            </a:r>
          </a:p>
          <a:p>
            <a:pPr marL="114300" indent="0">
              <a:lnSpc>
                <a:spcPct val="120000"/>
              </a:lnSpc>
              <a:spcBef>
                <a:spcPts val="0"/>
              </a:spcBef>
              <a:buNone/>
            </a:pPr>
            <a:r>
              <a:rPr lang="en-US" sz="2000" i="1" u="sng">
                <a:latin typeface="Arial" panose="020B0604020202020204" pitchFamily="34" charset="0"/>
                <a:cs typeface="Arial" panose="020B0604020202020204" pitchFamily="34" charset="0"/>
              </a:rPr>
              <a:t>Microwave Amplification by Stimulated Emission of Radiation (MASER)</a:t>
            </a:r>
            <a:r>
              <a:rPr lang="en-US" sz="2000" i="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(1953)</a:t>
            </a:r>
          </a:p>
        </p:txBody>
      </p:sp>
      <p:pic>
        <p:nvPicPr>
          <p:cNvPr id="3" name="Picture 2"/>
          <p:cNvPicPr>
            <a:picLocks noChangeAspect="1"/>
          </p:cNvPicPr>
          <p:nvPr/>
        </p:nvPicPr>
        <p:blipFill>
          <a:blip r:embed="rId3"/>
          <a:stretch>
            <a:fillRect/>
          </a:stretch>
        </p:blipFill>
        <p:spPr>
          <a:xfrm>
            <a:off x="575034" y="1219200"/>
            <a:ext cx="4004904" cy="3745125"/>
          </a:xfrm>
          <a:prstGeom prst="rect">
            <a:avLst/>
          </a:prstGeom>
        </p:spPr>
      </p:pic>
      <p:sp>
        <p:nvSpPr>
          <p:cNvPr id="13" name="Content Placeholder 3"/>
          <p:cNvSpPr txBox="1">
            <a:spLocks/>
          </p:cNvSpPr>
          <p:nvPr/>
        </p:nvSpPr>
        <p:spPr>
          <a:xfrm>
            <a:off x="4743372" y="2756473"/>
            <a:ext cx="7155237" cy="278891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200" b="0" i="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1200"/>
              </a:spcBef>
              <a:buNone/>
            </a:pPr>
            <a:r>
              <a:rPr lang="en-US" sz="1800" b="1"/>
              <a:t>Basic Research leads to first MASER </a:t>
            </a:r>
            <a:r>
              <a:rPr lang="en-US" sz="1800"/>
              <a:t>in 1954, supported by AFRL/AFOSR as part of Joint Services Electronics Program</a:t>
            </a:r>
          </a:p>
          <a:p>
            <a:pPr marL="514350" indent="-285750">
              <a:lnSpc>
                <a:spcPct val="100000"/>
              </a:lnSpc>
              <a:spcBef>
                <a:spcPts val="1200"/>
              </a:spcBef>
            </a:pPr>
            <a:r>
              <a:rPr lang="en-US" sz="1800"/>
              <a:t>Led to explosion of </a:t>
            </a:r>
            <a:r>
              <a:rPr lang="en-US" sz="1800" b="1"/>
              <a:t>laser-related breakthroughs </a:t>
            </a:r>
            <a:r>
              <a:rPr lang="en-US" sz="1800"/>
              <a:t>(many that were AFRL/AFOSR-supported), including </a:t>
            </a:r>
            <a:r>
              <a:rPr lang="en-US" sz="1800" b="1"/>
              <a:t>atomic clocks integral to GPS satellite operations</a:t>
            </a:r>
          </a:p>
        </p:txBody>
      </p:sp>
      <p:pic>
        <p:nvPicPr>
          <p:cNvPr id="6" name="Picture 5">
            <a:extLst>
              <a:ext uri="{FF2B5EF4-FFF2-40B4-BE49-F238E27FC236}">
                <a16:creationId xmlns:a16="http://schemas.microsoft.com/office/drawing/2014/main" id="{9AA83287-D4EE-5560-021F-68BDC84C66DD}"/>
              </a:ext>
            </a:extLst>
          </p:cNvPr>
          <p:cNvPicPr>
            <a:picLocks noChangeAspect="1"/>
          </p:cNvPicPr>
          <p:nvPr/>
        </p:nvPicPr>
        <p:blipFill>
          <a:blip r:embed="rId4"/>
          <a:stretch>
            <a:fillRect/>
          </a:stretch>
        </p:blipFill>
        <p:spPr>
          <a:xfrm>
            <a:off x="4863482" y="4455622"/>
            <a:ext cx="6828371" cy="1935827"/>
          </a:xfrm>
          <a:prstGeom prst="rect">
            <a:avLst/>
          </a:prstGeom>
        </p:spPr>
      </p:pic>
      <p:sp>
        <p:nvSpPr>
          <p:cNvPr id="8" name="TextBox 7">
            <a:extLst>
              <a:ext uri="{FF2B5EF4-FFF2-40B4-BE49-F238E27FC236}">
                <a16:creationId xmlns:a16="http://schemas.microsoft.com/office/drawing/2014/main" id="{061FA6F7-FA21-B0C1-6140-531B3040072B}"/>
              </a:ext>
            </a:extLst>
          </p:cNvPr>
          <p:cNvSpPr txBox="1"/>
          <p:nvPr/>
        </p:nvSpPr>
        <p:spPr>
          <a:xfrm>
            <a:off x="920042" y="5423535"/>
            <a:ext cx="3496462" cy="1200329"/>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1964 </a:t>
            </a:r>
            <a:r>
              <a:rPr lang="en-US" sz="1800" b="1">
                <a:latin typeface="Arial" panose="020B0604020202020204" pitchFamily="34" charset="0"/>
                <a:cs typeface="Arial" panose="020B0604020202020204" pitchFamily="34" charset="0"/>
              </a:rPr>
              <a:t>Nobel Prize in Physics, </a:t>
            </a:r>
            <a:r>
              <a:rPr lang="en-US" sz="1800">
                <a:latin typeface="Arial" panose="020B0604020202020204" pitchFamily="34" charset="0"/>
                <a:cs typeface="Arial" panose="020B0604020202020204" pitchFamily="34" charset="0"/>
              </a:rPr>
              <a:t>shared with Nicolay Basov and Aleksandr Prokhorov</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1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txBox="1">
            <a:spLocks/>
          </p:cNvSpPr>
          <p:nvPr/>
        </p:nvSpPr>
        <p:spPr>
          <a:xfrm>
            <a:off x="751321" y="1322603"/>
            <a:ext cx="7821905" cy="2152704"/>
          </a:xfrm>
          <a:prstGeom prst="rect">
            <a:avLst/>
          </a:prstGeom>
        </p:spPr>
        <p:txBody>
          <a:bodyPr/>
          <a:lstStyle>
            <a:lvl1pPr marL="342900" indent="-228600" algn="l" defTabSz="670322" rtl="0" eaLnBrk="1" latinLnBrk="0" hangingPunct="1">
              <a:lnSpc>
                <a:spcPct val="120000"/>
              </a:lnSpc>
              <a:spcBef>
                <a:spcPts val="450"/>
              </a:spcBef>
              <a:buFont typeface="Arial" pitchFamily="34" charset="0"/>
              <a:buChar char="•"/>
              <a:tabLst>
                <a:tab pos="404813" algn="l"/>
              </a:tabLst>
              <a:defRPr sz="2100" b="1"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b="1"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b="1"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b="1"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4300" indent="0">
              <a:lnSpc>
                <a:spcPct val="100000"/>
              </a:lnSpc>
              <a:spcBef>
                <a:spcPts val="0"/>
              </a:spcBef>
              <a:buNone/>
            </a:pPr>
            <a:r>
              <a:rPr lang="en-US" sz="2000"/>
              <a:t>Dr. Steven Chu, </a:t>
            </a:r>
            <a:r>
              <a:rPr lang="en-US" sz="2000" b="0"/>
              <a:t>Stanford University</a:t>
            </a:r>
          </a:p>
          <a:p>
            <a:pPr marL="114300" indent="0">
              <a:lnSpc>
                <a:spcPct val="100000"/>
              </a:lnSpc>
              <a:spcBef>
                <a:spcPts val="0"/>
              </a:spcBef>
              <a:buNone/>
            </a:pPr>
            <a:r>
              <a:rPr lang="en-US" sz="2000" b="0" i="1" u="sng"/>
              <a:t>Laser Cooling</a:t>
            </a:r>
            <a:r>
              <a:rPr lang="en-US" sz="2000" b="0" i="1"/>
              <a:t> </a:t>
            </a:r>
            <a:r>
              <a:rPr lang="en-US" sz="2000" b="0"/>
              <a:t>(1988)</a:t>
            </a:r>
            <a:endParaRPr lang="en-US" sz="1800" b="0"/>
          </a:p>
          <a:p>
            <a:pPr marL="114300" indent="0">
              <a:lnSpc>
                <a:spcPct val="100000"/>
              </a:lnSpc>
              <a:spcBef>
                <a:spcPts val="600"/>
              </a:spcBef>
              <a:buNone/>
            </a:pPr>
            <a:r>
              <a:rPr lang="en-US" sz="1800" b="0"/>
              <a:t>Research into </a:t>
            </a:r>
            <a:r>
              <a:rPr lang="en-US" sz="1800"/>
              <a:t>cooling and trapping of atoms with laser light</a:t>
            </a:r>
          </a:p>
          <a:p>
            <a:pPr marL="514350" indent="-285750">
              <a:lnSpc>
                <a:spcPct val="100000"/>
              </a:lnSpc>
              <a:spcBef>
                <a:spcPts val="600"/>
              </a:spcBef>
              <a:tabLst/>
            </a:pPr>
            <a:r>
              <a:rPr lang="en-US" sz="1800" b="0"/>
              <a:t>Led to a </a:t>
            </a:r>
            <a:r>
              <a:rPr lang="en-US" sz="1800"/>
              <a:t>1000-fold increase in atomic clock accuracy</a:t>
            </a:r>
          </a:p>
          <a:p>
            <a:pPr marL="514350" indent="-285750">
              <a:lnSpc>
                <a:spcPct val="100000"/>
              </a:lnSpc>
              <a:spcBef>
                <a:spcPts val="600"/>
              </a:spcBef>
              <a:tabLst/>
            </a:pPr>
            <a:r>
              <a:rPr lang="en-US" sz="1800" b="0"/>
              <a:t>1997 </a:t>
            </a:r>
            <a:r>
              <a:rPr lang="en-US" sz="1800"/>
              <a:t>Nobel Prize in Physics</a:t>
            </a:r>
            <a:r>
              <a:rPr lang="en-US" sz="1800" b="0"/>
              <a:t>, shared with Claude Cohen-</a:t>
            </a:r>
            <a:r>
              <a:rPr lang="en-US" sz="1800" b="0" err="1"/>
              <a:t>Tannoudji</a:t>
            </a:r>
            <a:r>
              <a:rPr lang="en-US" sz="1800" b="0"/>
              <a:t> and William Philips</a:t>
            </a:r>
          </a:p>
        </p:txBody>
      </p:sp>
      <p:sp>
        <p:nvSpPr>
          <p:cNvPr id="2" name="Title 1"/>
          <p:cNvSpPr>
            <a:spLocks noGrp="1"/>
          </p:cNvSpPr>
          <p:nvPr>
            <p:ph type="title"/>
          </p:nvPr>
        </p:nvSpPr>
        <p:spPr/>
        <p:txBody>
          <a:bodyPr>
            <a:normAutofit/>
          </a:bodyPr>
          <a:lstStyle/>
          <a:p>
            <a:r>
              <a:rPr lang="en-US"/>
              <a:t>Nobel Prize Winning Research</a:t>
            </a:r>
          </a:p>
        </p:txBody>
      </p:sp>
      <p:sp>
        <p:nvSpPr>
          <p:cNvPr id="13" name="Content Placeholder 3"/>
          <p:cNvSpPr txBox="1">
            <a:spLocks/>
          </p:cNvSpPr>
          <p:nvPr/>
        </p:nvSpPr>
        <p:spPr>
          <a:xfrm>
            <a:off x="2984856" y="3983794"/>
            <a:ext cx="8784771" cy="2346985"/>
          </a:xfrm>
          <a:prstGeom prst="rect">
            <a:avLst/>
          </a:prstGeom>
        </p:spPr>
        <p:txBody>
          <a:bodyPr/>
          <a:lstStyle>
            <a:lvl1pPr marL="342900" indent="-228600" algn="l" defTabSz="670322" rtl="0" eaLnBrk="1" latinLnBrk="0" hangingPunct="1">
              <a:lnSpc>
                <a:spcPct val="120000"/>
              </a:lnSpc>
              <a:spcBef>
                <a:spcPts val="450"/>
              </a:spcBef>
              <a:buFont typeface="Arial" pitchFamily="34" charset="0"/>
              <a:buChar char="•"/>
              <a:tabLst>
                <a:tab pos="404813" algn="l"/>
              </a:tabLst>
              <a:defRPr sz="2100" b="1"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b="1"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b="1"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b="1"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b="1"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4300" indent="0">
              <a:lnSpc>
                <a:spcPct val="100000"/>
              </a:lnSpc>
              <a:spcBef>
                <a:spcPts val="0"/>
              </a:spcBef>
              <a:buNone/>
            </a:pPr>
            <a:r>
              <a:rPr lang="en-US" sz="2000"/>
              <a:t>Dr. David </a:t>
            </a:r>
            <a:r>
              <a:rPr lang="en-US" sz="2000" err="1"/>
              <a:t>Wineland</a:t>
            </a:r>
            <a:r>
              <a:rPr lang="en-US" sz="2000"/>
              <a:t>, </a:t>
            </a:r>
            <a:r>
              <a:rPr lang="en-US" sz="2000" b="0"/>
              <a:t>University of Colorado Boulder and NIST</a:t>
            </a:r>
          </a:p>
          <a:p>
            <a:pPr marL="114300" indent="0">
              <a:lnSpc>
                <a:spcPct val="100000"/>
              </a:lnSpc>
              <a:spcBef>
                <a:spcPts val="0"/>
              </a:spcBef>
              <a:buNone/>
            </a:pPr>
            <a:r>
              <a:rPr lang="en-US" sz="2000" b="0" i="1" u="sng"/>
              <a:t>Single Ion Manipulation</a:t>
            </a:r>
            <a:r>
              <a:rPr lang="en-US" sz="2000" b="0" i="1"/>
              <a:t> </a:t>
            </a:r>
            <a:r>
              <a:rPr lang="en-US" sz="2000" b="0"/>
              <a:t>(1982</a:t>
            </a:r>
            <a:r>
              <a:rPr lang="en-US" sz="2000" b="0">
                <a:latin typeface="Arial Black" panose="020B0A04020102020204" pitchFamily="34" charset="0"/>
              </a:rPr>
              <a:t>)</a:t>
            </a:r>
            <a:endParaRPr lang="en-US" sz="1800" b="0"/>
          </a:p>
          <a:p>
            <a:pPr marL="114300" indent="0">
              <a:lnSpc>
                <a:spcPct val="100000"/>
              </a:lnSpc>
              <a:spcBef>
                <a:spcPts val="600"/>
              </a:spcBef>
              <a:buNone/>
            </a:pPr>
            <a:r>
              <a:rPr lang="en-US" sz="1800" b="0"/>
              <a:t>"for ground-breaking experimental methods that enable measuring and manipulation of individual quantum systems”</a:t>
            </a:r>
          </a:p>
          <a:p>
            <a:pPr marL="514350" indent="-285750">
              <a:lnSpc>
                <a:spcPct val="100000"/>
              </a:lnSpc>
              <a:spcBef>
                <a:spcPts val="600"/>
              </a:spcBef>
              <a:tabLst/>
            </a:pPr>
            <a:r>
              <a:rPr lang="en-US" sz="1800" b="0"/>
              <a:t>Demonstrated </a:t>
            </a:r>
            <a:r>
              <a:rPr lang="en-US" sz="1800"/>
              <a:t>first quantum logic gate with two qubits</a:t>
            </a:r>
          </a:p>
          <a:p>
            <a:pPr marL="514350" indent="-285750">
              <a:lnSpc>
                <a:spcPct val="100000"/>
              </a:lnSpc>
              <a:spcBef>
                <a:spcPts val="600"/>
              </a:spcBef>
              <a:tabLst/>
            </a:pPr>
            <a:r>
              <a:rPr lang="en-US" sz="1800" b="0"/>
              <a:t>2012 </a:t>
            </a:r>
            <a:r>
              <a:rPr lang="en-US" sz="1800"/>
              <a:t>Nobel Prize in Physics</a:t>
            </a:r>
            <a:r>
              <a:rPr lang="en-US" sz="1800" b="0"/>
              <a:t>, shared with Serge </a:t>
            </a:r>
            <a:r>
              <a:rPr lang="en-US" sz="1800" b="0" err="1"/>
              <a:t>Haroche</a:t>
            </a:r>
            <a:endParaRPr lang="en-US" sz="1800" b="0"/>
          </a:p>
        </p:txBody>
      </p:sp>
      <p:pic>
        <p:nvPicPr>
          <p:cNvPr id="10" name="Picture 9"/>
          <p:cNvPicPr>
            <a:picLocks noChangeAspect="1"/>
          </p:cNvPicPr>
          <p:nvPr/>
        </p:nvPicPr>
        <p:blipFill rotWithShape="1">
          <a:blip r:embed="rId3"/>
          <a:srcRect l="11716" t="4592" r="4862" b="8964"/>
          <a:stretch/>
        </p:blipFill>
        <p:spPr>
          <a:xfrm>
            <a:off x="440824" y="3679019"/>
            <a:ext cx="2544031" cy="2651760"/>
          </a:xfrm>
          <a:prstGeom prst="rect">
            <a:avLst/>
          </a:prstGeom>
        </p:spPr>
      </p:pic>
      <p:pic>
        <p:nvPicPr>
          <p:cNvPr id="17" name="Picture 16"/>
          <p:cNvPicPr>
            <a:picLocks noChangeAspect="1"/>
          </p:cNvPicPr>
          <p:nvPr/>
        </p:nvPicPr>
        <p:blipFill rotWithShape="1">
          <a:blip r:embed="rId4"/>
          <a:srcRect l="17936" r="8889"/>
          <a:stretch/>
        </p:blipFill>
        <p:spPr>
          <a:xfrm>
            <a:off x="8623997" y="1041748"/>
            <a:ext cx="2664946" cy="2651760"/>
          </a:xfrm>
          <a:prstGeom prst="rect">
            <a:avLst/>
          </a:prstGeom>
        </p:spPr>
      </p:pic>
    </p:spTree>
    <p:extLst>
      <p:ext uri="{BB962C8B-B14F-4D97-AF65-F5344CB8AC3E}">
        <p14:creationId xmlns:p14="http://schemas.microsoft.com/office/powerpoint/2010/main" val="64783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BD7C0-2D38-D424-C008-5735DADE1B55}"/>
              </a:ext>
            </a:extLst>
          </p:cNvPr>
          <p:cNvPicPr>
            <a:picLocks noChangeAspect="1"/>
          </p:cNvPicPr>
          <p:nvPr/>
        </p:nvPicPr>
        <p:blipFill rotWithShape="1">
          <a:blip r:embed="rId3" cstate="email">
            <a:duotone>
              <a:srgbClr val="00BCE4">
                <a:shade val="45000"/>
                <a:satMod val="135000"/>
              </a:srgbClr>
              <a:prstClr val="white"/>
            </a:duotone>
            <a:extLst>
              <a:ext uri="{28A0092B-C50C-407E-A947-70E740481C1C}">
                <a14:useLocalDpi xmlns:a14="http://schemas.microsoft.com/office/drawing/2010/main"/>
              </a:ext>
            </a:extLst>
          </a:blip>
          <a:srcRect/>
          <a:stretch/>
        </p:blipFill>
        <p:spPr>
          <a:xfrm>
            <a:off x="603943" y="1671660"/>
            <a:ext cx="10746809" cy="4487240"/>
          </a:xfrm>
          <a:prstGeom prst="roundRect">
            <a:avLst>
              <a:gd name="adj" fmla="val 9779"/>
            </a:avLst>
          </a:prstGeom>
        </p:spPr>
      </p:pic>
      <p:sp>
        <p:nvSpPr>
          <p:cNvPr id="5" name="Rectangle: Rounded Corners 4">
            <a:extLst>
              <a:ext uri="{FF2B5EF4-FFF2-40B4-BE49-F238E27FC236}">
                <a16:creationId xmlns:a16="http://schemas.microsoft.com/office/drawing/2014/main" id="{96978F03-1B45-EA18-A7F8-6938D29BC7EA}"/>
              </a:ext>
            </a:extLst>
          </p:cNvPr>
          <p:cNvSpPr/>
          <p:nvPr/>
        </p:nvSpPr>
        <p:spPr>
          <a:xfrm>
            <a:off x="3150419" y="2221672"/>
            <a:ext cx="5891162" cy="3375863"/>
          </a:xfrm>
          <a:prstGeom prst="roundRect">
            <a:avLst>
              <a:gd name="adj" fmla="val 6096"/>
            </a:avLst>
          </a:prstGeom>
          <a:solidFill>
            <a:srgbClr val="569BBE">
              <a:lumMod val="75000"/>
            </a:srgbClr>
          </a:solidFill>
          <a:ln w="12700" cap="flat" cmpd="sng" algn="ctr">
            <a:noFill/>
            <a:prstDash val="solid"/>
            <a:miter lim="800000"/>
          </a:ln>
          <a:effectLst/>
        </p:spPr>
        <p:txBody>
          <a:bodyPr rtlCol="0" anchor="ctr"/>
          <a:lstStyle/>
          <a:p>
            <a:pPr algn="ctr"/>
            <a:endParaRPr lang="en-US" kern="0">
              <a:solidFill>
                <a:prstClr val="white"/>
              </a:solidFill>
              <a:latin typeface="Calibri"/>
            </a:endParaRPr>
          </a:p>
        </p:txBody>
      </p:sp>
      <p:grpSp>
        <p:nvGrpSpPr>
          <p:cNvPr id="8" name="Group 7">
            <a:extLst>
              <a:ext uri="{FF2B5EF4-FFF2-40B4-BE49-F238E27FC236}">
                <a16:creationId xmlns:a16="http://schemas.microsoft.com/office/drawing/2014/main" id="{F91D4952-1EF4-C3AA-C9CF-EC9BB0FD31AB}"/>
              </a:ext>
            </a:extLst>
          </p:cNvPr>
          <p:cNvGrpSpPr/>
          <p:nvPr/>
        </p:nvGrpSpPr>
        <p:grpSpPr>
          <a:xfrm rot="10800000">
            <a:off x="7912130" y="2810430"/>
            <a:ext cx="2681165" cy="2070204"/>
            <a:chOff x="-5535799" y="3131513"/>
            <a:chExt cx="2681165" cy="2070204"/>
          </a:xfrm>
        </p:grpSpPr>
        <p:sp>
          <p:nvSpPr>
            <p:cNvPr id="9" name="Arrow: Bent-Up 8">
              <a:extLst>
                <a:ext uri="{FF2B5EF4-FFF2-40B4-BE49-F238E27FC236}">
                  <a16:creationId xmlns:a16="http://schemas.microsoft.com/office/drawing/2014/main" id="{D7784220-2177-E922-0BAB-A3D547EB4C9D}"/>
                </a:ext>
              </a:extLst>
            </p:cNvPr>
            <p:cNvSpPr/>
            <p:nvPr/>
          </p:nvSpPr>
          <p:spPr>
            <a:xfrm rot="16200000" flipV="1">
              <a:off x="-4246118" y="3599478"/>
              <a:ext cx="1032387" cy="1740310"/>
            </a:xfrm>
            <a:prstGeom prst="bentUpArrow">
              <a:avLst>
                <a:gd name="adj1" fmla="val 5263"/>
                <a:gd name="adj2" fmla="val 25000"/>
                <a:gd name="adj3" fmla="val 0"/>
              </a:avLst>
            </a:prstGeom>
            <a:solidFill>
              <a:srgbClr val="B3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Bent-Up 9">
              <a:extLst>
                <a:ext uri="{FF2B5EF4-FFF2-40B4-BE49-F238E27FC236}">
                  <a16:creationId xmlns:a16="http://schemas.microsoft.com/office/drawing/2014/main" id="{B3C07712-DF7B-9360-2060-0E9E1645F579}"/>
                </a:ext>
              </a:extLst>
            </p:cNvPr>
            <p:cNvSpPr/>
            <p:nvPr/>
          </p:nvSpPr>
          <p:spPr>
            <a:xfrm rot="16200000" flipV="1">
              <a:off x="-4441524" y="3325398"/>
              <a:ext cx="1032389" cy="2131118"/>
            </a:xfrm>
            <a:prstGeom prst="bentUpArrow">
              <a:avLst>
                <a:gd name="adj1" fmla="val 5263"/>
                <a:gd name="adj2" fmla="val 25000"/>
                <a:gd name="adj3" fmla="val 0"/>
              </a:avLst>
            </a:prstGeom>
            <a:solidFill>
              <a:srgbClr val="15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Bent-Up 10">
              <a:extLst>
                <a:ext uri="{FF2B5EF4-FFF2-40B4-BE49-F238E27FC236}">
                  <a16:creationId xmlns:a16="http://schemas.microsoft.com/office/drawing/2014/main" id="{925DC94E-2F7C-89BC-4399-249449AD023D}"/>
                </a:ext>
              </a:extLst>
            </p:cNvPr>
            <p:cNvSpPr/>
            <p:nvPr/>
          </p:nvSpPr>
          <p:spPr>
            <a:xfrm rot="16200000" flipV="1">
              <a:off x="-4649490" y="3049288"/>
              <a:ext cx="1045977" cy="2533458"/>
            </a:xfrm>
            <a:prstGeom prst="bentUpArrow">
              <a:avLst>
                <a:gd name="adj1" fmla="val 5263"/>
                <a:gd name="adj2" fmla="val 25000"/>
                <a:gd name="adj3" fmla="val 0"/>
              </a:avLst>
            </a:prstGeom>
            <a:solidFill>
              <a:srgbClr val="FB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Bent-Up 11">
              <a:extLst>
                <a:ext uri="{FF2B5EF4-FFF2-40B4-BE49-F238E27FC236}">
                  <a16:creationId xmlns:a16="http://schemas.microsoft.com/office/drawing/2014/main" id="{1C787B4B-C87A-E1C5-A3E1-544EC145076B}"/>
                </a:ext>
              </a:extLst>
            </p:cNvPr>
            <p:cNvSpPr/>
            <p:nvPr/>
          </p:nvSpPr>
          <p:spPr>
            <a:xfrm rot="16200000" flipH="1" flipV="1">
              <a:off x="-4452097" y="2599739"/>
              <a:ext cx="822859" cy="2361786"/>
            </a:xfrm>
            <a:prstGeom prst="bentUpArrow">
              <a:avLst>
                <a:gd name="adj1" fmla="val 5263"/>
                <a:gd name="adj2" fmla="val 25000"/>
                <a:gd name="adj3"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Bent-Up 12">
              <a:extLst>
                <a:ext uri="{FF2B5EF4-FFF2-40B4-BE49-F238E27FC236}">
                  <a16:creationId xmlns:a16="http://schemas.microsoft.com/office/drawing/2014/main" id="{2D57C662-1E66-E296-D077-B3D808576CE1}"/>
                </a:ext>
              </a:extLst>
            </p:cNvPr>
            <p:cNvSpPr/>
            <p:nvPr/>
          </p:nvSpPr>
          <p:spPr>
            <a:xfrm rot="16200000" flipH="1" flipV="1">
              <a:off x="-4266518" y="2700655"/>
              <a:ext cx="822859" cy="2000908"/>
            </a:xfrm>
            <a:prstGeom prst="bentUpArrow">
              <a:avLst>
                <a:gd name="adj1" fmla="val 5263"/>
                <a:gd name="adj2" fmla="val 25000"/>
                <a:gd name="adj3"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63432545-E3DD-F5D7-D1C5-6765F4702A08}"/>
                </a:ext>
              </a:extLst>
            </p:cNvPr>
            <p:cNvSpPr/>
            <p:nvPr/>
          </p:nvSpPr>
          <p:spPr>
            <a:xfrm>
              <a:off x="-5004619" y="3131513"/>
              <a:ext cx="285135" cy="2945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0ED8AE-798B-9F89-1526-F13D5B9F480B}"/>
                </a:ext>
              </a:extLst>
            </p:cNvPr>
            <p:cNvSpPr/>
            <p:nvPr/>
          </p:nvSpPr>
          <p:spPr>
            <a:xfrm>
              <a:off x="-5354142" y="3243906"/>
              <a:ext cx="285135" cy="29456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F25CCB0-68B7-07DE-4EE1-2F75169E38C3}"/>
                </a:ext>
              </a:extLst>
            </p:cNvPr>
            <p:cNvSpPr/>
            <p:nvPr/>
          </p:nvSpPr>
          <p:spPr>
            <a:xfrm>
              <a:off x="-5535799" y="4693191"/>
              <a:ext cx="285135" cy="294565"/>
            </a:xfrm>
            <a:prstGeom prst="ellipse">
              <a:avLst/>
            </a:prstGeom>
            <a:solidFill>
              <a:srgbClr val="FB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CEBC50-0AFF-ACDD-0F64-EE56C7EAE9B0}"/>
                </a:ext>
              </a:extLst>
            </p:cNvPr>
            <p:cNvSpPr/>
            <p:nvPr/>
          </p:nvSpPr>
          <p:spPr>
            <a:xfrm>
              <a:off x="-5108096" y="4694046"/>
              <a:ext cx="285135" cy="294565"/>
            </a:xfrm>
            <a:prstGeom prst="ellipse">
              <a:avLst/>
            </a:prstGeom>
            <a:solidFill>
              <a:srgbClr val="15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2FE3DF-85DF-744E-9C2E-4F3C15AE94C9}"/>
                </a:ext>
              </a:extLst>
            </p:cNvPr>
            <p:cNvSpPr/>
            <p:nvPr/>
          </p:nvSpPr>
          <p:spPr>
            <a:xfrm>
              <a:off x="-4711683" y="4907152"/>
              <a:ext cx="285135" cy="294565"/>
            </a:xfrm>
            <a:prstGeom prst="ellipse">
              <a:avLst/>
            </a:prstGeom>
            <a:solidFill>
              <a:srgbClr val="B3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DF9D9578-ED6A-0250-FC34-221CCF082828}"/>
              </a:ext>
            </a:extLst>
          </p:cNvPr>
          <p:cNvPicPr>
            <a:picLocks noChangeAspect="1"/>
          </p:cNvPicPr>
          <p:nvPr/>
        </p:nvPicPr>
        <p:blipFill>
          <a:blip r:embed="rId4"/>
          <a:srcRect/>
          <a:stretch/>
        </p:blipFill>
        <p:spPr>
          <a:xfrm>
            <a:off x="5234759" y="4963683"/>
            <a:ext cx="1665769" cy="282130"/>
          </a:xfrm>
          <a:prstGeom prst="rect">
            <a:avLst/>
          </a:prstGeom>
        </p:spPr>
      </p:pic>
      <p:sp>
        <p:nvSpPr>
          <p:cNvPr id="23" name="Arrow: Chevron 22">
            <a:extLst>
              <a:ext uri="{FF2B5EF4-FFF2-40B4-BE49-F238E27FC236}">
                <a16:creationId xmlns:a16="http://schemas.microsoft.com/office/drawing/2014/main" id="{0CF0CE68-75FF-66C9-434B-92B95C8E742E}"/>
              </a:ext>
            </a:extLst>
          </p:cNvPr>
          <p:cNvSpPr/>
          <p:nvPr/>
        </p:nvSpPr>
        <p:spPr>
          <a:xfrm>
            <a:off x="8457708" y="5565310"/>
            <a:ext cx="3493622" cy="417434"/>
          </a:xfrm>
          <a:prstGeom prst="chevron">
            <a:avLst/>
          </a:prstGeom>
          <a:solidFill>
            <a:srgbClr val="0A22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latin typeface="Arial" panose="020B0604020202020204" pitchFamily="34" charset="0"/>
              <a:cs typeface="Arial" panose="020B0604020202020204" pitchFamily="34" charset="0"/>
            </a:endParaRPr>
          </a:p>
        </p:txBody>
      </p:sp>
      <p:sp>
        <p:nvSpPr>
          <p:cNvPr id="24" name="Arrow: Chevron 23">
            <a:extLst>
              <a:ext uri="{FF2B5EF4-FFF2-40B4-BE49-F238E27FC236}">
                <a16:creationId xmlns:a16="http://schemas.microsoft.com/office/drawing/2014/main" id="{57738304-9092-9647-3C7E-C058446526F6}"/>
              </a:ext>
            </a:extLst>
          </p:cNvPr>
          <p:cNvSpPr/>
          <p:nvPr/>
        </p:nvSpPr>
        <p:spPr>
          <a:xfrm>
            <a:off x="3238391" y="5565310"/>
            <a:ext cx="5758317" cy="417434"/>
          </a:xfrm>
          <a:prstGeom prst="chevron">
            <a:avLst/>
          </a:prstGeom>
          <a:solidFill>
            <a:srgbClr val="0A22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latin typeface="Arial" panose="020B0604020202020204" pitchFamily="34" charset="0"/>
              <a:cs typeface="Arial" panose="020B0604020202020204" pitchFamily="34" charset="0"/>
            </a:endParaRPr>
          </a:p>
        </p:txBody>
      </p:sp>
      <p:sp>
        <p:nvSpPr>
          <p:cNvPr id="25" name="Arrow: Chevron 24">
            <a:extLst>
              <a:ext uri="{FF2B5EF4-FFF2-40B4-BE49-F238E27FC236}">
                <a16:creationId xmlns:a16="http://schemas.microsoft.com/office/drawing/2014/main" id="{48D82315-3F27-582B-D9F6-F3CBCEA0A7D6}"/>
              </a:ext>
            </a:extLst>
          </p:cNvPr>
          <p:cNvSpPr/>
          <p:nvPr/>
        </p:nvSpPr>
        <p:spPr>
          <a:xfrm>
            <a:off x="328642" y="5565310"/>
            <a:ext cx="3497923" cy="417434"/>
          </a:xfrm>
          <a:prstGeom prst="chevron">
            <a:avLst/>
          </a:prstGeom>
          <a:solidFill>
            <a:srgbClr val="0A224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6A8C3AC7-30EB-502C-AE86-477D2E0BD387}"/>
              </a:ext>
            </a:extLst>
          </p:cNvPr>
          <p:cNvPicPr>
            <a:picLocks noChangeAspect="1"/>
          </p:cNvPicPr>
          <p:nvPr/>
        </p:nvPicPr>
        <p:blipFill>
          <a:blip r:embed="rId5"/>
          <a:stretch>
            <a:fillRect/>
          </a:stretch>
        </p:blipFill>
        <p:spPr>
          <a:xfrm>
            <a:off x="5740368" y="1400417"/>
            <a:ext cx="747160" cy="747160"/>
          </a:xfrm>
          <a:prstGeom prst="ellipse">
            <a:avLst/>
          </a:prstGeom>
        </p:spPr>
      </p:pic>
      <p:grpSp>
        <p:nvGrpSpPr>
          <p:cNvPr id="27" name="Group 26">
            <a:extLst>
              <a:ext uri="{FF2B5EF4-FFF2-40B4-BE49-F238E27FC236}">
                <a16:creationId xmlns:a16="http://schemas.microsoft.com/office/drawing/2014/main" id="{EBB7EC7B-77B8-EE6E-576A-CF3425597E05}"/>
              </a:ext>
            </a:extLst>
          </p:cNvPr>
          <p:cNvGrpSpPr/>
          <p:nvPr/>
        </p:nvGrpSpPr>
        <p:grpSpPr>
          <a:xfrm>
            <a:off x="1515659" y="1841066"/>
            <a:ext cx="2655157" cy="3217405"/>
            <a:chOff x="1492890" y="2155978"/>
            <a:chExt cx="2655157" cy="3217405"/>
          </a:xfrm>
        </p:grpSpPr>
        <p:grpSp>
          <p:nvGrpSpPr>
            <p:cNvPr id="28" name="Group 27">
              <a:extLst>
                <a:ext uri="{FF2B5EF4-FFF2-40B4-BE49-F238E27FC236}">
                  <a16:creationId xmlns:a16="http://schemas.microsoft.com/office/drawing/2014/main" id="{4D23576B-F798-703E-7D08-6D650F0C3C31}"/>
                </a:ext>
              </a:extLst>
            </p:cNvPr>
            <p:cNvGrpSpPr/>
            <p:nvPr/>
          </p:nvGrpSpPr>
          <p:grpSpPr>
            <a:xfrm>
              <a:off x="1609451" y="2854931"/>
              <a:ext cx="2538596" cy="1696147"/>
              <a:chOff x="-5393230" y="3289679"/>
              <a:chExt cx="2538596" cy="1696147"/>
            </a:xfrm>
          </p:grpSpPr>
          <p:sp>
            <p:nvSpPr>
              <p:cNvPr id="44" name="Arrow: Bent-Up 43">
                <a:extLst>
                  <a:ext uri="{FF2B5EF4-FFF2-40B4-BE49-F238E27FC236}">
                    <a16:creationId xmlns:a16="http://schemas.microsoft.com/office/drawing/2014/main" id="{6D6A45D5-CA1A-DD36-8560-F34B1FF591CE}"/>
                  </a:ext>
                </a:extLst>
              </p:cNvPr>
              <p:cNvSpPr/>
              <p:nvPr/>
            </p:nvSpPr>
            <p:spPr>
              <a:xfrm rot="16200000" flipV="1">
                <a:off x="-4246118" y="3599478"/>
                <a:ext cx="1032387" cy="1740310"/>
              </a:xfrm>
              <a:prstGeom prst="bentUpArrow">
                <a:avLst>
                  <a:gd name="adj1" fmla="val 5263"/>
                  <a:gd name="adj2" fmla="val 25000"/>
                  <a:gd name="adj3" fmla="val 0"/>
                </a:avLst>
              </a:prstGeom>
              <a:solidFill>
                <a:srgbClr val="B3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Bent-Up 44">
                <a:extLst>
                  <a:ext uri="{FF2B5EF4-FFF2-40B4-BE49-F238E27FC236}">
                    <a16:creationId xmlns:a16="http://schemas.microsoft.com/office/drawing/2014/main" id="{A4594144-E9A6-B070-90FE-3ECADF4C020D}"/>
                  </a:ext>
                </a:extLst>
              </p:cNvPr>
              <p:cNvSpPr/>
              <p:nvPr/>
            </p:nvSpPr>
            <p:spPr>
              <a:xfrm rot="16200000" flipV="1">
                <a:off x="-4441524" y="3325398"/>
                <a:ext cx="1032389" cy="2131118"/>
              </a:xfrm>
              <a:prstGeom prst="bentUpArrow">
                <a:avLst>
                  <a:gd name="adj1" fmla="val 5263"/>
                  <a:gd name="adj2" fmla="val 25000"/>
                  <a:gd name="adj3" fmla="val 0"/>
                </a:avLst>
              </a:prstGeom>
              <a:solidFill>
                <a:srgbClr val="15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Arrow: Bent-Up 45">
                <a:extLst>
                  <a:ext uri="{FF2B5EF4-FFF2-40B4-BE49-F238E27FC236}">
                    <a16:creationId xmlns:a16="http://schemas.microsoft.com/office/drawing/2014/main" id="{2D07C99C-8B51-D278-B848-097315DB3A18}"/>
                  </a:ext>
                </a:extLst>
              </p:cNvPr>
              <p:cNvSpPr/>
              <p:nvPr/>
            </p:nvSpPr>
            <p:spPr>
              <a:xfrm rot="16200000" flipV="1">
                <a:off x="-4649490" y="3049288"/>
                <a:ext cx="1045977" cy="2533458"/>
              </a:xfrm>
              <a:prstGeom prst="bentUpArrow">
                <a:avLst>
                  <a:gd name="adj1" fmla="val 5263"/>
                  <a:gd name="adj2" fmla="val 25000"/>
                  <a:gd name="adj3" fmla="val 0"/>
                </a:avLst>
              </a:prstGeom>
              <a:solidFill>
                <a:srgbClr val="FB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Bent-Up 46">
                <a:extLst>
                  <a:ext uri="{FF2B5EF4-FFF2-40B4-BE49-F238E27FC236}">
                    <a16:creationId xmlns:a16="http://schemas.microsoft.com/office/drawing/2014/main" id="{25CCC205-CCF7-11D7-91E7-11E49BD5C3B6}"/>
                  </a:ext>
                </a:extLst>
              </p:cNvPr>
              <p:cNvSpPr/>
              <p:nvPr/>
            </p:nvSpPr>
            <p:spPr>
              <a:xfrm rot="16200000" flipH="1" flipV="1">
                <a:off x="-4452097" y="2599739"/>
                <a:ext cx="822859" cy="2361786"/>
              </a:xfrm>
              <a:prstGeom prst="bentUpArrow">
                <a:avLst>
                  <a:gd name="adj1" fmla="val 5263"/>
                  <a:gd name="adj2" fmla="val 25000"/>
                  <a:gd name="adj3"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Bent-Up 47">
                <a:extLst>
                  <a:ext uri="{FF2B5EF4-FFF2-40B4-BE49-F238E27FC236}">
                    <a16:creationId xmlns:a16="http://schemas.microsoft.com/office/drawing/2014/main" id="{A1D72769-176E-3F07-AC45-91F979DF486E}"/>
                  </a:ext>
                </a:extLst>
              </p:cNvPr>
              <p:cNvSpPr/>
              <p:nvPr/>
            </p:nvSpPr>
            <p:spPr>
              <a:xfrm rot="16200000" flipH="1" flipV="1">
                <a:off x="-4266518" y="2700655"/>
                <a:ext cx="822859" cy="2000908"/>
              </a:xfrm>
              <a:prstGeom prst="bentUpArrow">
                <a:avLst>
                  <a:gd name="adj1" fmla="val 5263"/>
                  <a:gd name="adj2" fmla="val 25000"/>
                  <a:gd name="adj3"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Arrow: Chevron 28">
              <a:extLst>
                <a:ext uri="{FF2B5EF4-FFF2-40B4-BE49-F238E27FC236}">
                  <a16:creationId xmlns:a16="http://schemas.microsoft.com/office/drawing/2014/main" id="{B928F6AD-34F3-1168-795B-787D66DB7A2D}"/>
                </a:ext>
              </a:extLst>
            </p:cNvPr>
            <p:cNvSpPr/>
            <p:nvPr/>
          </p:nvSpPr>
          <p:spPr>
            <a:xfrm rot="5400000">
              <a:off x="2028120" y="2434419"/>
              <a:ext cx="287996" cy="285135"/>
            </a:xfrm>
            <a:prstGeom prst="chevr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hevron 29">
              <a:extLst>
                <a:ext uri="{FF2B5EF4-FFF2-40B4-BE49-F238E27FC236}">
                  <a16:creationId xmlns:a16="http://schemas.microsoft.com/office/drawing/2014/main" id="{E4AB9C99-1C07-ACAC-255C-A407D08DD218}"/>
                </a:ext>
              </a:extLst>
            </p:cNvPr>
            <p:cNvSpPr/>
            <p:nvPr/>
          </p:nvSpPr>
          <p:spPr>
            <a:xfrm rot="5400000">
              <a:off x="1651923" y="2525108"/>
              <a:ext cx="287996" cy="285135"/>
            </a:xfrm>
            <a:prstGeom prst="chevr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a:extLst>
                <a:ext uri="{FF2B5EF4-FFF2-40B4-BE49-F238E27FC236}">
                  <a16:creationId xmlns:a16="http://schemas.microsoft.com/office/drawing/2014/main" id="{9B03547E-6E0F-E4CB-2D01-6554AD5EFC5F}"/>
                </a:ext>
              </a:extLst>
            </p:cNvPr>
            <p:cNvSpPr/>
            <p:nvPr/>
          </p:nvSpPr>
          <p:spPr>
            <a:xfrm rot="16200000">
              <a:off x="1498368" y="4531171"/>
              <a:ext cx="287996" cy="285135"/>
            </a:xfrm>
            <a:prstGeom prst="chevron">
              <a:avLst/>
            </a:prstGeom>
            <a:solidFill>
              <a:srgbClr val="FB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50D87B3B-D1B8-A982-DD1C-0655FA2A278A}"/>
                </a:ext>
              </a:extLst>
            </p:cNvPr>
            <p:cNvSpPr/>
            <p:nvPr/>
          </p:nvSpPr>
          <p:spPr>
            <a:xfrm rot="16200000">
              <a:off x="1895209" y="4678095"/>
              <a:ext cx="287996" cy="285135"/>
            </a:xfrm>
            <a:prstGeom prst="chevron">
              <a:avLst/>
            </a:prstGeom>
            <a:solidFill>
              <a:srgbClr val="15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hevron 32">
              <a:extLst>
                <a:ext uri="{FF2B5EF4-FFF2-40B4-BE49-F238E27FC236}">
                  <a16:creationId xmlns:a16="http://schemas.microsoft.com/office/drawing/2014/main" id="{813A67E2-ABCF-C45F-B099-083BB1A050BD}"/>
                </a:ext>
              </a:extLst>
            </p:cNvPr>
            <p:cNvSpPr/>
            <p:nvPr/>
          </p:nvSpPr>
          <p:spPr>
            <a:xfrm rot="16200000">
              <a:off x="2286803" y="4777507"/>
              <a:ext cx="287996" cy="285135"/>
            </a:xfrm>
            <a:prstGeom prst="chevron">
              <a:avLst/>
            </a:prstGeom>
            <a:solidFill>
              <a:srgbClr val="B3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Arrow: Chevron 33">
              <a:extLst>
                <a:ext uri="{FF2B5EF4-FFF2-40B4-BE49-F238E27FC236}">
                  <a16:creationId xmlns:a16="http://schemas.microsoft.com/office/drawing/2014/main" id="{459DE415-3345-C89E-245E-06CBE6A75F32}"/>
                </a:ext>
              </a:extLst>
            </p:cNvPr>
            <p:cNvSpPr/>
            <p:nvPr/>
          </p:nvSpPr>
          <p:spPr>
            <a:xfrm rot="5400000">
              <a:off x="1651924" y="2788258"/>
              <a:ext cx="287996" cy="285135"/>
            </a:xfrm>
            <a:prstGeom prst="chevr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hevron 34">
              <a:extLst>
                <a:ext uri="{FF2B5EF4-FFF2-40B4-BE49-F238E27FC236}">
                  <a16:creationId xmlns:a16="http://schemas.microsoft.com/office/drawing/2014/main" id="{AF2E0069-90F3-D14F-4A95-652A8E5D906F}"/>
                </a:ext>
              </a:extLst>
            </p:cNvPr>
            <p:cNvSpPr/>
            <p:nvPr/>
          </p:nvSpPr>
          <p:spPr>
            <a:xfrm rot="5400000">
              <a:off x="2022021" y="2693428"/>
              <a:ext cx="287996" cy="285135"/>
            </a:xfrm>
            <a:prstGeom prst="chevr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Arrow: Chevron 35">
              <a:extLst>
                <a:ext uri="{FF2B5EF4-FFF2-40B4-BE49-F238E27FC236}">
                  <a16:creationId xmlns:a16="http://schemas.microsoft.com/office/drawing/2014/main" id="{E69963F5-A5F0-D37D-F675-C2ADFCDE06A6}"/>
                </a:ext>
              </a:extLst>
            </p:cNvPr>
            <p:cNvSpPr/>
            <p:nvPr/>
          </p:nvSpPr>
          <p:spPr>
            <a:xfrm rot="16200000">
              <a:off x="1491460" y="4255478"/>
              <a:ext cx="287996" cy="285135"/>
            </a:xfrm>
            <a:prstGeom prst="chevron">
              <a:avLst/>
            </a:prstGeom>
            <a:solidFill>
              <a:srgbClr val="FB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Arrow: Chevron 36">
              <a:extLst>
                <a:ext uri="{FF2B5EF4-FFF2-40B4-BE49-F238E27FC236}">
                  <a16:creationId xmlns:a16="http://schemas.microsoft.com/office/drawing/2014/main" id="{87D47C84-18C1-2AD8-7AF8-763DB7A2045C}"/>
                </a:ext>
              </a:extLst>
            </p:cNvPr>
            <p:cNvSpPr/>
            <p:nvPr/>
          </p:nvSpPr>
          <p:spPr>
            <a:xfrm rot="16200000">
              <a:off x="1889178" y="4401148"/>
              <a:ext cx="287996" cy="285135"/>
            </a:xfrm>
            <a:prstGeom prst="chevron">
              <a:avLst/>
            </a:prstGeom>
            <a:solidFill>
              <a:srgbClr val="15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hevron 37">
              <a:extLst>
                <a:ext uri="{FF2B5EF4-FFF2-40B4-BE49-F238E27FC236}">
                  <a16:creationId xmlns:a16="http://schemas.microsoft.com/office/drawing/2014/main" id="{21D407FF-99BE-E54A-18A0-170A77E766F8}"/>
                </a:ext>
              </a:extLst>
            </p:cNvPr>
            <p:cNvSpPr/>
            <p:nvPr/>
          </p:nvSpPr>
          <p:spPr>
            <a:xfrm rot="16200000">
              <a:off x="2288464" y="4501035"/>
              <a:ext cx="287996" cy="285135"/>
            </a:xfrm>
            <a:prstGeom prst="chevron">
              <a:avLst/>
            </a:prstGeom>
            <a:solidFill>
              <a:srgbClr val="B3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Down 38">
              <a:extLst>
                <a:ext uri="{FF2B5EF4-FFF2-40B4-BE49-F238E27FC236}">
                  <a16:creationId xmlns:a16="http://schemas.microsoft.com/office/drawing/2014/main" id="{E317573C-DE2A-560D-DEFF-FC07FBCFD2CB}"/>
                </a:ext>
              </a:extLst>
            </p:cNvPr>
            <p:cNvSpPr/>
            <p:nvPr/>
          </p:nvSpPr>
          <p:spPr>
            <a:xfrm>
              <a:off x="1653382" y="2186245"/>
              <a:ext cx="285136" cy="315465"/>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Down 39">
              <a:extLst>
                <a:ext uri="{FF2B5EF4-FFF2-40B4-BE49-F238E27FC236}">
                  <a16:creationId xmlns:a16="http://schemas.microsoft.com/office/drawing/2014/main" id="{ED161FE9-2703-FB4C-246F-355C6EA50CE7}"/>
                </a:ext>
              </a:extLst>
            </p:cNvPr>
            <p:cNvSpPr/>
            <p:nvPr/>
          </p:nvSpPr>
          <p:spPr>
            <a:xfrm>
              <a:off x="2035156" y="2155978"/>
              <a:ext cx="285136" cy="315465"/>
            </a:xfrm>
            <a:prstGeom prst="downArrow">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row: Down 40">
              <a:extLst>
                <a:ext uri="{FF2B5EF4-FFF2-40B4-BE49-F238E27FC236}">
                  <a16:creationId xmlns:a16="http://schemas.microsoft.com/office/drawing/2014/main" id="{8C2455D7-52E9-AEC8-0D02-DAFC09A25CAA}"/>
                </a:ext>
              </a:extLst>
            </p:cNvPr>
            <p:cNvSpPr/>
            <p:nvPr/>
          </p:nvSpPr>
          <p:spPr>
            <a:xfrm rot="10800000">
              <a:off x="1499798" y="4817737"/>
              <a:ext cx="285136" cy="315465"/>
            </a:xfrm>
            <a:prstGeom prst="downArrow">
              <a:avLst/>
            </a:prstGeom>
            <a:solidFill>
              <a:srgbClr val="FBC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Down 41">
              <a:extLst>
                <a:ext uri="{FF2B5EF4-FFF2-40B4-BE49-F238E27FC236}">
                  <a16:creationId xmlns:a16="http://schemas.microsoft.com/office/drawing/2014/main" id="{627FFE9D-8CA2-2D56-C3FA-D66DB01D7F74}"/>
                </a:ext>
              </a:extLst>
            </p:cNvPr>
            <p:cNvSpPr/>
            <p:nvPr/>
          </p:nvSpPr>
          <p:spPr>
            <a:xfrm rot="10800000">
              <a:off x="1897470" y="4937759"/>
              <a:ext cx="285136" cy="315465"/>
            </a:xfrm>
            <a:prstGeom prst="downArrow">
              <a:avLst/>
            </a:prstGeom>
            <a:solidFill>
              <a:srgbClr val="15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Down 42">
              <a:extLst>
                <a:ext uri="{FF2B5EF4-FFF2-40B4-BE49-F238E27FC236}">
                  <a16:creationId xmlns:a16="http://schemas.microsoft.com/office/drawing/2014/main" id="{825F7FEB-B14D-3CBF-F1B8-2C2995FEBF08}"/>
                </a:ext>
              </a:extLst>
            </p:cNvPr>
            <p:cNvSpPr/>
            <p:nvPr/>
          </p:nvSpPr>
          <p:spPr>
            <a:xfrm rot="10800000">
              <a:off x="2288233" y="5057918"/>
              <a:ext cx="285136" cy="315465"/>
            </a:xfrm>
            <a:prstGeom prst="downArrow">
              <a:avLst/>
            </a:prstGeom>
            <a:solidFill>
              <a:srgbClr val="B32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48">
            <a:extLst>
              <a:ext uri="{FF2B5EF4-FFF2-40B4-BE49-F238E27FC236}">
                <a16:creationId xmlns:a16="http://schemas.microsoft.com/office/drawing/2014/main" id="{690FF0EE-1D14-D515-B475-0494E215AF19}"/>
              </a:ext>
            </a:extLst>
          </p:cNvPr>
          <p:cNvGrpSpPr/>
          <p:nvPr/>
        </p:nvGrpSpPr>
        <p:grpSpPr>
          <a:xfrm>
            <a:off x="3188710" y="2173824"/>
            <a:ext cx="5891162" cy="3252726"/>
            <a:chOff x="3046361" y="2912389"/>
            <a:chExt cx="5891162" cy="3252726"/>
          </a:xfrm>
        </p:grpSpPr>
        <p:sp>
          <p:nvSpPr>
            <p:cNvPr id="50" name="Rectangle: Rounded Corners 49">
              <a:extLst>
                <a:ext uri="{FF2B5EF4-FFF2-40B4-BE49-F238E27FC236}">
                  <a16:creationId xmlns:a16="http://schemas.microsoft.com/office/drawing/2014/main" id="{EDDB5D57-763C-B702-994C-1EABDA876256}"/>
                </a:ext>
              </a:extLst>
            </p:cNvPr>
            <p:cNvSpPr/>
            <p:nvPr/>
          </p:nvSpPr>
          <p:spPr>
            <a:xfrm>
              <a:off x="3046361" y="2912389"/>
              <a:ext cx="5891162" cy="3252726"/>
            </a:xfrm>
            <a:prstGeom prst="roundRect">
              <a:avLst>
                <a:gd name="adj" fmla="val 6096"/>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Bombardier" panose="02000000000000000000" pitchFamily="50" charset="0"/>
              </a:endParaRPr>
            </a:p>
          </p:txBody>
        </p:sp>
        <p:pic>
          <p:nvPicPr>
            <p:cNvPr id="51" name="Picture 50">
              <a:extLst>
                <a:ext uri="{FF2B5EF4-FFF2-40B4-BE49-F238E27FC236}">
                  <a16:creationId xmlns:a16="http://schemas.microsoft.com/office/drawing/2014/main" id="{72A13E2E-F19B-B68E-0A2C-9DE4CE178B9F}"/>
                </a:ext>
              </a:extLst>
            </p:cNvPr>
            <p:cNvPicPr>
              <a:picLocks noChangeAspect="1"/>
            </p:cNvPicPr>
            <p:nvPr/>
          </p:nvPicPr>
          <p:blipFill>
            <a:blip r:embed="rId6"/>
            <a:stretch>
              <a:fillRect/>
            </a:stretch>
          </p:blipFill>
          <p:spPr>
            <a:xfrm>
              <a:off x="3140179" y="3866048"/>
              <a:ext cx="5719215" cy="2054126"/>
            </a:xfrm>
            <a:prstGeom prst="rect">
              <a:avLst/>
            </a:prstGeom>
          </p:spPr>
        </p:pic>
      </p:grpSp>
      <p:pic>
        <p:nvPicPr>
          <p:cNvPr id="52" name="Picture 51">
            <a:extLst>
              <a:ext uri="{FF2B5EF4-FFF2-40B4-BE49-F238E27FC236}">
                <a16:creationId xmlns:a16="http://schemas.microsoft.com/office/drawing/2014/main" id="{3ED62158-93F2-A768-01C8-2DF7ADC1CD9E}"/>
              </a:ext>
            </a:extLst>
          </p:cNvPr>
          <p:cNvPicPr>
            <a:picLocks noChangeAspect="1"/>
          </p:cNvPicPr>
          <p:nvPr/>
        </p:nvPicPr>
        <p:blipFill rotWithShape="1">
          <a:blip r:embed="rId7"/>
          <a:srcRect t="27518"/>
          <a:stretch/>
        </p:blipFill>
        <p:spPr>
          <a:xfrm>
            <a:off x="38291" y="1400417"/>
            <a:ext cx="12192000" cy="4747176"/>
          </a:xfrm>
          <a:prstGeom prst="rect">
            <a:avLst/>
          </a:prstGeom>
        </p:spPr>
      </p:pic>
      <p:sp>
        <p:nvSpPr>
          <p:cNvPr id="2" name="Title 1">
            <a:extLst>
              <a:ext uri="{FF2B5EF4-FFF2-40B4-BE49-F238E27FC236}">
                <a16:creationId xmlns:a16="http://schemas.microsoft.com/office/drawing/2014/main" id="{F7871CEE-8F2E-E161-9009-F1A8810680BD}"/>
              </a:ext>
            </a:extLst>
          </p:cNvPr>
          <p:cNvSpPr>
            <a:spLocks noGrp="1"/>
          </p:cNvSpPr>
          <p:nvPr>
            <p:ph type="title"/>
          </p:nvPr>
        </p:nvSpPr>
        <p:spPr>
          <a:xfrm>
            <a:off x="500147" y="612963"/>
            <a:ext cx="11191706" cy="804139"/>
          </a:xfrm>
        </p:spPr>
        <p:txBody>
          <a:bodyPr>
            <a:normAutofit fontScale="90000"/>
          </a:bodyPr>
          <a:lstStyle/>
          <a:p>
            <a:r>
              <a:rPr lang="en-US"/>
              <a:t>One AFRL, One Fight </a:t>
            </a:r>
            <a:br>
              <a:rPr lang="en-US"/>
            </a:br>
            <a:r>
              <a:rPr lang="en-US" sz="2200" i="1"/>
              <a:t>AFRL Reimagines Warfighter Capability for America’s Air, Space &amp; Cyberspace Advantage</a:t>
            </a:r>
            <a:endParaRPr lang="en-US" i="1"/>
          </a:p>
        </p:txBody>
      </p:sp>
      <p:pic>
        <p:nvPicPr>
          <p:cNvPr id="20" name="Picture 19">
            <a:extLst>
              <a:ext uri="{FF2B5EF4-FFF2-40B4-BE49-F238E27FC236}">
                <a16:creationId xmlns:a16="http://schemas.microsoft.com/office/drawing/2014/main" id="{4BFA28CE-CDD3-734A-5D02-89299499B7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1363" y="5061690"/>
            <a:ext cx="559060" cy="441763"/>
          </a:xfrm>
          <a:prstGeom prst="rect">
            <a:avLst/>
          </a:prstGeom>
        </p:spPr>
      </p:pic>
      <p:pic>
        <p:nvPicPr>
          <p:cNvPr id="21" name="Picture 20">
            <a:extLst>
              <a:ext uri="{FF2B5EF4-FFF2-40B4-BE49-F238E27FC236}">
                <a16:creationId xmlns:a16="http://schemas.microsoft.com/office/drawing/2014/main" id="{4B3E0078-6847-A612-F153-9EF08E1243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2746" y="5058471"/>
            <a:ext cx="331436" cy="449640"/>
          </a:xfrm>
          <a:prstGeom prst="rect">
            <a:avLst/>
          </a:prstGeom>
        </p:spPr>
      </p:pic>
      <p:pic>
        <p:nvPicPr>
          <p:cNvPr id="4" name="Picture 3">
            <a:extLst>
              <a:ext uri="{FF2B5EF4-FFF2-40B4-BE49-F238E27FC236}">
                <a16:creationId xmlns:a16="http://schemas.microsoft.com/office/drawing/2014/main" id="{B5C391F3-BA6E-42CA-5B09-768CBF6332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4784" y="5078549"/>
            <a:ext cx="559060" cy="441763"/>
          </a:xfrm>
          <a:prstGeom prst="rect">
            <a:avLst/>
          </a:prstGeom>
        </p:spPr>
      </p:pic>
      <p:pic>
        <p:nvPicPr>
          <p:cNvPr id="22" name="Picture 21">
            <a:extLst>
              <a:ext uri="{FF2B5EF4-FFF2-40B4-BE49-F238E27FC236}">
                <a16:creationId xmlns:a16="http://schemas.microsoft.com/office/drawing/2014/main" id="{B68A5245-3050-681C-C9A5-1AEB73ECA3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96167" y="5075330"/>
            <a:ext cx="331436" cy="449640"/>
          </a:xfrm>
          <a:prstGeom prst="rect">
            <a:avLst/>
          </a:prstGeom>
        </p:spPr>
      </p:pic>
    </p:spTree>
    <p:extLst>
      <p:ext uri="{BB962C8B-B14F-4D97-AF65-F5344CB8AC3E}">
        <p14:creationId xmlns:p14="http://schemas.microsoft.com/office/powerpoint/2010/main" val="167990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Down Arrow 159">
            <a:extLst>
              <a:ext uri="{FF2B5EF4-FFF2-40B4-BE49-F238E27FC236}">
                <a16:creationId xmlns:a16="http://schemas.microsoft.com/office/drawing/2014/main" id="{F58303D7-366F-4614-972C-CA22D8CB2AC2}"/>
              </a:ext>
            </a:extLst>
          </p:cNvPr>
          <p:cNvSpPr/>
          <p:nvPr/>
        </p:nvSpPr>
        <p:spPr>
          <a:xfrm>
            <a:off x="6948340" y="2601495"/>
            <a:ext cx="228836" cy="3485521"/>
          </a:xfrm>
          <a:prstGeom prst="downArrow">
            <a:avLst>
              <a:gd name="adj1" fmla="val 53868"/>
              <a:gd name="adj2" fmla="val 5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46333" y="5093670"/>
            <a:ext cx="1007045" cy="461665"/>
          </a:xfrm>
          <a:prstGeom prst="rect">
            <a:avLst/>
          </a:prstGeom>
          <a:noFill/>
        </p:spPr>
        <p:txBody>
          <a:bodyPr wrap="square" rtlCol="0">
            <a:spAutoFit/>
          </a:bodyPr>
          <a:lstStyle/>
          <a:p>
            <a:pPr algn="ctr"/>
            <a:r>
              <a:rPr lang="en-US" sz="1200"/>
              <a:t>1</a:t>
            </a:r>
            <a:r>
              <a:rPr lang="en-US" sz="1200" baseline="30000"/>
              <a:t>st</a:t>
            </a:r>
            <a:r>
              <a:rPr lang="en-US" sz="1200"/>
              <a:t> Contact</a:t>
            </a:r>
          </a:p>
          <a:p>
            <a:pPr algn="ctr"/>
            <a:r>
              <a:rPr lang="en-US" sz="1200"/>
              <a:t>June 2008</a:t>
            </a:r>
          </a:p>
        </p:txBody>
      </p:sp>
      <p:sp>
        <p:nvSpPr>
          <p:cNvPr id="45" name="TextBox 44"/>
          <p:cNvSpPr txBox="1"/>
          <p:nvPr/>
        </p:nvSpPr>
        <p:spPr>
          <a:xfrm>
            <a:off x="504141" y="3437654"/>
            <a:ext cx="1182631" cy="461665"/>
          </a:xfrm>
          <a:prstGeom prst="rect">
            <a:avLst/>
          </a:prstGeom>
          <a:noFill/>
        </p:spPr>
        <p:txBody>
          <a:bodyPr wrap="none" rtlCol="0">
            <a:spAutoFit/>
          </a:bodyPr>
          <a:lstStyle/>
          <a:p>
            <a:r>
              <a:rPr lang="en-US" sz="1200"/>
              <a:t>1</a:t>
            </a:r>
            <a:r>
              <a:rPr lang="en-US" sz="1200" baseline="30000"/>
              <a:t>st</a:t>
            </a:r>
            <a:r>
              <a:rPr lang="en-US" sz="1200"/>
              <a:t> Oxford Grant</a:t>
            </a:r>
          </a:p>
          <a:p>
            <a:r>
              <a:rPr lang="en-US" sz="1200"/>
              <a:t>1 Apr 2009</a:t>
            </a:r>
          </a:p>
        </p:txBody>
      </p:sp>
      <p:sp>
        <p:nvSpPr>
          <p:cNvPr id="64" name="TextBox 63"/>
          <p:cNvSpPr txBox="1"/>
          <p:nvPr/>
        </p:nvSpPr>
        <p:spPr>
          <a:xfrm>
            <a:off x="3002999" y="921907"/>
            <a:ext cx="1001236" cy="646331"/>
          </a:xfrm>
          <a:prstGeom prst="rect">
            <a:avLst/>
          </a:prstGeom>
          <a:noFill/>
        </p:spPr>
        <p:txBody>
          <a:bodyPr wrap="square" rtlCol="0">
            <a:spAutoFit/>
          </a:bodyPr>
          <a:lstStyle/>
          <a:p>
            <a:r>
              <a:rPr lang="en-US" sz="1200"/>
              <a:t>2</a:t>
            </a:r>
            <a:r>
              <a:rPr lang="en-US" sz="1200" baseline="30000"/>
              <a:t>nd</a:t>
            </a:r>
            <a:r>
              <a:rPr lang="en-US" sz="1200"/>
              <a:t> Oxford Grant</a:t>
            </a:r>
          </a:p>
          <a:p>
            <a:r>
              <a:rPr lang="en-US" sz="1200"/>
              <a:t>1 Sep 2012</a:t>
            </a:r>
          </a:p>
        </p:txBody>
      </p:sp>
      <p:sp>
        <p:nvSpPr>
          <p:cNvPr id="160" name="Down Arrow 159"/>
          <p:cNvSpPr/>
          <p:nvPr/>
        </p:nvSpPr>
        <p:spPr>
          <a:xfrm>
            <a:off x="2800944" y="2270746"/>
            <a:ext cx="199287" cy="3819540"/>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extBox 267"/>
          <p:cNvSpPr txBox="1"/>
          <p:nvPr/>
        </p:nvSpPr>
        <p:spPr>
          <a:xfrm>
            <a:off x="2375651" y="68858"/>
            <a:ext cx="7235955" cy="461665"/>
          </a:xfrm>
          <a:prstGeom prst="rect">
            <a:avLst/>
          </a:prstGeom>
          <a:noFill/>
        </p:spPr>
        <p:txBody>
          <a:bodyPr wrap="none" rtlCol="0">
            <a:spAutoFit/>
          </a:bodyPr>
          <a:lstStyle/>
          <a:p>
            <a:r>
              <a:rPr lang="en-US" sz="2400" i="1"/>
              <a:t>Quantum Photonics at Oxford &amp; ORCA Computing  </a:t>
            </a:r>
            <a:r>
              <a:rPr lang="en-US" sz="800" i="1"/>
              <a:t>as of 29 May 2024</a:t>
            </a:r>
          </a:p>
        </p:txBody>
      </p:sp>
      <p:grpSp>
        <p:nvGrpSpPr>
          <p:cNvPr id="272" name="Group 271"/>
          <p:cNvGrpSpPr/>
          <p:nvPr/>
        </p:nvGrpSpPr>
        <p:grpSpPr>
          <a:xfrm>
            <a:off x="3259616" y="1647100"/>
            <a:ext cx="405929" cy="284028"/>
            <a:chOff x="6146030" y="5632836"/>
            <a:chExt cx="298480" cy="245917"/>
          </a:xfrm>
        </p:grpSpPr>
        <p:sp>
          <p:nvSpPr>
            <p:cNvPr id="273" name="Vertical Scroll 272"/>
            <p:cNvSpPr/>
            <p:nvPr/>
          </p:nvSpPr>
          <p:spPr>
            <a:xfrm>
              <a:off x="6192979" y="5632836"/>
              <a:ext cx="196419" cy="240349"/>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6146030" y="5638922"/>
              <a:ext cx="298480" cy="239831"/>
            </a:xfrm>
            <a:prstGeom prst="rect">
              <a:avLst/>
            </a:prstGeom>
            <a:noFill/>
          </p:spPr>
          <p:txBody>
            <a:bodyPr wrap="square" rtlCol="0">
              <a:spAutoFit/>
            </a:bodyPr>
            <a:lstStyle/>
            <a:p>
              <a:r>
                <a:rPr lang="en-US" sz="1200">
                  <a:solidFill>
                    <a:schemeClr val="accent1"/>
                  </a:solidFill>
                </a:rPr>
                <a:t>  7</a:t>
              </a:r>
            </a:p>
          </p:txBody>
        </p:sp>
      </p:grpSp>
      <p:graphicFrame>
        <p:nvGraphicFramePr>
          <p:cNvPr id="286" name="Diagram 285"/>
          <p:cNvGraphicFramePr/>
          <p:nvPr/>
        </p:nvGraphicFramePr>
        <p:xfrm>
          <a:off x="355941" y="6158398"/>
          <a:ext cx="11498172" cy="280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 name="Down Arrow 159">
            <a:extLst>
              <a:ext uri="{FF2B5EF4-FFF2-40B4-BE49-F238E27FC236}">
                <a16:creationId xmlns:a16="http://schemas.microsoft.com/office/drawing/2014/main" id="{CEA7F016-87CD-432D-84F2-5AA6926DBC95}"/>
              </a:ext>
            </a:extLst>
          </p:cNvPr>
          <p:cNvSpPr/>
          <p:nvPr/>
        </p:nvSpPr>
        <p:spPr>
          <a:xfrm>
            <a:off x="1195198" y="4158090"/>
            <a:ext cx="189094" cy="1962239"/>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162DD2D5-CD93-4015-9069-F4E50645D22E}"/>
              </a:ext>
            </a:extLst>
          </p:cNvPr>
          <p:cNvSpPr txBox="1"/>
          <p:nvPr/>
        </p:nvSpPr>
        <p:spPr>
          <a:xfrm>
            <a:off x="5689342" y="586453"/>
            <a:ext cx="1445661" cy="2031325"/>
          </a:xfrm>
          <a:prstGeom prst="rect">
            <a:avLst/>
          </a:prstGeom>
          <a:noFill/>
          <a:ln w="60325">
            <a:solidFill>
              <a:srgbClr val="92D050"/>
            </a:solidFill>
          </a:ln>
        </p:spPr>
        <p:txBody>
          <a:bodyPr wrap="square" rtlCol="0">
            <a:spAutoFit/>
          </a:bodyPr>
          <a:lstStyle/>
          <a:p>
            <a:r>
              <a:rPr lang="en-US" sz="1400"/>
              <a:t>ORCA Computing founded </a:t>
            </a:r>
          </a:p>
          <a:p>
            <a:r>
              <a:rPr lang="en-US" sz="1400"/>
              <a:t>28 Oct 2019, “ORCA” stems from the “Off-Resonance Cascaded Absorption”</a:t>
            </a:r>
          </a:p>
          <a:p>
            <a:r>
              <a:rPr lang="en-US" sz="1400"/>
              <a:t>memory</a:t>
            </a:r>
          </a:p>
        </p:txBody>
      </p:sp>
      <p:sp>
        <p:nvSpPr>
          <p:cNvPr id="203" name="4-Point Star 19">
            <a:extLst>
              <a:ext uri="{FF2B5EF4-FFF2-40B4-BE49-F238E27FC236}">
                <a16:creationId xmlns:a16="http://schemas.microsoft.com/office/drawing/2014/main" id="{28AA4872-8E80-46FD-9959-89330DBE3824}"/>
              </a:ext>
            </a:extLst>
          </p:cNvPr>
          <p:cNvSpPr/>
          <p:nvPr/>
        </p:nvSpPr>
        <p:spPr>
          <a:xfrm>
            <a:off x="693089" y="5718986"/>
            <a:ext cx="441960" cy="411480"/>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ktangel 82">
            <a:extLst>
              <a:ext uri="{FF2B5EF4-FFF2-40B4-BE49-F238E27FC236}">
                <a16:creationId xmlns:a16="http://schemas.microsoft.com/office/drawing/2014/main" id="{97DF4A95-6FC9-4211-AAD6-AEDB6C12CD4B}"/>
              </a:ext>
            </a:extLst>
          </p:cNvPr>
          <p:cNvSpPr>
            <a:spLocks noChangeArrowheads="1"/>
          </p:cNvSpPr>
          <p:nvPr/>
        </p:nvSpPr>
        <p:spPr bwMode="auto">
          <a:xfrm>
            <a:off x="3882225" y="576513"/>
            <a:ext cx="18271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b="0">
                <a:latin typeface="Calibri" panose="020F0502020204030204" pitchFamily="34" charset="0"/>
                <a:ea typeface="Calibri" panose="020F0502020204030204" pitchFamily="34" charset="0"/>
                <a:cs typeface="Times New Roman" panose="02020603050405020304" pitchFamily="18" charset="0"/>
              </a:rPr>
              <a:t>“Enhancing multiphoton rates with quantum memories,” Phys. Rev. Lett., 2013</a:t>
            </a:r>
            <a:endParaRPr lang="en-US" altLang="en-US" i="1" noProof="1">
              <a:solidFill>
                <a:srgbClr val="080808"/>
              </a:solidFill>
              <a:latin typeface="Calibri" panose="020F0502020204030204" pitchFamily="34" charset="0"/>
            </a:endParaRPr>
          </a:p>
        </p:txBody>
      </p:sp>
      <p:grpSp>
        <p:nvGrpSpPr>
          <p:cNvPr id="217" name="Group 216">
            <a:extLst>
              <a:ext uri="{FF2B5EF4-FFF2-40B4-BE49-F238E27FC236}">
                <a16:creationId xmlns:a16="http://schemas.microsoft.com/office/drawing/2014/main" id="{AEBF1CE6-F3E4-4F00-B373-B8E97F5B538D}"/>
              </a:ext>
            </a:extLst>
          </p:cNvPr>
          <p:cNvGrpSpPr/>
          <p:nvPr/>
        </p:nvGrpSpPr>
        <p:grpSpPr>
          <a:xfrm>
            <a:off x="4585659" y="5051480"/>
            <a:ext cx="420308" cy="293712"/>
            <a:chOff x="3137886" y="4540186"/>
            <a:chExt cx="299445" cy="185479"/>
          </a:xfrm>
        </p:grpSpPr>
        <p:sp>
          <p:nvSpPr>
            <p:cNvPr id="218" name="Oval Callout 283">
              <a:extLst>
                <a:ext uri="{FF2B5EF4-FFF2-40B4-BE49-F238E27FC236}">
                  <a16:creationId xmlns:a16="http://schemas.microsoft.com/office/drawing/2014/main" id="{B32E244C-CE85-4D14-A754-52FED6F70796}"/>
                </a:ext>
              </a:extLst>
            </p:cNvPr>
            <p:cNvSpPr/>
            <p:nvPr/>
          </p:nvSpPr>
          <p:spPr>
            <a:xfrm>
              <a:off x="3157399" y="4540186"/>
              <a:ext cx="261661" cy="183314"/>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218">
              <a:extLst>
                <a:ext uri="{FF2B5EF4-FFF2-40B4-BE49-F238E27FC236}">
                  <a16:creationId xmlns:a16="http://schemas.microsoft.com/office/drawing/2014/main" id="{BA77F08E-B1D2-4314-898C-319A4A908130}"/>
                </a:ext>
              </a:extLst>
            </p:cNvPr>
            <p:cNvSpPr txBox="1"/>
            <p:nvPr/>
          </p:nvSpPr>
          <p:spPr>
            <a:xfrm>
              <a:off x="3137886" y="4550740"/>
              <a:ext cx="299445" cy="174925"/>
            </a:xfrm>
            <a:prstGeom prst="rect">
              <a:avLst/>
            </a:prstGeom>
            <a:noFill/>
          </p:spPr>
          <p:txBody>
            <a:bodyPr wrap="none" rtlCol="0">
              <a:spAutoFit/>
            </a:bodyPr>
            <a:lstStyle/>
            <a:p>
              <a:r>
                <a:rPr lang="en-US" sz="1200">
                  <a:solidFill>
                    <a:schemeClr val="bg1"/>
                  </a:solidFill>
                </a:rPr>
                <a:t>940</a:t>
              </a:r>
            </a:p>
          </p:txBody>
        </p:sp>
      </p:grpSp>
      <p:pic>
        <p:nvPicPr>
          <p:cNvPr id="35" name="Picture 34">
            <a:extLst>
              <a:ext uri="{FF2B5EF4-FFF2-40B4-BE49-F238E27FC236}">
                <a16:creationId xmlns:a16="http://schemas.microsoft.com/office/drawing/2014/main" id="{562D1E3E-2347-430E-8C2B-D249CE0EED71}"/>
              </a:ext>
            </a:extLst>
          </p:cNvPr>
          <p:cNvPicPr>
            <a:picLocks noChangeAspect="1"/>
          </p:cNvPicPr>
          <p:nvPr/>
        </p:nvPicPr>
        <p:blipFill rotWithShape="1">
          <a:blip r:embed="rId8"/>
          <a:srcRect b="39532"/>
          <a:stretch/>
        </p:blipFill>
        <p:spPr>
          <a:xfrm>
            <a:off x="1724975" y="3920315"/>
            <a:ext cx="1092042" cy="369789"/>
          </a:xfrm>
          <a:prstGeom prst="rect">
            <a:avLst/>
          </a:prstGeom>
        </p:spPr>
      </p:pic>
      <p:sp>
        <p:nvSpPr>
          <p:cNvPr id="221" name="Rektangel 82">
            <a:extLst>
              <a:ext uri="{FF2B5EF4-FFF2-40B4-BE49-F238E27FC236}">
                <a16:creationId xmlns:a16="http://schemas.microsoft.com/office/drawing/2014/main" id="{DDFB9FC0-1200-45CF-BA32-C191ECFDDA3E}"/>
              </a:ext>
            </a:extLst>
          </p:cNvPr>
          <p:cNvSpPr>
            <a:spLocks noChangeArrowheads="1"/>
          </p:cNvSpPr>
          <p:nvPr/>
        </p:nvSpPr>
        <p:spPr bwMode="auto">
          <a:xfrm>
            <a:off x="1365550" y="4396554"/>
            <a:ext cx="155509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i="1" noProof="1">
                <a:solidFill>
                  <a:srgbClr val="080808"/>
                </a:solidFill>
                <a:latin typeface="Calibri" panose="020F0502020204030204" pitchFamily="34" charset="0"/>
              </a:rPr>
              <a:t>“Entangling Macroscopic Diamonds at Room Temperature,” (2011)</a:t>
            </a:r>
          </a:p>
        </p:txBody>
      </p:sp>
      <p:sp>
        <p:nvSpPr>
          <p:cNvPr id="222" name="Rektangel 82">
            <a:extLst>
              <a:ext uri="{FF2B5EF4-FFF2-40B4-BE49-F238E27FC236}">
                <a16:creationId xmlns:a16="http://schemas.microsoft.com/office/drawing/2014/main" id="{A0816DD0-E1E2-4CCB-886F-D61C6D123E2E}"/>
              </a:ext>
            </a:extLst>
          </p:cNvPr>
          <p:cNvSpPr>
            <a:spLocks noChangeArrowheads="1"/>
          </p:cNvSpPr>
          <p:nvPr/>
        </p:nvSpPr>
        <p:spPr bwMode="auto">
          <a:xfrm>
            <a:off x="3207669" y="5415472"/>
            <a:ext cx="22738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i="1" noProof="1">
                <a:solidFill>
                  <a:srgbClr val="080808"/>
                </a:solidFill>
                <a:latin typeface="Calibri" panose="020F0502020204030204" pitchFamily="34" charset="0"/>
              </a:rPr>
              <a:t>“Boson sampling on a photonic chip” (2013) </a:t>
            </a:r>
          </a:p>
        </p:txBody>
      </p:sp>
      <p:grpSp>
        <p:nvGrpSpPr>
          <p:cNvPr id="224" name="Group 223">
            <a:extLst>
              <a:ext uri="{FF2B5EF4-FFF2-40B4-BE49-F238E27FC236}">
                <a16:creationId xmlns:a16="http://schemas.microsoft.com/office/drawing/2014/main" id="{9FD2A3C3-2101-4483-9FF6-EFED871561D4}"/>
              </a:ext>
            </a:extLst>
          </p:cNvPr>
          <p:cNvGrpSpPr/>
          <p:nvPr/>
        </p:nvGrpSpPr>
        <p:grpSpPr>
          <a:xfrm>
            <a:off x="1755538" y="3488236"/>
            <a:ext cx="461977" cy="369110"/>
            <a:chOff x="2413782" y="5210824"/>
            <a:chExt cx="341760" cy="295720"/>
          </a:xfrm>
        </p:grpSpPr>
        <p:sp>
          <p:nvSpPr>
            <p:cNvPr id="225" name="Vertical Scroll 268">
              <a:extLst>
                <a:ext uri="{FF2B5EF4-FFF2-40B4-BE49-F238E27FC236}">
                  <a16:creationId xmlns:a16="http://schemas.microsoft.com/office/drawing/2014/main" id="{5F0944AC-96EB-4FBC-8C99-3147C3C4555E}"/>
                </a:ext>
              </a:extLst>
            </p:cNvPr>
            <p:cNvSpPr/>
            <p:nvPr/>
          </p:nvSpPr>
          <p:spPr>
            <a:xfrm>
              <a:off x="2441761" y="5210824"/>
              <a:ext cx="196419" cy="240349"/>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a:extLst>
                <a:ext uri="{FF2B5EF4-FFF2-40B4-BE49-F238E27FC236}">
                  <a16:creationId xmlns:a16="http://schemas.microsoft.com/office/drawing/2014/main" id="{7817CF93-B1AB-459A-AD44-CB769F1FEA99}"/>
                </a:ext>
              </a:extLst>
            </p:cNvPr>
            <p:cNvSpPr txBox="1"/>
            <p:nvPr/>
          </p:nvSpPr>
          <p:spPr>
            <a:xfrm>
              <a:off x="2413782" y="5229545"/>
              <a:ext cx="341760" cy="276999"/>
            </a:xfrm>
            <a:prstGeom prst="rect">
              <a:avLst/>
            </a:prstGeom>
            <a:noFill/>
          </p:spPr>
          <p:txBody>
            <a:bodyPr wrap="none" rtlCol="0">
              <a:spAutoFit/>
            </a:bodyPr>
            <a:lstStyle/>
            <a:p>
              <a:r>
                <a:rPr lang="en-US" sz="1200">
                  <a:solidFill>
                    <a:schemeClr val="accent1"/>
                  </a:solidFill>
                </a:rPr>
                <a:t>15</a:t>
              </a:r>
            </a:p>
          </p:txBody>
        </p:sp>
      </p:grpSp>
      <p:sp>
        <p:nvSpPr>
          <p:cNvPr id="230" name="Rectangle 229">
            <a:extLst>
              <a:ext uri="{FF2B5EF4-FFF2-40B4-BE49-F238E27FC236}">
                <a16:creationId xmlns:a16="http://schemas.microsoft.com/office/drawing/2014/main" id="{F8749AB2-26CA-40B8-9ED5-648EA75BFEB2}"/>
              </a:ext>
            </a:extLst>
          </p:cNvPr>
          <p:cNvSpPr/>
          <p:nvPr/>
        </p:nvSpPr>
        <p:spPr>
          <a:xfrm>
            <a:off x="2044027" y="3516208"/>
            <a:ext cx="650563" cy="276999"/>
          </a:xfrm>
          <a:prstGeom prst="rect">
            <a:avLst/>
          </a:prstGeom>
        </p:spPr>
        <p:txBody>
          <a:bodyPr wrap="none">
            <a:spAutoFit/>
          </a:bodyPr>
          <a:lstStyle/>
          <a:p>
            <a:r>
              <a:rPr lang="en-US" sz="1200">
                <a:solidFill>
                  <a:srgbClr val="00B0F0"/>
                </a:solidFill>
              </a:rPr>
              <a:t>PAPERS</a:t>
            </a:r>
          </a:p>
        </p:txBody>
      </p:sp>
      <p:grpSp>
        <p:nvGrpSpPr>
          <p:cNvPr id="283" name="Group 282"/>
          <p:cNvGrpSpPr/>
          <p:nvPr/>
        </p:nvGrpSpPr>
        <p:grpSpPr>
          <a:xfrm>
            <a:off x="2478058" y="5273717"/>
            <a:ext cx="420308" cy="276999"/>
            <a:chOff x="3153724" y="4535312"/>
            <a:chExt cx="272400" cy="204776"/>
          </a:xfrm>
        </p:grpSpPr>
        <p:sp>
          <p:nvSpPr>
            <p:cNvPr id="284" name="Oval Callout 283"/>
            <p:cNvSpPr/>
            <p:nvPr/>
          </p:nvSpPr>
          <p:spPr>
            <a:xfrm>
              <a:off x="3157399" y="4540186"/>
              <a:ext cx="261661" cy="183314"/>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extBox 284"/>
            <p:cNvSpPr txBox="1"/>
            <p:nvPr/>
          </p:nvSpPr>
          <p:spPr>
            <a:xfrm>
              <a:off x="3153724" y="4535312"/>
              <a:ext cx="272400" cy="204776"/>
            </a:xfrm>
            <a:prstGeom prst="rect">
              <a:avLst/>
            </a:prstGeom>
            <a:noFill/>
          </p:spPr>
          <p:txBody>
            <a:bodyPr wrap="none" rtlCol="0">
              <a:spAutoFit/>
            </a:bodyPr>
            <a:lstStyle/>
            <a:p>
              <a:r>
                <a:rPr lang="en-US" sz="1200">
                  <a:solidFill>
                    <a:schemeClr val="bg1"/>
                  </a:solidFill>
                </a:rPr>
                <a:t>417</a:t>
              </a:r>
            </a:p>
          </p:txBody>
        </p:sp>
      </p:grpSp>
      <p:sp>
        <p:nvSpPr>
          <p:cNvPr id="185" name="TextBox 184">
            <a:extLst>
              <a:ext uri="{FF2B5EF4-FFF2-40B4-BE49-F238E27FC236}">
                <a16:creationId xmlns:a16="http://schemas.microsoft.com/office/drawing/2014/main" id="{89C51AEA-54BA-4868-8EF4-49BA007937A0}"/>
              </a:ext>
            </a:extLst>
          </p:cNvPr>
          <p:cNvSpPr txBox="1"/>
          <p:nvPr/>
        </p:nvSpPr>
        <p:spPr>
          <a:xfrm>
            <a:off x="7663283" y="4724098"/>
            <a:ext cx="2757321" cy="1323439"/>
          </a:xfrm>
          <a:prstGeom prst="rect">
            <a:avLst/>
          </a:prstGeom>
          <a:noFill/>
        </p:spPr>
        <p:txBody>
          <a:bodyPr wrap="square" rtlCol="0">
            <a:spAutoFit/>
          </a:bodyPr>
          <a:lstStyle/>
          <a:p>
            <a:r>
              <a:rPr lang="en-US" sz="1600"/>
              <a:t>AFOSR Grant awarded Sept 2021 to ORCA Computing with goal to improve performance and robustness of quantum memories.  </a:t>
            </a:r>
          </a:p>
        </p:txBody>
      </p:sp>
      <p:sp>
        <p:nvSpPr>
          <p:cNvPr id="59" name="TextBox 58">
            <a:extLst>
              <a:ext uri="{FF2B5EF4-FFF2-40B4-BE49-F238E27FC236}">
                <a16:creationId xmlns:a16="http://schemas.microsoft.com/office/drawing/2014/main" id="{363E3CFD-79BD-4211-A213-B1FA792D5E00}"/>
              </a:ext>
            </a:extLst>
          </p:cNvPr>
          <p:cNvSpPr txBox="1"/>
          <p:nvPr/>
        </p:nvSpPr>
        <p:spPr>
          <a:xfrm>
            <a:off x="545918" y="2938570"/>
            <a:ext cx="2325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Fundamental Research</a:t>
            </a:r>
          </a:p>
        </p:txBody>
      </p:sp>
      <p:cxnSp>
        <p:nvCxnSpPr>
          <p:cNvPr id="63" name="Straight Connector 62">
            <a:extLst>
              <a:ext uri="{FF2B5EF4-FFF2-40B4-BE49-F238E27FC236}">
                <a16:creationId xmlns:a16="http://schemas.microsoft.com/office/drawing/2014/main" id="{B9AC09F3-37DF-4B3F-B4E4-855D7CAA7F28}"/>
              </a:ext>
            </a:extLst>
          </p:cNvPr>
          <p:cNvCxnSpPr>
            <a:cxnSpLocks/>
          </p:cNvCxnSpPr>
          <p:nvPr/>
        </p:nvCxnSpPr>
        <p:spPr>
          <a:xfrm>
            <a:off x="3212123" y="3093928"/>
            <a:ext cx="8428687" cy="46110"/>
          </a:xfrm>
          <a:prstGeom prst="line">
            <a:avLst/>
          </a:prstGeom>
          <a:ln w="31750">
            <a:headEnd type="none"/>
            <a:tailEnd type="triangle"/>
          </a:ln>
        </p:spPr>
        <p:style>
          <a:lnRef idx="3">
            <a:schemeClr val="accent2"/>
          </a:lnRef>
          <a:fillRef idx="0">
            <a:schemeClr val="accent2"/>
          </a:fillRef>
          <a:effectRef idx="2">
            <a:schemeClr val="accent2"/>
          </a:effectRef>
          <a:fontRef idx="minor">
            <a:schemeClr val="tx1"/>
          </a:fontRef>
        </p:style>
      </p:cxnSp>
      <p:sp>
        <p:nvSpPr>
          <p:cNvPr id="57" name="Rectangle 56">
            <a:extLst>
              <a:ext uri="{FF2B5EF4-FFF2-40B4-BE49-F238E27FC236}">
                <a16:creationId xmlns:a16="http://schemas.microsoft.com/office/drawing/2014/main" id="{3CEE06C6-BA3B-4815-9A2B-C79286E75434}"/>
              </a:ext>
            </a:extLst>
          </p:cNvPr>
          <p:cNvSpPr/>
          <p:nvPr/>
        </p:nvSpPr>
        <p:spPr>
          <a:xfrm>
            <a:off x="3137300" y="2016622"/>
            <a:ext cx="650563" cy="276999"/>
          </a:xfrm>
          <a:prstGeom prst="rect">
            <a:avLst/>
          </a:prstGeom>
        </p:spPr>
        <p:txBody>
          <a:bodyPr wrap="none">
            <a:spAutoFit/>
          </a:bodyPr>
          <a:lstStyle/>
          <a:p>
            <a:r>
              <a:rPr lang="en-US" sz="1200">
                <a:solidFill>
                  <a:srgbClr val="00B0F0"/>
                </a:solidFill>
              </a:rPr>
              <a:t>PAPERS</a:t>
            </a:r>
          </a:p>
        </p:txBody>
      </p:sp>
      <p:grpSp>
        <p:nvGrpSpPr>
          <p:cNvPr id="13" name="Group 12">
            <a:extLst>
              <a:ext uri="{FF2B5EF4-FFF2-40B4-BE49-F238E27FC236}">
                <a16:creationId xmlns:a16="http://schemas.microsoft.com/office/drawing/2014/main" id="{E39BDBB8-DE3E-9D0C-471B-C506C74D05B6}"/>
              </a:ext>
            </a:extLst>
          </p:cNvPr>
          <p:cNvGrpSpPr/>
          <p:nvPr/>
        </p:nvGrpSpPr>
        <p:grpSpPr>
          <a:xfrm>
            <a:off x="5824728" y="2832332"/>
            <a:ext cx="966300" cy="562267"/>
            <a:chOff x="5824728" y="2832332"/>
            <a:chExt cx="966300" cy="562267"/>
          </a:xfrm>
        </p:grpSpPr>
        <p:sp>
          <p:nvSpPr>
            <p:cNvPr id="58" name="Diamond 57">
              <a:extLst>
                <a:ext uri="{FF2B5EF4-FFF2-40B4-BE49-F238E27FC236}">
                  <a16:creationId xmlns:a16="http://schemas.microsoft.com/office/drawing/2014/main" id="{B2563C49-9DF7-4E3E-9DAA-8A7B8150333D}"/>
                </a:ext>
              </a:extLst>
            </p:cNvPr>
            <p:cNvSpPr/>
            <p:nvPr/>
          </p:nvSpPr>
          <p:spPr>
            <a:xfrm>
              <a:off x="6040171" y="2832332"/>
              <a:ext cx="553508" cy="562267"/>
            </a:xfrm>
            <a:prstGeom prst="diamond">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541BF67F-7CB3-4659-91FC-05015E5B002B}"/>
                </a:ext>
              </a:extLst>
            </p:cNvPr>
            <p:cNvSpPr/>
            <p:nvPr/>
          </p:nvSpPr>
          <p:spPr>
            <a:xfrm>
              <a:off x="5824728" y="2957730"/>
              <a:ext cx="966300" cy="4257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00B0F0"/>
                  </a:solidFill>
                  <a:latin typeface="Calibri" panose="020F0502020204030204"/>
                </a:rPr>
                <a:t>TRANSITION</a:t>
              </a:r>
              <a:endParaRPr kumimoji="0" lang="en-US" sz="1200" b="0" i="0" u="none" strike="noStrike" kern="1200" cap="none" spc="0" normalizeH="0" baseline="0" noProof="0">
                <a:ln>
                  <a:noFill/>
                </a:ln>
                <a:solidFill>
                  <a:srgbClr val="00B0F0"/>
                </a:solidFill>
                <a:effectLst/>
                <a:uLnTx/>
                <a:uFillTx/>
                <a:latin typeface="Calibri" panose="020F0502020204030204"/>
                <a:ea typeface="+mn-ea"/>
                <a:cs typeface="+mn-cs"/>
              </a:endParaRPr>
            </a:p>
          </p:txBody>
        </p:sp>
      </p:grpSp>
      <p:sp>
        <p:nvSpPr>
          <p:cNvPr id="68" name="Rectangle 67">
            <a:extLst>
              <a:ext uri="{FF2B5EF4-FFF2-40B4-BE49-F238E27FC236}">
                <a16:creationId xmlns:a16="http://schemas.microsoft.com/office/drawing/2014/main" id="{8774D9DF-F4E5-4BD1-8D6E-919FF9C59B41}"/>
              </a:ext>
            </a:extLst>
          </p:cNvPr>
          <p:cNvSpPr/>
          <p:nvPr/>
        </p:nvSpPr>
        <p:spPr>
          <a:xfrm>
            <a:off x="10744050" y="5109968"/>
            <a:ext cx="896760" cy="830997"/>
          </a:xfrm>
          <a:prstGeom prst="rect">
            <a:avLst/>
          </a:prstGeom>
        </p:spPr>
        <p:txBody>
          <a:bodyPr wrap="square">
            <a:spAutoFit/>
          </a:bodyPr>
          <a:lstStyle/>
          <a:p>
            <a:r>
              <a:rPr lang="en-US" sz="1200">
                <a:solidFill>
                  <a:srgbClr val="C00000"/>
                </a:solidFill>
              </a:rPr>
              <a:t>CITATIONS</a:t>
            </a:r>
          </a:p>
          <a:p>
            <a:r>
              <a:rPr lang="en-US" sz="1200">
                <a:solidFill>
                  <a:srgbClr val="C00000"/>
                </a:solidFill>
              </a:rPr>
              <a:t>as of 2023</a:t>
            </a:r>
          </a:p>
          <a:p>
            <a:r>
              <a:rPr lang="en-US" sz="1200">
                <a:solidFill>
                  <a:srgbClr val="C00000"/>
                </a:solidFill>
              </a:rPr>
              <a:t>per Google Scholar</a:t>
            </a:r>
          </a:p>
        </p:txBody>
      </p:sp>
      <p:sp>
        <p:nvSpPr>
          <p:cNvPr id="71" name="Oval Callout 283">
            <a:extLst>
              <a:ext uri="{FF2B5EF4-FFF2-40B4-BE49-F238E27FC236}">
                <a16:creationId xmlns:a16="http://schemas.microsoft.com/office/drawing/2014/main" id="{A0E7E6AE-DABD-45BB-92CD-8CD8FE479A7A}"/>
              </a:ext>
            </a:extLst>
          </p:cNvPr>
          <p:cNvSpPr/>
          <p:nvPr/>
        </p:nvSpPr>
        <p:spPr>
          <a:xfrm>
            <a:off x="10996802" y="4826715"/>
            <a:ext cx="261661" cy="183314"/>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998C2449-88B8-46F8-AD24-87597AC0EB7C}"/>
              </a:ext>
            </a:extLst>
          </p:cNvPr>
          <p:cNvPicPr>
            <a:picLocks noChangeAspect="1"/>
          </p:cNvPicPr>
          <p:nvPr/>
        </p:nvPicPr>
        <p:blipFill rotWithShape="1">
          <a:blip r:embed="rId8"/>
          <a:srcRect b="39532"/>
          <a:stretch/>
        </p:blipFill>
        <p:spPr>
          <a:xfrm>
            <a:off x="3283403" y="5025315"/>
            <a:ext cx="1064618" cy="360503"/>
          </a:xfrm>
          <a:prstGeom prst="rect">
            <a:avLst/>
          </a:prstGeom>
        </p:spPr>
      </p:pic>
      <p:sp>
        <p:nvSpPr>
          <p:cNvPr id="77" name="TextBox 76">
            <a:extLst>
              <a:ext uri="{FF2B5EF4-FFF2-40B4-BE49-F238E27FC236}">
                <a16:creationId xmlns:a16="http://schemas.microsoft.com/office/drawing/2014/main" id="{FE170FC8-233B-462D-A0DF-E0B621DDDCC6}"/>
              </a:ext>
            </a:extLst>
          </p:cNvPr>
          <p:cNvSpPr txBox="1"/>
          <p:nvPr/>
        </p:nvSpPr>
        <p:spPr>
          <a:xfrm>
            <a:off x="734064" y="2348926"/>
            <a:ext cx="4520894" cy="646331"/>
          </a:xfrm>
          <a:prstGeom prst="rect">
            <a:avLst/>
          </a:prstGeom>
          <a:solidFill>
            <a:schemeClr val="bg1"/>
          </a:solidFill>
        </p:spPr>
        <p:txBody>
          <a:bodyPr wrap="square">
            <a:spAutoFit/>
          </a:bodyPr>
          <a:lstStyle/>
          <a:p>
            <a:r>
              <a:rPr lang="en-US" b="0" i="1">
                <a:latin typeface="Calibri" panose="020F0502020204030204" pitchFamily="34" charset="0"/>
                <a:ea typeface="Calibri" panose="020F0502020204030204" pitchFamily="34" charset="0"/>
                <a:cs typeface="Times New Roman" panose="02020603050405020304" pitchFamily="18" charset="0"/>
              </a:rPr>
              <a:t>“Single-photon-level quantum memory at Room Temperature,” Phys. Rev. Lett, 2011 </a:t>
            </a:r>
            <a:endParaRPr lang="en-GB" i="1"/>
          </a:p>
        </p:txBody>
      </p:sp>
      <p:grpSp>
        <p:nvGrpSpPr>
          <p:cNvPr id="78" name="Group 77">
            <a:extLst>
              <a:ext uri="{FF2B5EF4-FFF2-40B4-BE49-F238E27FC236}">
                <a16:creationId xmlns:a16="http://schemas.microsoft.com/office/drawing/2014/main" id="{C5CA9C5D-BF72-4C3F-98E7-BCCEAA7B96B4}"/>
              </a:ext>
            </a:extLst>
          </p:cNvPr>
          <p:cNvGrpSpPr/>
          <p:nvPr/>
        </p:nvGrpSpPr>
        <p:grpSpPr>
          <a:xfrm>
            <a:off x="329547" y="2541299"/>
            <a:ext cx="420308" cy="276999"/>
            <a:chOff x="3153723" y="4535312"/>
            <a:chExt cx="272400" cy="204776"/>
          </a:xfrm>
        </p:grpSpPr>
        <p:sp>
          <p:nvSpPr>
            <p:cNvPr id="79" name="Oval Callout 283">
              <a:extLst>
                <a:ext uri="{FF2B5EF4-FFF2-40B4-BE49-F238E27FC236}">
                  <a16:creationId xmlns:a16="http://schemas.microsoft.com/office/drawing/2014/main" id="{C21F26E6-B673-4195-B8E6-D901CC01F732}"/>
                </a:ext>
              </a:extLst>
            </p:cNvPr>
            <p:cNvSpPr/>
            <p:nvPr/>
          </p:nvSpPr>
          <p:spPr>
            <a:xfrm>
              <a:off x="3157399" y="4540186"/>
              <a:ext cx="261661" cy="183314"/>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DE43189-60D3-469E-81D5-D047B6CB666F}"/>
                </a:ext>
              </a:extLst>
            </p:cNvPr>
            <p:cNvSpPr txBox="1"/>
            <p:nvPr/>
          </p:nvSpPr>
          <p:spPr>
            <a:xfrm>
              <a:off x="3153723" y="4535312"/>
              <a:ext cx="272400" cy="204776"/>
            </a:xfrm>
            <a:prstGeom prst="rect">
              <a:avLst/>
            </a:prstGeom>
            <a:noFill/>
          </p:spPr>
          <p:txBody>
            <a:bodyPr wrap="none" rtlCol="0">
              <a:spAutoFit/>
            </a:bodyPr>
            <a:lstStyle/>
            <a:p>
              <a:r>
                <a:rPr lang="en-US" sz="1200">
                  <a:solidFill>
                    <a:schemeClr val="bg1"/>
                  </a:solidFill>
                </a:rPr>
                <a:t>276</a:t>
              </a:r>
            </a:p>
          </p:txBody>
        </p:sp>
      </p:grpSp>
      <p:grpSp>
        <p:nvGrpSpPr>
          <p:cNvPr id="82" name="Group 81">
            <a:extLst>
              <a:ext uri="{FF2B5EF4-FFF2-40B4-BE49-F238E27FC236}">
                <a16:creationId xmlns:a16="http://schemas.microsoft.com/office/drawing/2014/main" id="{D7FADB03-1BFC-4018-ADF9-1955705E74BE}"/>
              </a:ext>
            </a:extLst>
          </p:cNvPr>
          <p:cNvGrpSpPr/>
          <p:nvPr/>
        </p:nvGrpSpPr>
        <p:grpSpPr>
          <a:xfrm>
            <a:off x="5046692" y="1280210"/>
            <a:ext cx="420308" cy="276999"/>
            <a:chOff x="3152030" y="4518724"/>
            <a:chExt cx="272400" cy="204776"/>
          </a:xfrm>
        </p:grpSpPr>
        <p:sp>
          <p:nvSpPr>
            <p:cNvPr id="83" name="Oval Callout 283">
              <a:extLst>
                <a:ext uri="{FF2B5EF4-FFF2-40B4-BE49-F238E27FC236}">
                  <a16:creationId xmlns:a16="http://schemas.microsoft.com/office/drawing/2014/main" id="{379FB9BD-01DC-4A95-A5CD-757C5A81C793}"/>
                </a:ext>
              </a:extLst>
            </p:cNvPr>
            <p:cNvSpPr/>
            <p:nvPr/>
          </p:nvSpPr>
          <p:spPr>
            <a:xfrm>
              <a:off x="3157399" y="4540186"/>
              <a:ext cx="261661" cy="183314"/>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4DB79111-DCED-47E2-8E45-617FE27935E4}"/>
                </a:ext>
              </a:extLst>
            </p:cNvPr>
            <p:cNvSpPr txBox="1"/>
            <p:nvPr/>
          </p:nvSpPr>
          <p:spPr>
            <a:xfrm>
              <a:off x="3152030" y="4518724"/>
              <a:ext cx="272400" cy="204776"/>
            </a:xfrm>
            <a:prstGeom prst="rect">
              <a:avLst/>
            </a:prstGeom>
            <a:noFill/>
          </p:spPr>
          <p:txBody>
            <a:bodyPr wrap="none" rtlCol="0">
              <a:spAutoFit/>
            </a:bodyPr>
            <a:lstStyle/>
            <a:p>
              <a:r>
                <a:rPr lang="en-US" sz="1200">
                  <a:solidFill>
                    <a:schemeClr val="bg1"/>
                  </a:solidFill>
                </a:rPr>
                <a:t>152</a:t>
              </a:r>
            </a:p>
          </p:txBody>
        </p:sp>
      </p:grpSp>
      <p:sp>
        <p:nvSpPr>
          <p:cNvPr id="96" name="TextBox 95">
            <a:extLst>
              <a:ext uri="{FF2B5EF4-FFF2-40B4-BE49-F238E27FC236}">
                <a16:creationId xmlns:a16="http://schemas.microsoft.com/office/drawing/2014/main" id="{94938CC0-7DAD-4344-A151-42EA4623B2C9}"/>
              </a:ext>
            </a:extLst>
          </p:cNvPr>
          <p:cNvSpPr txBox="1"/>
          <p:nvPr/>
        </p:nvSpPr>
        <p:spPr>
          <a:xfrm>
            <a:off x="1134474" y="6437388"/>
            <a:ext cx="5994801" cy="461665"/>
          </a:xfrm>
          <a:prstGeom prst="rect">
            <a:avLst/>
          </a:prstGeom>
          <a:noFill/>
        </p:spPr>
        <p:txBody>
          <a:bodyPr wrap="square">
            <a:spAutoFit/>
          </a:bodyPr>
          <a:lstStyle/>
          <a:p>
            <a:pPr algn="ctr"/>
            <a:r>
              <a:rPr lang="en-US" sz="2400" b="0" i="0" dirty="0">
                <a:solidFill>
                  <a:srgbClr val="000000"/>
                </a:solidFill>
                <a:effectLst/>
                <a:latin typeface="INTERSTATE REGULAR"/>
              </a:rPr>
              <a:t>“</a:t>
            </a:r>
            <a:r>
              <a:rPr lang="en-US" sz="2400" b="0" i="1" dirty="0">
                <a:solidFill>
                  <a:srgbClr val="000000"/>
                </a:solidFill>
                <a:effectLst/>
                <a:latin typeface="INTERSTATE REGULAR"/>
              </a:rPr>
              <a:t>Changing the world one photon at a time</a:t>
            </a:r>
            <a:r>
              <a:rPr lang="en-US" sz="2400" b="0" i="0" dirty="0">
                <a:solidFill>
                  <a:srgbClr val="000000"/>
                </a:solidFill>
                <a:effectLst/>
                <a:latin typeface="INTERSTATE REGULAR"/>
              </a:rPr>
              <a:t>”</a:t>
            </a:r>
          </a:p>
        </p:txBody>
      </p:sp>
      <p:pic>
        <p:nvPicPr>
          <p:cNvPr id="4" name="Picture 3">
            <a:extLst>
              <a:ext uri="{FF2B5EF4-FFF2-40B4-BE49-F238E27FC236}">
                <a16:creationId xmlns:a16="http://schemas.microsoft.com/office/drawing/2014/main" id="{3C7C28B2-D695-DFB2-B560-64343D9CC8A5}"/>
              </a:ext>
            </a:extLst>
          </p:cNvPr>
          <p:cNvPicPr>
            <a:picLocks noChangeAspect="1"/>
          </p:cNvPicPr>
          <p:nvPr/>
        </p:nvPicPr>
        <p:blipFill>
          <a:blip r:embed="rId9"/>
          <a:stretch>
            <a:fillRect/>
          </a:stretch>
        </p:blipFill>
        <p:spPr>
          <a:xfrm>
            <a:off x="3148916" y="3373571"/>
            <a:ext cx="2584462" cy="1414052"/>
          </a:xfrm>
          <a:prstGeom prst="rect">
            <a:avLst/>
          </a:prstGeom>
        </p:spPr>
      </p:pic>
      <p:grpSp>
        <p:nvGrpSpPr>
          <p:cNvPr id="17" name="Group 16">
            <a:extLst>
              <a:ext uri="{FF2B5EF4-FFF2-40B4-BE49-F238E27FC236}">
                <a16:creationId xmlns:a16="http://schemas.microsoft.com/office/drawing/2014/main" id="{04E5C802-8733-CDC8-4551-1A033003A43A}"/>
              </a:ext>
            </a:extLst>
          </p:cNvPr>
          <p:cNvGrpSpPr>
            <a:grpSpLocks noChangeAspect="1"/>
          </p:cNvGrpSpPr>
          <p:nvPr/>
        </p:nvGrpSpPr>
        <p:grpSpPr>
          <a:xfrm>
            <a:off x="7683092" y="3466347"/>
            <a:ext cx="3673572" cy="1044465"/>
            <a:chOff x="8889422" y="2217353"/>
            <a:chExt cx="3677813" cy="1045671"/>
          </a:xfrm>
        </p:grpSpPr>
        <p:pic>
          <p:nvPicPr>
            <p:cNvPr id="6" name="Picture 5">
              <a:extLst>
                <a:ext uri="{FF2B5EF4-FFF2-40B4-BE49-F238E27FC236}">
                  <a16:creationId xmlns:a16="http://schemas.microsoft.com/office/drawing/2014/main" id="{C9F59B3D-A722-EBCE-70CF-D9798077412D}"/>
                </a:ext>
              </a:extLst>
            </p:cNvPr>
            <p:cNvPicPr>
              <a:picLocks noChangeAspect="1"/>
            </p:cNvPicPr>
            <p:nvPr/>
          </p:nvPicPr>
          <p:blipFill rotWithShape="1">
            <a:blip r:embed="rId10"/>
            <a:srcRect r="15054" b="46765"/>
            <a:stretch/>
          </p:blipFill>
          <p:spPr>
            <a:xfrm>
              <a:off x="8889422" y="2217353"/>
              <a:ext cx="3677813" cy="1045671"/>
            </a:xfrm>
            <a:prstGeom prst="rect">
              <a:avLst/>
            </a:prstGeom>
          </p:spPr>
        </p:pic>
        <p:pic>
          <p:nvPicPr>
            <p:cNvPr id="15" name="Picture 14">
              <a:extLst>
                <a:ext uri="{FF2B5EF4-FFF2-40B4-BE49-F238E27FC236}">
                  <a16:creationId xmlns:a16="http://schemas.microsoft.com/office/drawing/2014/main" id="{6127340B-B6A2-7DA2-86E2-425676AC99DA}"/>
                </a:ext>
              </a:extLst>
            </p:cNvPr>
            <p:cNvPicPr>
              <a:picLocks noChangeAspect="1"/>
            </p:cNvPicPr>
            <p:nvPr/>
          </p:nvPicPr>
          <p:blipFill rotWithShape="1">
            <a:blip r:embed="rId10"/>
            <a:srcRect l="78694" t="92336" r="8462" b="1503"/>
            <a:stretch/>
          </p:blipFill>
          <p:spPr>
            <a:xfrm>
              <a:off x="11103691" y="2339944"/>
              <a:ext cx="1281034" cy="278774"/>
            </a:xfrm>
            <a:prstGeom prst="rect">
              <a:avLst/>
            </a:prstGeom>
          </p:spPr>
        </p:pic>
      </p:grpSp>
      <p:sp>
        <p:nvSpPr>
          <p:cNvPr id="3" name="TextBox 2">
            <a:extLst>
              <a:ext uri="{FF2B5EF4-FFF2-40B4-BE49-F238E27FC236}">
                <a16:creationId xmlns:a16="http://schemas.microsoft.com/office/drawing/2014/main" id="{1B3A5B91-B16E-4305-6F69-821B7D79C525}"/>
              </a:ext>
            </a:extLst>
          </p:cNvPr>
          <p:cNvSpPr txBox="1"/>
          <p:nvPr/>
        </p:nvSpPr>
        <p:spPr>
          <a:xfrm>
            <a:off x="374144" y="592005"/>
            <a:ext cx="2626087" cy="1569660"/>
          </a:xfrm>
          <a:prstGeom prst="rect">
            <a:avLst/>
          </a:prstGeom>
          <a:noFill/>
        </p:spPr>
        <p:txBody>
          <a:bodyPr wrap="square" rtlCol="0">
            <a:spAutoFit/>
          </a:bodyPr>
          <a:lstStyle/>
          <a:p>
            <a:pPr lvl="0"/>
            <a:r>
              <a:rPr lang="en-US" i="1">
                <a:solidFill>
                  <a:prstClr val="black"/>
                </a:solidFill>
              </a:rPr>
              <a:t>Professor Ian Walmsley</a:t>
            </a:r>
          </a:p>
          <a:p>
            <a:pPr marL="285750" lvl="0" indent="-285750">
              <a:buFontTx/>
              <a:buChar char="-"/>
            </a:pPr>
            <a:r>
              <a:rPr lang="en-US" i="1">
                <a:solidFill>
                  <a:prstClr val="black"/>
                </a:solidFill>
              </a:rPr>
              <a:t>Oxford University</a:t>
            </a:r>
          </a:p>
          <a:p>
            <a:pPr marL="742950" lvl="1" indent="-285750">
              <a:buFontTx/>
              <a:buChar char="-"/>
            </a:pPr>
            <a:r>
              <a:rPr lang="en-US" sz="1400" i="1">
                <a:solidFill>
                  <a:prstClr val="black"/>
                </a:solidFill>
              </a:rPr>
              <a:t>AFOSR Grants 2009-12, 2012-15 </a:t>
            </a:r>
          </a:p>
          <a:p>
            <a:pPr marL="285750" indent="-285750">
              <a:buFontTx/>
              <a:buChar char="-"/>
            </a:pPr>
            <a:r>
              <a:rPr lang="en-US" i="1">
                <a:solidFill>
                  <a:prstClr val="black"/>
                </a:solidFill>
              </a:rPr>
              <a:t>ORCA Computing</a:t>
            </a:r>
          </a:p>
          <a:p>
            <a:pPr marL="742950" lvl="1" indent="-285750">
              <a:buFontTx/>
              <a:buChar char="-"/>
            </a:pPr>
            <a:r>
              <a:rPr lang="en-US" sz="1400" i="1">
                <a:solidFill>
                  <a:prstClr val="black"/>
                </a:solidFill>
              </a:rPr>
              <a:t>Grant 2021-24</a:t>
            </a:r>
          </a:p>
        </p:txBody>
      </p:sp>
      <p:sp>
        <p:nvSpPr>
          <p:cNvPr id="11" name="TextBox 10">
            <a:extLst>
              <a:ext uri="{FF2B5EF4-FFF2-40B4-BE49-F238E27FC236}">
                <a16:creationId xmlns:a16="http://schemas.microsoft.com/office/drawing/2014/main" id="{9003C80B-104A-0B91-4AA5-EF49D2440EA9}"/>
              </a:ext>
            </a:extLst>
          </p:cNvPr>
          <p:cNvSpPr txBox="1"/>
          <p:nvPr/>
        </p:nvSpPr>
        <p:spPr>
          <a:xfrm>
            <a:off x="7274117" y="754650"/>
            <a:ext cx="3537762" cy="923330"/>
          </a:xfrm>
          <a:prstGeom prst="rect">
            <a:avLst/>
          </a:prstGeom>
          <a:noFill/>
        </p:spPr>
        <p:txBody>
          <a:bodyPr wrap="square">
            <a:spAutoFit/>
          </a:bodyPr>
          <a:lstStyle/>
          <a:p>
            <a:pPr algn="l"/>
            <a:r>
              <a:rPr lang="en-US" b="0" i="0">
                <a:solidFill>
                  <a:srgbClr val="000000"/>
                </a:solidFill>
                <a:effectLst/>
                <a:latin typeface="Poppins" panose="00000500000000000000" pitchFamily="2" charset="0"/>
              </a:rPr>
              <a:t>“ORCA Computing provides UK MoD with first quantum computer”, June 2022</a:t>
            </a:r>
          </a:p>
        </p:txBody>
      </p:sp>
      <p:pic>
        <p:nvPicPr>
          <p:cNvPr id="30" name="Picture 29">
            <a:extLst>
              <a:ext uri="{FF2B5EF4-FFF2-40B4-BE49-F238E27FC236}">
                <a16:creationId xmlns:a16="http://schemas.microsoft.com/office/drawing/2014/main" id="{0E0D658B-FEA3-4261-AA84-E5B6F96DF5CE}"/>
              </a:ext>
            </a:extLst>
          </p:cNvPr>
          <p:cNvPicPr>
            <a:picLocks noChangeAspect="1"/>
          </p:cNvPicPr>
          <p:nvPr/>
        </p:nvPicPr>
        <p:blipFill>
          <a:blip r:embed="rId11"/>
          <a:stretch>
            <a:fillRect/>
          </a:stretch>
        </p:blipFill>
        <p:spPr>
          <a:xfrm>
            <a:off x="5735618" y="3537628"/>
            <a:ext cx="1764291" cy="2133559"/>
          </a:xfrm>
          <a:prstGeom prst="rect">
            <a:avLst/>
          </a:prstGeom>
        </p:spPr>
      </p:pic>
      <p:sp>
        <p:nvSpPr>
          <p:cNvPr id="5" name="TextBox 4">
            <a:extLst>
              <a:ext uri="{FF2B5EF4-FFF2-40B4-BE49-F238E27FC236}">
                <a16:creationId xmlns:a16="http://schemas.microsoft.com/office/drawing/2014/main" id="{CE4175FF-7557-D563-7AEC-04803F48A7B8}"/>
              </a:ext>
            </a:extLst>
          </p:cNvPr>
          <p:cNvSpPr txBox="1"/>
          <p:nvPr/>
        </p:nvSpPr>
        <p:spPr>
          <a:xfrm>
            <a:off x="3353114" y="2927889"/>
            <a:ext cx="231430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Fundamental Research</a:t>
            </a:r>
          </a:p>
        </p:txBody>
      </p:sp>
      <p:sp>
        <p:nvSpPr>
          <p:cNvPr id="7" name="TextBox 6">
            <a:extLst>
              <a:ext uri="{FF2B5EF4-FFF2-40B4-BE49-F238E27FC236}">
                <a16:creationId xmlns:a16="http://schemas.microsoft.com/office/drawing/2014/main" id="{ED01B743-2E74-434A-754A-09FE487D8E99}"/>
              </a:ext>
            </a:extLst>
          </p:cNvPr>
          <p:cNvSpPr txBox="1"/>
          <p:nvPr/>
        </p:nvSpPr>
        <p:spPr>
          <a:xfrm>
            <a:off x="7174470" y="2922939"/>
            <a:ext cx="25918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Technology Advancement</a:t>
            </a:r>
          </a:p>
        </p:txBody>
      </p:sp>
      <p:sp>
        <p:nvSpPr>
          <p:cNvPr id="12" name="TextBox 11">
            <a:extLst>
              <a:ext uri="{FF2B5EF4-FFF2-40B4-BE49-F238E27FC236}">
                <a16:creationId xmlns:a16="http://schemas.microsoft.com/office/drawing/2014/main" id="{E4F8CF2F-7C6C-C865-6047-ECE9FF9C6A26}"/>
              </a:ext>
            </a:extLst>
          </p:cNvPr>
          <p:cNvSpPr txBox="1"/>
          <p:nvPr/>
        </p:nvSpPr>
        <p:spPr>
          <a:xfrm>
            <a:off x="8222742" y="1802867"/>
            <a:ext cx="3673656" cy="1015663"/>
          </a:xfrm>
          <a:prstGeom prst="rect">
            <a:avLst/>
          </a:prstGeom>
          <a:noFill/>
        </p:spPr>
        <p:txBody>
          <a:bodyPr wrap="square">
            <a:spAutoFit/>
          </a:bodyPr>
          <a:lstStyle/>
          <a:p>
            <a:r>
              <a:rPr lang="en-US" sz="2000"/>
              <a:t>ORCA Computing acquires Austin, Texas-based Integrated Photonics Division of GXC, Jan 2024</a:t>
            </a:r>
            <a:endParaRPr lang="en-GB" sz="2000"/>
          </a:p>
        </p:txBody>
      </p:sp>
      <p:pic>
        <p:nvPicPr>
          <p:cNvPr id="18" name="Picture 17">
            <a:extLst>
              <a:ext uri="{FF2B5EF4-FFF2-40B4-BE49-F238E27FC236}">
                <a16:creationId xmlns:a16="http://schemas.microsoft.com/office/drawing/2014/main" id="{C5E74A15-67BA-7A1E-B91F-30F58B3FDAE5}"/>
              </a:ext>
            </a:extLst>
          </p:cNvPr>
          <p:cNvPicPr>
            <a:picLocks noChangeAspect="1"/>
          </p:cNvPicPr>
          <p:nvPr/>
        </p:nvPicPr>
        <p:blipFill rotWithShape="1">
          <a:blip r:embed="rId12"/>
          <a:srcRect l="42364"/>
          <a:stretch/>
        </p:blipFill>
        <p:spPr>
          <a:xfrm>
            <a:off x="7499909" y="2324840"/>
            <a:ext cx="610700" cy="465627"/>
          </a:xfrm>
          <a:prstGeom prst="rect">
            <a:avLst/>
          </a:prstGeom>
        </p:spPr>
      </p:pic>
      <p:pic>
        <p:nvPicPr>
          <p:cNvPr id="20" name="Picture 19">
            <a:extLst>
              <a:ext uri="{FF2B5EF4-FFF2-40B4-BE49-F238E27FC236}">
                <a16:creationId xmlns:a16="http://schemas.microsoft.com/office/drawing/2014/main" id="{0324EB5B-7C1A-8989-A1EB-FDF8FDC4538D}"/>
              </a:ext>
            </a:extLst>
          </p:cNvPr>
          <p:cNvPicPr>
            <a:picLocks noChangeAspect="1"/>
          </p:cNvPicPr>
          <p:nvPr/>
        </p:nvPicPr>
        <p:blipFill rotWithShape="1">
          <a:blip r:embed="rId12"/>
          <a:srcRect r="56519"/>
          <a:stretch/>
        </p:blipFill>
        <p:spPr>
          <a:xfrm>
            <a:off x="7426466" y="1803092"/>
            <a:ext cx="631072" cy="637795"/>
          </a:xfrm>
          <a:prstGeom prst="rect">
            <a:avLst/>
          </a:prstGeom>
        </p:spPr>
      </p:pic>
    </p:spTree>
    <p:extLst>
      <p:ext uri="{BB962C8B-B14F-4D97-AF65-F5344CB8AC3E}">
        <p14:creationId xmlns:p14="http://schemas.microsoft.com/office/powerpoint/2010/main" val="3491482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212">
            <a:extLst>
              <a:ext uri="{FF2B5EF4-FFF2-40B4-BE49-F238E27FC236}">
                <a16:creationId xmlns:a16="http://schemas.microsoft.com/office/drawing/2014/main" id="{499C1044-83D0-4EC6-9CA9-A08385A6CF48}"/>
              </a:ext>
            </a:extLst>
          </p:cNvPr>
          <p:cNvPicPr>
            <a:picLocks noChangeAspect="1"/>
          </p:cNvPicPr>
          <p:nvPr/>
        </p:nvPicPr>
        <p:blipFill rotWithShape="1">
          <a:blip r:embed="rId3"/>
          <a:srcRect b="39532"/>
          <a:stretch/>
        </p:blipFill>
        <p:spPr>
          <a:xfrm>
            <a:off x="5759741" y="3342067"/>
            <a:ext cx="1100005" cy="372486"/>
          </a:xfrm>
          <a:prstGeom prst="rect">
            <a:avLst/>
          </a:prstGeom>
        </p:spPr>
      </p:pic>
      <p:sp>
        <p:nvSpPr>
          <p:cNvPr id="184" name="TextBox 183">
            <a:extLst>
              <a:ext uri="{FF2B5EF4-FFF2-40B4-BE49-F238E27FC236}">
                <a16:creationId xmlns:a16="http://schemas.microsoft.com/office/drawing/2014/main" id="{F73347B2-D315-4D3C-B582-86AB77A24C7B}"/>
              </a:ext>
            </a:extLst>
          </p:cNvPr>
          <p:cNvSpPr txBox="1"/>
          <p:nvPr/>
        </p:nvSpPr>
        <p:spPr>
          <a:xfrm>
            <a:off x="2265132" y="3322201"/>
            <a:ext cx="3242200" cy="738664"/>
          </a:xfrm>
          <a:prstGeom prst="rect">
            <a:avLst/>
          </a:prstGeom>
          <a:noFill/>
          <a:ln w="31750">
            <a:solidFill>
              <a:srgbClr val="92D050"/>
            </a:solidFill>
          </a:ln>
        </p:spPr>
        <p:txBody>
          <a:bodyPr wrap="square" rtlCol="0">
            <a:spAutoFit/>
          </a:bodyPr>
          <a:lstStyle/>
          <a:p>
            <a:r>
              <a:rPr lang="en-US" sz="1400"/>
              <a:t>Grant 2012-15, “Quantum</a:t>
            </a:r>
          </a:p>
          <a:p>
            <a:r>
              <a:rPr lang="en-US" sz="1400"/>
              <a:t>photonics beyond </a:t>
            </a:r>
          </a:p>
          <a:p>
            <a:r>
              <a:rPr lang="en-US" sz="1400"/>
              <a:t>Conventional computing”  </a:t>
            </a:r>
          </a:p>
        </p:txBody>
      </p:sp>
      <p:sp>
        <p:nvSpPr>
          <p:cNvPr id="228" name="Down Arrow 227"/>
          <p:cNvSpPr/>
          <p:nvPr/>
        </p:nvSpPr>
        <p:spPr>
          <a:xfrm>
            <a:off x="2752399" y="4216213"/>
            <a:ext cx="135208" cy="1963640"/>
          </a:xfrm>
          <a:prstGeom prst="downArrow">
            <a:avLst>
              <a:gd name="adj1" fmla="val 81616"/>
              <a:gd name="adj2" fmla="val 50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7" name="Straight Connector 216"/>
          <p:cNvCxnSpPr/>
          <p:nvPr/>
        </p:nvCxnSpPr>
        <p:spPr>
          <a:xfrm flipV="1">
            <a:off x="5104563" y="2893795"/>
            <a:ext cx="405678" cy="5333"/>
          </a:xfrm>
          <a:prstGeom prst="line">
            <a:avLst/>
          </a:prstGeom>
        </p:spPr>
        <p:style>
          <a:lnRef idx="3">
            <a:schemeClr val="accent2"/>
          </a:lnRef>
          <a:fillRef idx="0">
            <a:schemeClr val="accent2"/>
          </a:fillRef>
          <a:effectRef idx="2">
            <a:schemeClr val="accent2"/>
          </a:effectRef>
          <a:fontRef idx="minor">
            <a:schemeClr val="tx1"/>
          </a:fontRef>
        </p:style>
      </p:cxnSp>
      <p:sp>
        <p:nvSpPr>
          <p:cNvPr id="199" name="Down Arrow 198"/>
          <p:cNvSpPr/>
          <p:nvPr/>
        </p:nvSpPr>
        <p:spPr>
          <a:xfrm>
            <a:off x="640047" y="4672979"/>
            <a:ext cx="158919" cy="1531245"/>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4-Point Star 19"/>
          <p:cNvSpPr/>
          <p:nvPr/>
        </p:nvSpPr>
        <p:spPr>
          <a:xfrm>
            <a:off x="505517" y="4359504"/>
            <a:ext cx="441960" cy="500583"/>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p:cNvCxnSpPr>
            <a:cxnSpLocks/>
          </p:cNvCxnSpPr>
          <p:nvPr/>
        </p:nvCxnSpPr>
        <p:spPr>
          <a:xfrm flipV="1">
            <a:off x="2011285" y="3215772"/>
            <a:ext cx="9860486" cy="44618"/>
          </a:xfrm>
          <a:prstGeom prst="line">
            <a:avLst/>
          </a:prstGeom>
          <a:ln w="47625">
            <a:headEnd type="none"/>
            <a:tailEnd type="triangle"/>
          </a:ln>
        </p:spPr>
        <p:style>
          <a:lnRef idx="3">
            <a:schemeClr val="accent2"/>
          </a:lnRef>
          <a:fillRef idx="0">
            <a:schemeClr val="accent2"/>
          </a:fillRef>
          <a:effectRef idx="2">
            <a:schemeClr val="accent2"/>
          </a:effectRef>
          <a:fontRef idx="minor">
            <a:schemeClr val="tx1"/>
          </a:fontRef>
        </p:style>
      </p:cxnSp>
      <p:grpSp>
        <p:nvGrpSpPr>
          <p:cNvPr id="48" name="Group 47"/>
          <p:cNvGrpSpPr/>
          <p:nvPr/>
        </p:nvGrpSpPr>
        <p:grpSpPr>
          <a:xfrm>
            <a:off x="1476301" y="3044297"/>
            <a:ext cx="673582" cy="492468"/>
            <a:chOff x="1976184" y="4846320"/>
            <a:chExt cx="673582" cy="492468"/>
          </a:xfrm>
        </p:grpSpPr>
        <p:sp>
          <p:nvSpPr>
            <p:cNvPr id="46" name="Explosion 1 45"/>
            <p:cNvSpPr/>
            <p:nvPr/>
          </p:nvSpPr>
          <p:spPr>
            <a:xfrm>
              <a:off x="2104285" y="4846320"/>
              <a:ext cx="427335" cy="492468"/>
            </a:xfrm>
            <a:prstGeom prst="irregularSeal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1976184" y="4945879"/>
              <a:ext cx="67358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AFRL/RI</a:t>
              </a:r>
            </a:p>
          </p:txBody>
        </p:sp>
      </p:grpSp>
      <p:grpSp>
        <p:nvGrpSpPr>
          <p:cNvPr id="54" name="Group 53"/>
          <p:cNvGrpSpPr/>
          <p:nvPr/>
        </p:nvGrpSpPr>
        <p:grpSpPr>
          <a:xfrm>
            <a:off x="1503478" y="3623046"/>
            <a:ext cx="626133" cy="492468"/>
            <a:chOff x="1579541" y="5011731"/>
            <a:chExt cx="626133" cy="492468"/>
          </a:xfrm>
        </p:grpSpPr>
        <p:sp>
          <p:nvSpPr>
            <p:cNvPr id="51" name="Explosion 1 50"/>
            <p:cNvSpPr/>
            <p:nvPr/>
          </p:nvSpPr>
          <p:spPr>
            <a:xfrm>
              <a:off x="1675334" y="5011731"/>
              <a:ext cx="427335" cy="492468"/>
            </a:xfrm>
            <a:prstGeom prst="irregularSeal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579541" y="5117215"/>
              <a:ext cx="62613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Calibri" panose="020F0502020204030204"/>
                </a:rPr>
                <a:t>EOARD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Down Arrow 54"/>
          <p:cNvSpPr/>
          <p:nvPr/>
        </p:nvSpPr>
        <p:spPr>
          <a:xfrm>
            <a:off x="4566146" y="4051871"/>
            <a:ext cx="173730" cy="2129004"/>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Diamond 113"/>
          <p:cNvSpPr/>
          <p:nvPr/>
        </p:nvSpPr>
        <p:spPr>
          <a:xfrm>
            <a:off x="4579664" y="2666312"/>
            <a:ext cx="540337" cy="472440"/>
          </a:xfrm>
          <a:prstGeom prst="diamond">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p:cNvSpPr/>
          <p:nvPr/>
        </p:nvSpPr>
        <p:spPr>
          <a:xfrm>
            <a:off x="4359837" y="2758947"/>
            <a:ext cx="95731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00B0F0"/>
                </a:solidFill>
                <a:latin typeface="Calibri" panose="020F0502020204030204"/>
              </a:rPr>
              <a:t>TRANSITION</a:t>
            </a:r>
            <a:endParaRPr kumimoji="0" lang="en-US" sz="12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118" name="Diamond 117"/>
          <p:cNvSpPr/>
          <p:nvPr/>
        </p:nvSpPr>
        <p:spPr>
          <a:xfrm>
            <a:off x="6857878" y="3014096"/>
            <a:ext cx="540337" cy="472440"/>
          </a:xfrm>
          <a:prstGeom prst="diamond">
            <a:avLst/>
          </a:prstGeom>
          <a:solidFill>
            <a:schemeClr val="accent3">
              <a:lumMod val="60000"/>
              <a:lumOff val="4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6700113" y="3103381"/>
            <a:ext cx="85773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F0"/>
                </a:solidFill>
                <a:effectLst/>
                <a:uLnTx/>
                <a:uFillTx/>
                <a:latin typeface="Calibri" panose="020F0502020204030204"/>
                <a:ea typeface="+mn-ea"/>
                <a:cs typeface="+mn-cs"/>
              </a:rPr>
              <a:t>NEW TECH</a:t>
            </a:r>
          </a:p>
        </p:txBody>
      </p:sp>
      <p:sp>
        <p:nvSpPr>
          <p:cNvPr id="150" name="TextBox 149"/>
          <p:cNvSpPr txBox="1"/>
          <p:nvPr/>
        </p:nvSpPr>
        <p:spPr>
          <a:xfrm>
            <a:off x="378664" y="649197"/>
            <a:ext cx="3402751" cy="1631216"/>
          </a:xfrm>
          <a:prstGeom prst="rect">
            <a:avLst/>
          </a:prstGeom>
          <a:noFill/>
        </p:spPr>
        <p:txBody>
          <a:bodyPr wrap="square" rtlCol="0">
            <a:spAutoFit/>
          </a:bodyPr>
          <a:lstStyle/>
          <a:p>
            <a:pPr lvl="0"/>
            <a:r>
              <a:rPr lang="en-US" sz="2000" b="1" i="1">
                <a:solidFill>
                  <a:prstClr val="black"/>
                </a:solidFill>
              </a:rPr>
              <a:t>Quantum Photonics Beyond Conventional Computing </a:t>
            </a:r>
          </a:p>
          <a:p>
            <a:r>
              <a:rPr lang="en-US" sz="2000" i="1">
                <a:solidFill>
                  <a:prstClr val="black"/>
                </a:solidFill>
              </a:rPr>
              <a:t>- Professor Jeremy O’Brien</a:t>
            </a:r>
          </a:p>
          <a:p>
            <a:pPr lvl="0"/>
            <a:r>
              <a:rPr lang="en-US" sz="2000" i="1">
                <a:solidFill>
                  <a:prstClr val="black"/>
                </a:solidFill>
              </a:rPr>
              <a:t>- Bristol University</a:t>
            </a:r>
          </a:p>
          <a:p>
            <a:pPr lvl="0"/>
            <a:r>
              <a:rPr lang="en-US" sz="2000" i="1">
                <a:solidFill>
                  <a:prstClr val="black"/>
                </a:solidFill>
              </a:rPr>
              <a:t>- AFOSR grant, 2012-15</a:t>
            </a:r>
          </a:p>
        </p:txBody>
      </p:sp>
      <p:cxnSp>
        <p:nvCxnSpPr>
          <p:cNvPr id="157" name="Straight Connector 156"/>
          <p:cNvCxnSpPr/>
          <p:nvPr/>
        </p:nvCxnSpPr>
        <p:spPr>
          <a:xfrm flipV="1">
            <a:off x="4375962" y="3027068"/>
            <a:ext cx="389124" cy="333227"/>
          </a:xfrm>
          <a:prstGeom prst="line">
            <a:avLst/>
          </a:prstGeom>
        </p:spPr>
        <p:style>
          <a:lnRef idx="3">
            <a:schemeClr val="accent2"/>
          </a:lnRef>
          <a:fillRef idx="0">
            <a:schemeClr val="accent2"/>
          </a:fillRef>
          <a:effectRef idx="2">
            <a:schemeClr val="accent2"/>
          </a:effectRef>
          <a:fontRef idx="minor">
            <a:schemeClr val="tx1"/>
          </a:fontRef>
        </p:style>
      </p:cxnSp>
      <p:cxnSp>
        <p:nvCxnSpPr>
          <p:cNvPr id="175" name="Straight Arrow Connector 174"/>
          <p:cNvCxnSpPr>
            <a:cxnSpLocks/>
          </p:cNvCxnSpPr>
          <p:nvPr/>
        </p:nvCxnSpPr>
        <p:spPr>
          <a:xfrm flipV="1">
            <a:off x="5486476" y="2667753"/>
            <a:ext cx="374131" cy="226042"/>
          </a:xfrm>
          <a:prstGeom prst="straightConnector1">
            <a:avLst/>
          </a:prstGeom>
          <a:ln w="28575">
            <a:prstDash val="dash"/>
            <a:tailEnd type="triangle"/>
          </a:ln>
        </p:spPr>
        <p:style>
          <a:lnRef idx="1">
            <a:schemeClr val="accent2"/>
          </a:lnRef>
          <a:fillRef idx="0">
            <a:schemeClr val="accent2"/>
          </a:fillRef>
          <a:effectRef idx="0">
            <a:schemeClr val="accent2"/>
          </a:effectRef>
          <a:fontRef idx="minor">
            <a:schemeClr val="tx1"/>
          </a:fontRef>
        </p:style>
      </p:cxnSp>
      <p:sp>
        <p:nvSpPr>
          <p:cNvPr id="144" name="Down Arrow 143"/>
          <p:cNvSpPr/>
          <p:nvPr/>
        </p:nvSpPr>
        <p:spPr>
          <a:xfrm flipH="1">
            <a:off x="5569839" y="2570586"/>
            <a:ext cx="177260" cy="3621963"/>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TextBox 267"/>
          <p:cNvSpPr txBox="1"/>
          <p:nvPr/>
        </p:nvSpPr>
        <p:spPr>
          <a:xfrm>
            <a:off x="2681757" y="22588"/>
            <a:ext cx="7585474" cy="523220"/>
          </a:xfrm>
          <a:prstGeom prst="rect">
            <a:avLst/>
          </a:prstGeom>
          <a:noFill/>
        </p:spPr>
        <p:txBody>
          <a:bodyPr wrap="none" rtlCol="0">
            <a:spAutoFit/>
          </a:bodyPr>
          <a:lstStyle/>
          <a:p>
            <a:pPr lvl="0"/>
            <a:r>
              <a:rPr lang="en-US" sz="2800" i="1">
                <a:solidFill>
                  <a:prstClr val="black"/>
                </a:solidFill>
              </a:rPr>
              <a:t>Quantum Photonics at University of Bristol </a:t>
            </a:r>
            <a:r>
              <a:rPr lang="en-US" sz="1200" i="1">
                <a:solidFill>
                  <a:prstClr val="black"/>
                </a:solidFill>
              </a:rPr>
              <a:t>as of 29 May 2024</a:t>
            </a:r>
            <a:endParaRPr lang="en-US" sz="2800" i="1">
              <a:solidFill>
                <a:prstClr val="black"/>
              </a:solidFill>
            </a:endParaRPr>
          </a:p>
        </p:txBody>
      </p:sp>
      <p:graphicFrame>
        <p:nvGraphicFramePr>
          <p:cNvPr id="286" name="Diagram 285"/>
          <p:cNvGraphicFramePr/>
          <p:nvPr/>
        </p:nvGraphicFramePr>
        <p:xfrm>
          <a:off x="702023" y="6204224"/>
          <a:ext cx="10729702" cy="25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42055" y="6146158"/>
            <a:ext cx="420308" cy="369332"/>
          </a:xfrm>
          <a:prstGeom prst="rect">
            <a:avLst/>
          </a:prstGeom>
          <a:noFill/>
        </p:spPr>
        <p:txBody>
          <a:bodyPr wrap="none" rtlCol="0">
            <a:spAutoFit/>
          </a:bodyPr>
          <a:lstStyle/>
          <a:p>
            <a:r>
              <a:rPr lang="en-US"/>
              <a:t>CY</a:t>
            </a:r>
          </a:p>
        </p:txBody>
      </p:sp>
      <p:sp>
        <p:nvSpPr>
          <p:cNvPr id="197" name="Down Arrow 196"/>
          <p:cNvSpPr/>
          <p:nvPr/>
        </p:nvSpPr>
        <p:spPr>
          <a:xfrm>
            <a:off x="1659620" y="4725227"/>
            <a:ext cx="173731" cy="1455648"/>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TextBox 197"/>
          <p:cNvSpPr txBox="1"/>
          <p:nvPr/>
        </p:nvSpPr>
        <p:spPr>
          <a:xfrm>
            <a:off x="138071" y="5298227"/>
            <a:ext cx="3117785" cy="64633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O’Brien visits </a:t>
            </a:r>
            <a:r>
              <a:rPr lang="en-US" sz="1200">
                <a:solidFill>
                  <a:prstClr val="black"/>
                </a:solidFill>
                <a:latin typeface="Calibri" panose="020F0502020204030204"/>
              </a:rPr>
              <a:t>AFLR/RI, Rome AFB, March 2011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AFOSR director </a:t>
            </a:r>
            <a:r>
              <a:rPr lang="en-US" sz="1200">
                <a:solidFill>
                  <a:prstClr val="black"/>
                </a:solidFill>
                <a:latin typeface="Calibri" panose="020F0502020204030204"/>
              </a:rPr>
              <a:t>visits Bristol, Jun 2011</a:t>
            </a: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AFRL/RI</a:t>
            </a:r>
            <a:r>
              <a:rPr lang="en-US" sz="1200">
                <a:solidFill>
                  <a:prstClr val="black"/>
                </a:solidFill>
                <a:latin typeface="Calibri" panose="020F0502020204030204"/>
              </a:rPr>
              <a:t> researchers visit Bristol, Sep 2011</a:t>
            </a:r>
          </a:p>
        </p:txBody>
      </p:sp>
      <p:sp>
        <p:nvSpPr>
          <p:cNvPr id="94" name="TextBox 93"/>
          <p:cNvSpPr txBox="1"/>
          <p:nvPr/>
        </p:nvSpPr>
        <p:spPr>
          <a:xfrm>
            <a:off x="272832" y="4914506"/>
            <a:ext cx="2502801"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prstClr val="black"/>
                </a:solidFill>
                <a:latin typeface="Calibri" panose="020F0502020204030204"/>
              </a:rPr>
              <a:t>Connections to US Air Force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1" name="Group 170"/>
          <p:cNvGrpSpPr/>
          <p:nvPr/>
        </p:nvGrpSpPr>
        <p:grpSpPr>
          <a:xfrm>
            <a:off x="4398159" y="3452505"/>
            <a:ext cx="324326" cy="442718"/>
            <a:chOff x="6192979" y="5632836"/>
            <a:chExt cx="196419" cy="240349"/>
          </a:xfrm>
        </p:grpSpPr>
        <p:sp>
          <p:nvSpPr>
            <p:cNvPr id="172" name="Vertical Scroll 171"/>
            <p:cNvSpPr/>
            <p:nvPr/>
          </p:nvSpPr>
          <p:spPr>
            <a:xfrm>
              <a:off x="6192979" y="5632836"/>
              <a:ext cx="196419" cy="240349"/>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TextBox 173"/>
            <p:cNvSpPr txBox="1"/>
            <p:nvPr/>
          </p:nvSpPr>
          <p:spPr>
            <a:xfrm>
              <a:off x="6198964" y="5651624"/>
              <a:ext cx="182708" cy="2005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a:ln>
                    <a:noFill/>
                  </a:ln>
                  <a:solidFill>
                    <a:srgbClr val="5B9BD5"/>
                  </a:solidFill>
                  <a:effectLst/>
                  <a:uLnTx/>
                  <a:uFillTx/>
                  <a:latin typeface="Calibri" panose="020F0502020204030204"/>
                  <a:ea typeface="+mn-ea"/>
                  <a:cs typeface="+mn-cs"/>
                </a:rPr>
                <a:t>7</a:t>
              </a:r>
              <a:endParaRPr kumimoji="0" lang="en-US" b="0" i="0" u="none" strike="noStrike" kern="1200" cap="none" spc="0" normalizeH="0" baseline="0" noProof="0">
                <a:ln>
                  <a:noFill/>
                </a:ln>
                <a:solidFill>
                  <a:srgbClr val="5B9BD5"/>
                </a:solidFill>
                <a:effectLst/>
                <a:uLnTx/>
                <a:uFillTx/>
                <a:latin typeface="Calibri" panose="020F0502020204030204"/>
                <a:ea typeface="+mn-ea"/>
                <a:cs typeface="+mn-cs"/>
              </a:endParaRPr>
            </a:p>
          </p:txBody>
        </p:sp>
      </p:grpSp>
      <p:sp>
        <p:nvSpPr>
          <p:cNvPr id="179" name="5-Point Star 178"/>
          <p:cNvSpPr/>
          <p:nvPr/>
        </p:nvSpPr>
        <p:spPr>
          <a:xfrm>
            <a:off x="2698058" y="4014046"/>
            <a:ext cx="246294" cy="237543"/>
          </a:xfrm>
          <a:prstGeom prst="star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8184814E-9B81-4E9E-9568-ADD43BE15F29}"/>
              </a:ext>
            </a:extLst>
          </p:cNvPr>
          <p:cNvSpPr txBox="1"/>
          <p:nvPr/>
        </p:nvSpPr>
        <p:spPr>
          <a:xfrm>
            <a:off x="318199" y="2472671"/>
            <a:ext cx="1182570" cy="1692771"/>
          </a:xfrm>
          <a:prstGeom prst="rect">
            <a:avLst/>
          </a:prstGeom>
          <a:noFill/>
        </p:spPr>
        <p:txBody>
          <a:bodyPr wrap="square" rtlCol="0">
            <a:spAutoFit/>
          </a:bodyPr>
          <a:lstStyle/>
          <a:p>
            <a:r>
              <a:rPr lang="en-US" sz="1300"/>
              <a:t>Dec 2010</a:t>
            </a:r>
          </a:p>
          <a:p>
            <a:r>
              <a:rPr lang="en-US" sz="1300"/>
              <a:t>Interest in photonic quantum computing from Air Force and visits Bristol group</a:t>
            </a:r>
          </a:p>
        </p:txBody>
      </p:sp>
      <p:sp>
        <p:nvSpPr>
          <p:cNvPr id="182" name="Rektangel 82">
            <a:extLst>
              <a:ext uri="{FF2B5EF4-FFF2-40B4-BE49-F238E27FC236}">
                <a16:creationId xmlns:a16="http://schemas.microsoft.com/office/drawing/2014/main" id="{1D7044B8-BBA7-4EC1-B2BF-3D1ABAFC7347}"/>
              </a:ext>
            </a:extLst>
          </p:cNvPr>
          <p:cNvSpPr>
            <a:spLocks noChangeArrowheads="1"/>
          </p:cNvSpPr>
          <p:nvPr/>
        </p:nvSpPr>
        <p:spPr bwMode="auto">
          <a:xfrm>
            <a:off x="920458" y="4251887"/>
            <a:ext cx="1772343" cy="461665"/>
          </a:xfrm>
          <a:prstGeom prst="rect">
            <a:avLst/>
          </a:prstGeom>
          <a:noFill/>
          <a:ln w="3175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i="1" noProof="1">
                <a:solidFill>
                  <a:srgbClr val="080808"/>
                </a:solidFill>
                <a:latin typeface="Calibri" panose="020F0502020204030204" pitchFamily="34" charset="0"/>
              </a:rPr>
              <a:t>March 2011 Prof  O’Brien visits AFRL/RI Rome, NY</a:t>
            </a:r>
          </a:p>
        </p:txBody>
      </p:sp>
      <p:sp>
        <p:nvSpPr>
          <p:cNvPr id="202" name="Rectangle 201">
            <a:extLst>
              <a:ext uri="{FF2B5EF4-FFF2-40B4-BE49-F238E27FC236}">
                <a16:creationId xmlns:a16="http://schemas.microsoft.com/office/drawing/2014/main" id="{D0AEA35B-D764-44B8-8716-76544050DEFC}"/>
              </a:ext>
            </a:extLst>
          </p:cNvPr>
          <p:cNvSpPr/>
          <p:nvPr/>
        </p:nvSpPr>
        <p:spPr>
          <a:xfrm>
            <a:off x="4721239" y="3488664"/>
            <a:ext cx="80483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F0"/>
                </a:solidFill>
                <a:effectLst/>
                <a:uLnTx/>
                <a:uFillTx/>
                <a:latin typeface="Calibri" panose="020F0502020204030204"/>
                <a:ea typeface="+mn-ea"/>
                <a:cs typeface="+mn-cs"/>
              </a:rPr>
              <a:t>PAPERS</a:t>
            </a:r>
          </a:p>
        </p:txBody>
      </p:sp>
      <p:sp>
        <p:nvSpPr>
          <p:cNvPr id="203" name="TextBox 202">
            <a:extLst>
              <a:ext uri="{FF2B5EF4-FFF2-40B4-BE49-F238E27FC236}">
                <a16:creationId xmlns:a16="http://schemas.microsoft.com/office/drawing/2014/main" id="{7BF6C04C-AE28-43C5-A6CF-35282463D4FD}"/>
              </a:ext>
            </a:extLst>
          </p:cNvPr>
          <p:cNvSpPr txBox="1"/>
          <p:nvPr/>
        </p:nvSpPr>
        <p:spPr>
          <a:xfrm>
            <a:off x="3643410" y="841393"/>
            <a:ext cx="2278571" cy="1434294"/>
          </a:xfrm>
          <a:prstGeom prst="rect">
            <a:avLst/>
          </a:prstGeom>
          <a:noFill/>
          <a:ln w="31750">
            <a:solidFill>
              <a:srgbClr val="92D050"/>
            </a:solidFill>
          </a:ln>
        </p:spPr>
        <p:txBody>
          <a:bodyPr wrap="square" rtlCol="0">
            <a:spAutoFit/>
          </a:bodyPr>
          <a:lstStyle/>
          <a:p>
            <a:r>
              <a:rPr lang="en-US" sz="1400" err="1"/>
              <a:t>PSiQuantum</a:t>
            </a:r>
            <a:r>
              <a:rPr lang="en-US" sz="1400"/>
              <a:t>, founded 28 Jun 2016 in Palo Alto, California by Bristol’s O’Brien &amp; Mark Thompson and Imperial College’s Pete Shadbolt and Terry Rudolph</a:t>
            </a:r>
          </a:p>
        </p:txBody>
      </p:sp>
      <p:pic>
        <p:nvPicPr>
          <p:cNvPr id="206" name="Picture 205">
            <a:extLst>
              <a:ext uri="{FF2B5EF4-FFF2-40B4-BE49-F238E27FC236}">
                <a16:creationId xmlns:a16="http://schemas.microsoft.com/office/drawing/2014/main" id="{215898F5-18D4-448F-9ADD-399742676C47}"/>
              </a:ext>
            </a:extLst>
          </p:cNvPr>
          <p:cNvPicPr>
            <a:picLocks noChangeAspect="1"/>
          </p:cNvPicPr>
          <p:nvPr/>
        </p:nvPicPr>
        <p:blipFill>
          <a:blip r:embed="rId9"/>
          <a:stretch>
            <a:fillRect/>
          </a:stretch>
        </p:blipFill>
        <p:spPr>
          <a:xfrm>
            <a:off x="3086789" y="4291376"/>
            <a:ext cx="2809188" cy="1679921"/>
          </a:xfrm>
          <a:prstGeom prst="rect">
            <a:avLst/>
          </a:prstGeom>
        </p:spPr>
      </p:pic>
      <p:grpSp>
        <p:nvGrpSpPr>
          <p:cNvPr id="210" name="Group 209">
            <a:extLst>
              <a:ext uri="{FF2B5EF4-FFF2-40B4-BE49-F238E27FC236}">
                <a16:creationId xmlns:a16="http://schemas.microsoft.com/office/drawing/2014/main" id="{3AE295F3-C888-423F-A03E-3D596B9B36BF}"/>
              </a:ext>
            </a:extLst>
          </p:cNvPr>
          <p:cNvGrpSpPr/>
          <p:nvPr/>
        </p:nvGrpSpPr>
        <p:grpSpPr>
          <a:xfrm>
            <a:off x="5433315" y="3608507"/>
            <a:ext cx="871405" cy="355410"/>
            <a:chOff x="3025997" y="4477641"/>
            <a:chExt cx="697291" cy="245860"/>
          </a:xfrm>
        </p:grpSpPr>
        <p:sp>
          <p:nvSpPr>
            <p:cNvPr id="211" name="Oval Callout 283">
              <a:extLst>
                <a:ext uri="{FF2B5EF4-FFF2-40B4-BE49-F238E27FC236}">
                  <a16:creationId xmlns:a16="http://schemas.microsoft.com/office/drawing/2014/main" id="{57123210-9F4A-4ACA-97E2-CE9B5E3087B6}"/>
                </a:ext>
              </a:extLst>
            </p:cNvPr>
            <p:cNvSpPr/>
            <p:nvPr/>
          </p:nvSpPr>
          <p:spPr>
            <a:xfrm>
              <a:off x="3030330" y="4477641"/>
              <a:ext cx="388731" cy="245860"/>
            </a:xfrm>
            <a:prstGeom prst="wedgeEllipseCallo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D7B5C1B1-3047-4D4E-B7D0-28279876AA6D}"/>
                </a:ext>
              </a:extLst>
            </p:cNvPr>
            <p:cNvSpPr txBox="1"/>
            <p:nvPr/>
          </p:nvSpPr>
          <p:spPr>
            <a:xfrm>
              <a:off x="3025997" y="4506947"/>
              <a:ext cx="697291" cy="191618"/>
            </a:xfrm>
            <a:prstGeom prst="rect">
              <a:avLst/>
            </a:prstGeom>
            <a:noFill/>
          </p:spPr>
          <p:txBody>
            <a:bodyPr wrap="square" rtlCol="0">
              <a:spAutoFit/>
            </a:bodyPr>
            <a:lstStyle/>
            <a:p>
              <a:r>
                <a:rPr lang="en-US" sz="1200">
                  <a:solidFill>
                    <a:schemeClr val="bg1"/>
                  </a:solidFill>
                </a:rPr>
                <a:t>1128</a:t>
              </a:r>
            </a:p>
          </p:txBody>
        </p:sp>
      </p:grpSp>
      <p:sp>
        <p:nvSpPr>
          <p:cNvPr id="214" name="Rektangel 82">
            <a:extLst>
              <a:ext uri="{FF2B5EF4-FFF2-40B4-BE49-F238E27FC236}">
                <a16:creationId xmlns:a16="http://schemas.microsoft.com/office/drawing/2014/main" id="{14106A5C-33CA-4AE5-92EF-74A8C998BA36}"/>
              </a:ext>
            </a:extLst>
          </p:cNvPr>
          <p:cNvSpPr>
            <a:spLocks noChangeArrowheads="1"/>
          </p:cNvSpPr>
          <p:nvPr/>
        </p:nvSpPr>
        <p:spPr bwMode="auto">
          <a:xfrm>
            <a:off x="6851375" y="3320257"/>
            <a:ext cx="11418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a:defRPr>
                <a:solidFill>
                  <a:schemeClr val="tx1"/>
                </a:solidFill>
                <a:latin typeface="Arial" panose="020B0604020202020204" pitchFamily="34" charset="0"/>
                <a:cs typeface="Arial" panose="020B0604020202020204" pitchFamily="34" charset="0"/>
              </a:defRPr>
            </a:lvl1pPr>
            <a:lvl2pPr marL="742950" indent="-285750" defTabSz="801688">
              <a:defRPr>
                <a:solidFill>
                  <a:schemeClr val="tx1"/>
                </a:solidFill>
                <a:latin typeface="Arial" panose="020B0604020202020204" pitchFamily="34" charset="0"/>
                <a:cs typeface="Arial" panose="020B0604020202020204" pitchFamily="34" charset="0"/>
              </a:defRPr>
            </a:lvl2pPr>
            <a:lvl3pPr marL="1143000" indent="-228600" defTabSz="801688">
              <a:defRPr>
                <a:solidFill>
                  <a:schemeClr val="tx1"/>
                </a:solidFill>
                <a:latin typeface="Arial" panose="020B0604020202020204" pitchFamily="34" charset="0"/>
                <a:cs typeface="Arial" panose="020B0604020202020204" pitchFamily="34" charset="0"/>
              </a:defRPr>
            </a:lvl3pPr>
            <a:lvl4pPr marL="1600200" indent="-228600" defTabSz="801688">
              <a:defRPr>
                <a:solidFill>
                  <a:schemeClr val="tx1"/>
                </a:solidFill>
                <a:latin typeface="Arial" panose="020B0604020202020204" pitchFamily="34" charset="0"/>
                <a:cs typeface="Arial" panose="020B0604020202020204" pitchFamily="34" charset="0"/>
              </a:defRPr>
            </a:lvl4pPr>
            <a:lvl5pPr marL="2057400" indent="-228600" defTabSz="801688">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r>
              <a:rPr lang="en-US" altLang="en-US" sz="1100" i="1" noProof="1">
                <a:solidFill>
                  <a:srgbClr val="080808"/>
                </a:solidFill>
                <a:latin typeface="Calibri" panose="020F0502020204030204" pitchFamily="34" charset="0"/>
              </a:rPr>
              <a:t>Paper of note 14 August 2015</a:t>
            </a:r>
          </a:p>
        </p:txBody>
      </p:sp>
      <p:sp>
        <p:nvSpPr>
          <p:cNvPr id="8" name="TextBox 7">
            <a:extLst>
              <a:ext uri="{FF2B5EF4-FFF2-40B4-BE49-F238E27FC236}">
                <a16:creationId xmlns:a16="http://schemas.microsoft.com/office/drawing/2014/main" id="{25B79768-02D2-2770-B71B-4F48103673FC}"/>
              </a:ext>
            </a:extLst>
          </p:cNvPr>
          <p:cNvSpPr txBox="1"/>
          <p:nvPr/>
        </p:nvSpPr>
        <p:spPr>
          <a:xfrm>
            <a:off x="10137531" y="3290531"/>
            <a:ext cx="1734240" cy="2396696"/>
          </a:xfrm>
          <a:prstGeom prst="rect">
            <a:avLst/>
          </a:prstGeom>
          <a:solidFill>
            <a:schemeClr val="bg1"/>
          </a:solidFill>
          <a:ln w="38100">
            <a:solidFill>
              <a:srgbClr val="92D050"/>
            </a:solidFill>
          </a:ln>
        </p:spPr>
        <p:txBody>
          <a:bodyPr wrap="square">
            <a:spAutoFit/>
          </a:bodyPr>
          <a:lstStyle/>
          <a:p>
            <a:r>
              <a:rPr lang="en-US" sz="1600" err="1"/>
              <a:t>PsiQuantum</a:t>
            </a:r>
            <a:r>
              <a:rPr lang="en-US" sz="1600"/>
              <a:t> will Partner with DARPA to Accelerate Path to Build the World’s First Utility-Scale Quantum Computer, </a:t>
            </a:r>
          </a:p>
          <a:p>
            <a:r>
              <a:rPr lang="en-US" sz="1600"/>
              <a:t>31 Jan 2023</a:t>
            </a:r>
            <a:endParaRPr lang="en-GB" sz="1600"/>
          </a:p>
        </p:txBody>
      </p:sp>
      <p:sp>
        <p:nvSpPr>
          <p:cNvPr id="10" name="TextBox 9">
            <a:extLst>
              <a:ext uri="{FF2B5EF4-FFF2-40B4-BE49-F238E27FC236}">
                <a16:creationId xmlns:a16="http://schemas.microsoft.com/office/drawing/2014/main" id="{0A19C3E7-F8AB-ACCB-88EE-5D2D88661EC1}"/>
              </a:ext>
            </a:extLst>
          </p:cNvPr>
          <p:cNvSpPr txBox="1"/>
          <p:nvPr/>
        </p:nvSpPr>
        <p:spPr>
          <a:xfrm>
            <a:off x="8107901" y="3290531"/>
            <a:ext cx="1923347" cy="2800767"/>
          </a:xfrm>
          <a:prstGeom prst="rect">
            <a:avLst/>
          </a:prstGeom>
          <a:solidFill>
            <a:schemeClr val="bg1"/>
          </a:solidFill>
          <a:ln w="38100">
            <a:solidFill>
              <a:srgbClr val="92D050"/>
            </a:solidFill>
          </a:ln>
        </p:spPr>
        <p:txBody>
          <a:bodyPr wrap="square">
            <a:spAutoFit/>
          </a:bodyPr>
          <a:lstStyle/>
          <a:p>
            <a:r>
              <a:rPr lang="en-US" sz="1600"/>
              <a:t>Senator Schumer announces $25 million for GlobalFoundries and </a:t>
            </a:r>
            <a:r>
              <a:rPr lang="en-US" sz="1600" err="1"/>
              <a:t>PsiQuantum</a:t>
            </a:r>
            <a:r>
              <a:rPr lang="en-US" sz="1600"/>
              <a:t> to develop the next generation of quantum computers at Rome Air Force Research Lab &amp; Malta, 7 April 2022</a:t>
            </a:r>
            <a:endParaRPr lang="en-GB" sz="1600"/>
          </a:p>
        </p:txBody>
      </p:sp>
      <p:sp>
        <p:nvSpPr>
          <p:cNvPr id="13" name="TextBox 12">
            <a:extLst>
              <a:ext uri="{FF2B5EF4-FFF2-40B4-BE49-F238E27FC236}">
                <a16:creationId xmlns:a16="http://schemas.microsoft.com/office/drawing/2014/main" id="{EE35F289-2187-CEB3-9085-7675230A7A32}"/>
              </a:ext>
            </a:extLst>
          </p:cNvPr>
          <p:cNvSpPr txBox="1"/>
          <p:nvPr/>
        </p:nvSpPr>
        <p:spPr>
          <a:xfrm>
            <a:off x="6015399" y="650026"/>
            <a:ext cx="1734239" cy="1954381"/>
          </a:xfrm>
          <a:prstGeom prst="rect">
            <a:avLst/>
          </a:prstGeom>
          <a:solidFill>
            <a:schemeClr val="bg1"/>
          </a:solidFill>
        </p:spPr>
        <p:txBody>
          <a:bodyPr wrap="square">
            <a:spAutoFit/>
          </a:bodyPr>
          <a:lstStyle/>
          <a:p>
            <a:r>
              <a:rPr lang="en-GB" sz="1100"/>
              <a:t>Quantum Computing Startup Raises $215 Million for Faster Device, Bloomberg, 6 April 2020</a:t>
            </a:r>
          </a:p>
          <a:p>
            <a:endParaRPr lang="en-GB" sz="1100"/>
          </a:p>
          <a:p>
            <a:r>
              <a:rPr lang="en-US" sz="1100" err="1"/>
              <a:t>PsiQuantum</a:t>
            </a:r>
            <a:r>
              <a:rPr lang="en-US" sz="1100"/>
              <a:t> Closes $450 Million Funding Round to Build the World’s First Commercially Viable Quantum Computer, Business Wire 27 July 2021</a:t>
            </a:r>
            <a:endParaRPr lang="en-GB" sz="1100"/>
          </a:p>
        </p:txBody>
      </p:sp>
      <p:sp>
        <p:nvSpPr>
          <p:cNvPr id="17" name="TextBox 16">
            <a:extLst>
              <a:ext uri="{FF2B5EF4-FFF2-40B4-BE49-F238E27FC236}">
                <a16:creationId xmlns:a16="http://schemas.microsoft.com/office/drawing/2014/main" id="{8C7DCD93-C2F9-5AB8-79DF-6F7B283213C4}"/>
              </a:ext>
            </a:extLst>
          </p:cNvPr>
          <p:cNvSpPr txBox="1"/>
          <p:nvPr/>
        </p:nvSpPr>
        <p:spPr>
          <a:xfrm>
            <a:off x="1920298" y="2693827"/>
            <a:ext cx="231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Fundamental Research</a:t>
            </a:r>
          </a:p>
        </p:txBody>
      </p:sp>
      <p:sp>
        <p:nvSpPr>
          <p:cNvPr id="19" name="Rectangle 18">
            <a:extLst>
              <a:ext uri="{FF2B5EF4-FFF2-40B4-BE49-F238E27FC236}">
                <a16:creationId xmlns:a16="http://schemas.microsoft.com/office/drawing/2014/main" id="{29463E61-3D30-9D4C-9174-4F1DF94DCBC5}"/>
              </a:ext>
            </a:extLst>
          </p:cNvPr>
          <p:cNvSpPr/>
          <p:nvPr/>
        </p:nvSpPr>
        <p:spPr>
          <a:xfrm>
            <a:off x="4528444" y="3938280"/>
            <a:ext cx="1363221" cy="253916"/>
          </a:xfrm>
          <a:prstGeom prst="rect">
            <a:avLst/>
          </a:prstGeom>
          <a:solidFill>
            <a:schemeClr val="bg1"/>
          </a:solidFill>
        </p:spPr>
        <p:txBody>
          <a:bodyPr wrap="square">
            <a:spAutoFit/>
          </a:bodyPr>
          <a:lstStyle/>
          <a:p>
            <a:r>
              <a:rPr lang="en-US" sz="1050">
                <a:solidFill>
                  <a:srgbClr val="C00000"/>
                </a:solidFill>
              </a:rPr>
              <a:t>CITATIONS as of 2024</a:t>
            </a:r>
          </a:p>
        </p:txBody>
      </p:sp>
      <p:sp>
        <p:nvSpPr>
          <p:cNvPr id="215" name="TextBox 214">
            <a:extLst>
              <a:ext uri="{FF2B5EF4-FFF2-40B4-BE49-F238E27FC236}">
                <a16:creationId xmlns:a16="http://schemas.microsoft.com/office/drawing/2014/main" id="{82709D18-A8F8-4FE2-A06F-6C2CE36E6DD6}"/>
              </a:ext>
            </a:extLst>
          </p:cNvPr>
          <p:cNvSpPr txBox="1"/>
          <p:nvPr/>
        </p:nvSpPr>
        <p:spPr>
          <a:xfrm flipH="1">
            <a:off x="5893099" y="3759364"/>
            <a:ext cx="2114765" cy="2277547"/>
          </a:xfrm>
          <a:prstGeom prst="rect">
            <a:avLst/>
          </a:prstGeom>
          <a:solidFill>
            <a:schemeClr val="bg1"/>
          </a:solidFill>
        </p:spPr>
        <p:txBody>
          <a:bodyPr wrap="square">
            <a:spAutoFit/>
          </a:bodyPr>
          <a:lstStyle/>
          <a:p>
            <a:r>
              <a:rPr lang="en-US" sz="1600"/>
              <a:t>Universal linear optics</a:t>
            </a:r>
            <a:endParaRPr lang="en-US" sz="1200"/>
          </a:p>
          <a:p>
            <a:r>
              <a:rPr lang="en-US" sz="1050"/>
              <a:t>“We programmed this system to implement heralded quantum logic and entangling gates, boson sampling with verification tests, and six-dimensional complex </a:t>
            </a:r>
            <a:r>
              <a:rPr lang="en-US" sz="1050" err="1"/>
              <a:t>Hadamards</a:t>
            </a:r>
            <a:r>
              <a:rPr lang="en-US" sz="1050"/>
              <a:t>,” said the University. “We implemented 100 </a:t>
            </a:r>
            <a:r>
              <a:rPr lang="en-US" sz="1050" err="1"/>
              <a:t>Haar</a:t>
            </a:r>
            <a:r>
              <a:rPr lang="en-US" sz="1050"/>
              <a:t> random </a:t>
            </a:r>
            <a:r>
              <a:rPr lang="en-US" sz="1050" err="1"/>
              <a:t>unitaries</a:t>
            </a:r>
            <a:r>
              <a:rPr lang="en-US" sz="1050"/>
              <a:t> with an average fidelity of 0.999 ± 0.001. Our system can implement any linear optical protocol.” Electronics Weekly, 10 Aug 2015</a:t>
            </a:r>
            <a:endParaRPr lang="en-US" sz="1600"/>
          </a:p>
        </p:txBody>
      </p:sp>
      <p:sp>
        <p:nvSpPr>
          <p:cNvPr id="97" name="TextBox 96"/>
          <p:cNvSpPr txBox="1"/>
          <p:nvPr/>
        </p:nvSpPr>
        <p:spPr>
          <a:xfrm>
            <a:off x="5321649" y="2698848"/>
            <a:ext cx="259180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Technology Advancement</a:t>
            </a:r>
          </a:p>
        </p:txBody>
      </p:sp>
      <p:pic>
        <p:nvPicPr>
          <p:cNvPr id="3" name="Picture 2" descr="Cartoon of a person running on a track with a person pointing at him&#10;&#10;Description automatically generated">
            <a:extLst>
              <a:ext uri="{FF2B5EF4-FFF2-40B4-BE49-F238E27FC236}">
                <a16:creationId xmlns:a16="http://schemas.microsoft.com/office/drawing/2014/main" id="{9208078F-D41E-6B56-A4C4-D668F914BAE2}"/>
              </a:ext>
            </a:extLst>
          </p:cNvPr>
          <p:cNvPicPr>
            <a:picLocks noChangeAspect="1"/>
          </p:cNvPicPr>
          <p:nvPr/>
        </p:nvPicPr>
        <p:blipFill rotWithShape="1">
          <a:blip r:embed="rId10">
            <a:extLst>
              <a:ext uri="{28A0092B-C50C-407E-A947-70E740481C1C}">
                <a14:useLocalDpi xmlns:a14="http://schemas.microsoft.com/office/drawing/2010/main" val="0"/>
              </a:ext>
            </a:extLst>
          </a:blip>
          <a:srcRect l="6328" r="5898"/>
          <a:stretch/>
        </p:blipFill>
        <p:spPr>
          <a:xfrm>
            <a:off x="7967517" y="603030"/>
            <a:ext cx="3998667" cy="2562537"/>
          </a:xfrm>
          <a:prstGeom prst="rect">
            <a:avLst/>
          </a:prstGeom>
        </p:spPr>
      </p:pic>
      <p:sp>
        <p:nvSpPr>
          <p:cNvPr id="5" name="TextBox 4">
            <a:extLst>
              <a:ext uri="{FF2B5EF4-FFF2-40B4-BE49-F238E27FC236}">
                <a16:creationId xmlns:a16="http://schemas.microsoft.com/office/drawing/2014/main" id="{6AD7F61B-96C0-874F-C19F-21E32BDF2445}"/>
              </a:ext>
            </a:extLst>
          </p:cNvPr>
          <p:cNvSpPr txBox="1"/>
          <p:nvPr/>
        </p:nvSpPr>
        <p:spPr>
          <a:xfrm>
            <a:off x="8079540" y="1466286"/>
            <a:ext cx="1911511" cy="1569660"/>
          </a:xfrm>
          <a:prstGeom prst="rect">
            <a:avLst/>
          </a:prstGeom>
          <a:solidFill>
            <a:schemeClr val="bg1"/>
          </a:solidFill>
          <a:ln w="38100">
            <a:solidFill>
              <a:srgbClr val="92D050"/>
            </a:solidFill>
          </a:ln>
        </p:spPr>
        <p:txBody>
          <a:bodyPr wrap="square">
            <a:spAutoFit/>
          </a:bodyPr>
          <a:lstStyle/>
          <a:p>
            <a:pPr algn="l"/>
            <a:r>
              <a:rPr lang="en-US" sz="1400" b="1" i="0" u="none" strike="noStrike" cap="all">
                <a:solidFill>
                  <a:srgbClr val="764992"/>
                </a:solidFill>
                <a:effectLst/>
                <a:latin typeface="franklin-gothic-urw-cond"/>
                <a:hlinkClick r:id="rId11"/>
              </a:rPr>
              <a:t>QUANTUM</a:t>
            </a:r>
            <a:r>
              <a:rPr lang="en-US" sz="1400">
                <a:solidFill>
                  <a:srgbClr val="333333"/>
                </a:solidFill>
                <a:latin typeface="franklin-gothic-urw"/>
              </a:rPr>
              <a:t> </a:t>
            </a:r>
            <a:r>
              <a:rPr lang="en-US" sz="1400" b="1" i="0" u="none" strike="noStrike" cap="all">
                <a:solidFill>
                  <a:srgbClr val="764992"/>
                </a:solidFill>
                <a:effectLst/>
                <a:latin typeface="franklin-gothic-urw-cond"/>
                <a:hlinkClick r:id="rId12"/>
              </a:rPr>
              <a:t>NEWS</a:t>
            </a:r>
            <a:endParaRPr lang="en-US" sz="1400" b="0" i="0">
              <a:solidFill>
                <a:srgbClr val="333333"/>
              </a:solidFill>
              <a:effectLst/>
              <a:latin typeface="franklin-gothic-urw"/>
            </a:endParaRPr>
          </a:p>
          <a:p>
            <a:pPr algn="l"/>
            <a:r>
              <a:rPr lang="en-US" sz="1400" b="0" i="0">
                <a:solidFill>
                  <a:srgbClr val="333333"/>
                </a:solidFill>
                <a:effectLst/>
                <a:latin typeface="franklin-gothic-urw-cond"/>
              </a:rPr>
              <a:t>Australia raises eyebrows by splashing A$1bn into US quantum-computing start-up </a:t>
            </a:r>
            <a:r>
              <a:rPr lang="en-US" sz="1400" b="0" i="0" err="1">
                <a:solidFill>
                  <a:srgbClr val="333333"/>
                </a:solidFill>
                <a:effectLst/>
                <a:latin typeface="franklin-gothic-urw-cond"/>
              </a:rPr>
              <a:t>PsiQuantum</a:t>
            </a:r>
            <a:endParaRPr lang="en-US" sz="1400" b="0" i="0">
              <a:solidFill>
                <a:srgbClr val="333333"/>
              </a:solidFill>
              <a:effectLst/>
              <a:latin typeface="franklin-gothic-urw-cond"/>
            </a:endParaRPr>
          </a:p>
          <a:p>
            <a:pPr algn="l"/>
            <a:r>
              <a:rPr lang="en-US" sz="1200" b="0" i="1">
                <a:solidFill>
                  <a:srgbClr val="000000"/>
                </a:solidFill>
                <a:effectLst/>
                <a:latin typeface="franklin-gothic-urw"/>
              </a:rPr>
              <a:t>Physics World 7 May 2024</a:t>
            </a:r>
          </a:p>
        </p:txBody>
      </p:sp>
    </p:spTree>
    <p:extLst>
      <p:ext uri="{BB962C8B-B14F-4D97-AF65-F5344CB8AC3E}">
        <p14:creationId xmlns:p14="http://schemas.microsoft.com/office/powerpoint/2010/main" val="178174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 screen&#10;&#10;Description automatically generated with medium confidence">
            <a:extLst>
              <a:ext uri="{FF2B5EF4-FFF2-40B4-BE49-F238E27FC236}">
                <a16:creationId xmlns:a16="http://schemas.microsoft.com/office/drawing/2014/main" id="{B3574ADF-AFC1-0F08-50D4-21985C4AC10D}"/>
              </a:ext>
            </a:extLst>
          </p:cNvPr>
          <p:cNvPicPr>
            <a:picLocks noChangeAspect="1"/>
          </p:cNvPicPr>
          <p:nvPr/>
        </p:nvPicPr>
        <p:blipFill>
          <a:blip r:embed="rId3"/>
          <a:stretch>
            <a:fillRect/>
          </a:stretch>
        </p:blipFill>
        <p:spPr>
          <a:xfrm>
            <a:off x="0" y="-86264"/>
            <a:ext cx="12192000" cy="6944264"/>
          </a:xfrm>
          <a:prstGeom prst="rect">
            <a:avLst/>
          </a:prstGeom>
        </p:spPr>
      </p:pic>
    </p:spTree>
    <p:extLst>
      <p:ext uri="{BB962C8B-B14F-4D97-AF65-F5344CB8AC3E}">
        <p14:creationId xmlns:p14="http://schemas.microsoft.com/office/powerpoint/2010/main" val="16649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QIS Multidisciplinary University Research Initiatives (MURIs)</a:t>
            </a:r>
          </a:p>
        </p:txBody>
      </p:sp>
      <p:grpSp>
        <p:nvGrpSpPr>
          <p:cNvPr id="189" name="Group 188"/>
          <p:cNvGrpSpPr/>
          <p:nvPr/>
        </p:nvGrpSpPr>
        <p:grpSpPr>
          <a:xfrm>
            <a:off x="145605" y="1115745"/>
            <a:ext cx="11869727" cy="5643101"/>
            <a:chOff x="33908" y="1153738"/>
            <a:chExt cx="9097392" cy="5643101"/>
          </a:xfrm>
        </p:grpSpPr>
        <p:grpSp>
          <p:nvGrpSpPr>
            <p:cNvPr id="125" name="Group 124"/>
            <p:cNvGrpSpPr/>
            <p:nvPr/>
          </p:nvGrpSpPr>
          <p:grpSpPr>
            <a:xfrm>
              <a:off x="33908" y="4508047"/>
              <a:ext cx="8892604" cy="295823"/>
              <a:chOff x="-205804" y="5324903"/>
              <a:chExt cx="8892604" cy="295823"/>
            </a:xfrm>
          </p:grpSpPr>
          <p:sp>
            <p:nvSpPr>
              <p:cNvPr id="175" name="Rectangle 174"/>
              <p:cNvSpPr/>
              <p:nvPr/>
            </p:nvSpPr>
            <p:spPr>
              <a:xfrm>
                <a:off x="0" y="5324903"/>
                <a:ext cx="8686800" cy="68580"/>
              </a:xfrm>
              <a:prstGeom prst="rect">
                <a:avLst/>
              </a:prstGeom>
              <a:pattFill prst="ltVert">
                <a:fgClr>
                  <a:sysClr val="windowText" lastClr="000000">
                    <a:lumMod val="50000"/>
                    <a:lumOff val="50000"/>
                  </a:sysClr>
                </a:fgClr>
                <a:bgClr>
                  <a:sysClr val="window" lastClr="FFFFFF"/>
                </a:bgClr>
              </a:pattFill>
              <a:ln w="12700" cap="flat" cmpd="sng" algn="ctr">
                <a:solidFill>
                  <a:srgbClr val="5B9BD5">
                    <a:shade val="50000"/>
                  </a:srgbClr>
                </a:solidFill>
                <a:prstDash val="solid"/>
                <a:miter lim="800000"/>
              </a:ln>
              <a:effectLst/>
            </p:spPr>
            <p:txBody>
              <a:bodyPr rtlCol="0" anchor="ctr"/>
              <a:lstStyle/>
              <a:p>
                <a:pPr algn="ctr" defTabSz="457200">
                  <a:defRPr/>
                </a:pPr>
                <a:endParaRPr lang="en-US" sz="750" i="1" kern="0">
                  <a:solidFill>
                    <a:prstClr val="white"/>
                  </a:solidFill>
                  <a:latin typeface="Arial" panose="020B0604020202020204" pitchFamily="34" charset="0"/>
                  <a:cs typeface="Arial" panose="020B0604020202020204" pitchFamily="34" charset="0"/>
                </a:endParaRPr>
              </a:p>
            </p:txBody>
          </p:sp>
          <p:sp>
            <p:nvSpPr>
              <p:cNvPr id="176" name="Rectangle 175"/>
              <p:cNvSpPr/>
              <p:nvPr/>
            </p:nvSpPr>
            <p:spPr>
              <a:xfrm>
                <a:off x="4341980" y="538238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2015</a:t>
                </a:r>
              </a:p>
            </p:txBody>
          </p:sp>
          <p:sp>
            <p:nvSpPr>
              <p:cNvPr id="177" name="Rectangle 176"/>
              <p:cNvSpPr/>
              <p:nvPr/>
            </p:nvSpPr>
            <p:spPr>
              <a:xfrm>
                <a:off x="2511766" y="538238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2005</a:t>
                </a:r>
              </a:p>
            </p:txBody>
          </p:sp>
          <p:sp>
            <p:nvSpPr>
              <p:cNvPr id="178" name="Rectangle 177"/>
              <p:cNvSpPr/>
              <p:nvPr/>
            </p:nvSpPr>
            <p:spPr>
              <a:xfrm>
                <a:off x="681552" y="538238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1995</a:t>
                </a:r>
              </a:p>
            </p:txBody>
          </p:sp>
          <p:sp>
            <p:nvSpPr>
              <p:cNvPr id="179" name="Rectangle 178"/>
              <p:cNvSpPr/>
              <p:nvPr/>
            </p:nvSpPr>
            <p:spPr>
              <a:xfrm>
                <a:off x="1596659" y="538238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2000</a:t>
                </a:r>
              </a:p>
            </p:txBody>
          </p:sp>
          <p:sp>
            <p:nvSpPr>
              <p:cNvPr id="180" name="Rectangle 179"/>
              <p:cNvSpPr/>
              <p:nvPr/>
            </p:nvSpPr>
            <p:spPr>
              <a:xfrm>
                <a:off x="3426873" y="538238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2010</a:t>
                </a:r>
              </a:p>
            </p:txBody>
          </p:sp>
          <p:sp>
            <p:nvSpPr>
              <p:cNvPr id="181" name="Rectangle 180"/>
              <p:cNvSpPr/>
              <p:nvPr/>
            </p:nvSpPr>
            <p:spPr>
              <a:xfrm>
                <a:off x="5257087" y="5386308"/>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2020</a:t>
                </a:r>
              </a:p>
            </p:txBody>
          </p:sp>
          <p:sp>
            <p:nvSpPr>
              <p:cNvPr id="182" name="Rectangle 181"/>
              <p:cNvSpPr/>
              <p:nvPr/>
            </p:nvSpPr>
            <p:spPr>
              <a:xfrm>
                <a:off x="6192453" y="538989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2025</a:t>
                </a:r>
              </a:p>
            </p:txBody>
          </p:sp>
          <p:sp>
            <p:nvSpPr>
              <p:cNvPr id="183" name="Rectangle 182"/>
              <p:cNvSpPr/>
              <p:nvPr/>
            </p:nvSpPr>
            <p:spPr>
              <a:xfrm>
                <a:off x="-205804" y="5382384"/>
                <a:ext cx="441147" cy="230832"/>
              </a:xfrm>
              <a:prstGeom prst="rect">
                <a:avLst/>
              </a:prstGeom>
            </p:spPr>
            <p:txBody>
              <a:bodyPr wrap="none">
                <a:spAutoFit/>
              </a:bodyPr>
              <a:lstStyle/>
              <a:p>
                <a:pPr algn="ctr" defTabSz="457200">
                  <a:defRPr/>
                </a:pPr>
                <a:r>
                  <a:rPr lang="en-US" sz="900" i="1" kern="0">
                    <a:latin typeface="Arial" panose="020B0604020202020204" pitchFamily="34" charset="0"/>
                    <a:cs typeface="Arial" panose="020B0604020202020204" pitchFamily="34" charset="0"/>
                  </a:rPr>
                  <a:t>1990</a:t>
                </a:r>
              </a:p>
            </p:txBody>
          </p:sp>
        </p:grpSp>
        <p:sp>
          <p:nvSpPr>
            <p:cNvPr id="126" name="Rectangle 125"/>
            <p:cNvSpPr/>
            <p:nvPr/>
          </p:nvSpPr>
          <p:spPr>
            <a:xfrm>
              <a:off x="5088502" y="2948248"/>
              <a:ext cx="3474720" cy="276999"/>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2015</a:t>
              </a:r>
              <a:r>
                <a:rPr lang="en-US" sz="600" kern="0">
                  <a:solidFill>
                    <a:prstClr val="black"/>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ARO</a:t>
              </a:r>
              <a:r>
                <a:rPr lang="en-US" sz="600" kern="0">
                  <a:solidFill>
                    <a:srgbClr val="ED7D31"/>
                  </a:solidFill>
                  <a:latin typeface="Arial" panose="020B0604020202020204" pitchFamily="34" charset="0"/>
                  <a:cs typeface="Arial" panose="020B0604020202020204" pitchFamily="34" charset="0"/>
                </a:rPr>
                <a:t> </a:t>
              </a:r>
              <a:r>
                <a:rPr lang="en-US" sz="600" i="1" kern="0">
                  <a:solidFill>
                    <a:srgbClr val="ED7D31"/>
                  </a:solidFill>
                  <a:latin typeface="Arial" panose="020B0604020202020204" pitchFamily="34" charset="0"/>
                  <a:cs typeface="Arial" panose="020B0604020202020204" pitchFamily="34" charset="0"/>
                </a:rPr>
                <a:t>New Regimes in Quantum Optics</a:t>
              </a:r>
            </a:p>
            <a:p>
              <a:pPr marL="285750"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Semantics and Structures for Higher-level Quantum Programming Languages</a:t>
              </a:r>
            </a:p>
          </p:txBody>
        </p:sp>
        <p:sp>
          <p:nvSpPr>
            <p:cNvPr id="127" name="Rectangle 126"/>
            <p:cNvSpPr/>
            <p:nvPr/>
          </p:nvSpPr>
          <p:spPr>
            <a:xfrm>
              <a:off x="4931930" y="2767307"/>
              <a:ext cx="2594407" cy="276999"/>
            </a:xfrm>
            <a:prstGeom prst="rect">
              <a:avLst/>
            </a:prstGeom>
          </p:spPr>
          <p:txBody>
            <a:bodyPr wrap="square">
              <a:spAutoFit/>
            </a:bodyPr>
            <a:lstStyle/>
            <a:p>
              <a:pPr marL="285750" indent="-285750" defTabSz="457200">
                <a:defRPr/>
              </a:pPr>
              <a:r>
                <a:rPr lang="en-US" sz="600" b="1" kern="0">
                  <a:solidFill>
                    <a:srgbClr val="ED7D31"/>
                  </a:solidFill>
                  <a:latin typeface="Arial" panose="020B0604020202020204" pitchFamily="34" charset="0"/>
                  <a:cs typeface="Arial" panose="020B0604020202020204" pitchFamily="34" charset="0"/>
                </a:rPr>
                <a:t>2014	</a:t>
              </a:r>
              <a:r>
                <a:rPr lang="en-US" sz="600" kern="0">
                  <a:solidFill>
                    <a:srgbClr val="ED7D31"/>
                  </a:solidFill>
                  <a:latin typeface="Arial" panose="020B0604020202020204" pitchFamily="34" charset="0"/>
                  <a:cs typeface="Arial" panose="020B0604020202020204" pitchFamily="34" charset="0"/>
                </a:rPr>
                <a:t>*</a:t>
              </a:r>
              <a:r>
                <a:rPr lang="en-US" sz="600" u="sng" kern="0">
                  <a:solidFill>
                    <a:srgbClr val="ED7D31"/>
                  </a:solidFill>
                  <a:latin typeface="Arial" panose="020B0604020202020204" pitchFamily="34" charset="0"/>
                  <a:cs typeface="Arial" panose="020B0604020202020204" pitchFamily="34" charset="0"/>
                </a:rPr>
                <a:t>AFOSR/ARO/LPS</a:t>
              </a:r>
              <a:r>
                <a:rPr lang="en-US" sz="600" i="1" kern="0">
                  <a:solidFill>
                    <a:srgbClr val="ED7D31"/>
                  </a:solidFill>
                  <a:latin typeface="Arial" panose="020B0604020202020204" pitchFamily="34" charset="0"/>
                  <a:cs typeface="Arial" panose="020B0604020202020204" pitchFamily="34" charset="0"/>
                </a:rPr>
                <a:t>, Quantum Transduction</a:t>
              </a:r>
            </a:p>
            <a:p>
              <a:pPr marL="285750" defTabSz="457200">
                <a:defRPr/>
              </a:pP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kern="0">
                  <a:solidFill>
                    <a:srgbClr val="ED7D31"/>
                  </a:solidFill>
                  <a:latin typeface="Arial" panose="020B0604020202020204" pitchFamily="34" charset="0"/>
                  <a:cs typeface="Arial" panose="020B0604020202020204" pitchFamily="34" charset="0"/>
                </a:rPr>
                <a:t> </a:t>
              </a:r>
              <a:r>
                <a:rPr lang="en-US" sz="600" i="1" kern="0">
                  <a:solidFill>
                    <a:srgbClr val="ED7D31"/>
                  </a:solidFill>
                  <a:latin typeface="Arial" panose="020B0604020202020204" pitchFamily="34" charset="0"/>
                  <a:cs typeface="Arial" panose="020B0604020202020204" pitchFamily="34" charset="0"/>
                </a:rPr>
                <a:t>Control of Light Propagation through </a:t>
              </a:r>
              <a:r>
                <a:rPr lang="en-US" sz="600" i="1" kern="0" err="1">
                  <a:solidFill>
                    <a:srgbClr val="ED7D31"/>
                  </a:solidFill>
                  <a:latin typeface="Arial" panose="020B0604020202020204" pitchFamily="34" charset="0"/>
                  <a:cs typeface="Arial" panose="020B0604020202020204" pitchFamily="34" charset="0"/>
                </a:rPr>
                <a:t>Metasurfaces</a:t>
              </a:r>
              <a:endParaRPr lang="en-US" sz="600" i="1" kern="0">
                <a:solidFill>
                  <a:srgbClr val="ED7D31"/>
                </a:solidFill>
                <a:latin typeface="Arial" panose="020B0604020202020204" pitchFamily="34" charset="0"/>
                <a:cs typeface="Arial" panose="020B0604020202020204" pitchFamily="34" charset="0"/>
              </a:endParaRPr>
            </a:p>
          </p:txBody>
        </p:sp>
        <p:sp>
          <p:nvSpPr>
            <p:cNvPr id="128" name="Rectangle 127"/>
            <p:cNvSpPr/>
            <p:nvPr/>
          </p:nvSpPr>
          <p:spPr>
            <a:xfrm>
              <a:off x="4792744" y="2401700"/>
              <a:ext cx="2797093" cy="461665"/>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2013</a:t>
              </a:r>
              <a:r>
                <a:rPr lang="en-US" sz="600" kern="0">
                  <a:solidFill>
                    <a:prstClr val="black"/>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ONR</a:t>
              </a:r>
              <a:r>
                <a:rPr lang="en-US" sz="600" kern="0">
                  <a:solidFill>
                    <a:srgbClr val="ED7D31"/>
                  </a:solidFill>
                  <a:latin typeface="Arial" panose="020B0604020202020204" pitchFamily="34" charset="0"/>
                  <a:cs typeface="Arial" panose="020B0604020202020204" pitchFamily="34" charset="0"/>
                </a:rPr>
                <a:t> </a:t>
              </a:r>
              <a:r>
                <a:rPr lang="en-US" sz="600" i="1" kern="0">
                  <a:solidFill>
                    <a:srgbClr val="ED7D31"/>
                  </a:solidFill>
                  <a:latin typeface="Arial" panose="020B0604020202020204" pitchFamily="34" charset="0"/>
                  <a:cs typeface="Arial" panose="020B0604020202020204" pitchFamily="34" charset="0"/>
                </a:rPr>
                <a:t>Free Space Optical Quantum Key Distribution</a:t>
              </a:r>
              <a:endParaRPr lang="en-US" sz="600" kern="0">
                <a:solidFill>
                  <a:srgbClr val="ED7D31"/>
                </a:solidFill>
                <a:latin typeface="Arial" panose="020B0604020202020204" pitchFamily="34" charset="0"/>
                <a:cs typeface="Arial" panose="020B0604020202020204" pitchFamily="34" charset="0"/>
              </a:endParaRPr>
            </a:p>
            <a:p>
              <a:pPr marL="285750"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i="1" kern="0">
                  <a:solidFill>
                    <a:prstClr val="black"/>
                  </a:solidFill>
                  <a:latin typeface="Arial" panose="020B0604020202020204" pitchFamily="34" charset="0"/>
                  <a:cs typeface="Arial" panose="020B0604020202020204" pitchFamily="34" charset="0"/>
                </a:rPr>
                <a:t> Non-Equilibrium Many-Body Dynamics</a:t>
              </a:r>
            </a:p>
            <a:p>
              <a:pPr marL="285750"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New Quantum Phases of Matter</a:t>
              </a:r>
            </a:p>
            <a:p>
              <a:pPr marL="285750"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Optimal Measurements for Scalable Quantum Technologies</a:t>
              </a:r>
            </a:p>
          </p:txBody>
        </p:sp>
        <p:sp>
          <p:nvSpPr>
            <p:cNvPr id="129" name="Rectangle 128"/>
            <p:cNvSpPr/>
            <p:nvPr/>
          </p:nvSpPr>
          <p:spPr>
            <a:xfrm>
              <a:off x="6099417" y="4033892"/>
              <a:ext cx="2915995" cy="461665"/>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2021</a:t>
              </a:r>
              <a:r>
                <a:rPr lang="en-US" sz="600" kern="0">
                  <a:solidFill>
                    <a:prstClr val="black"/>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ARO</a:t>
              </a:r>
              <a:r>
                <a:rPr lang="en-US" sz="600" i="1" kern="0">
                  <a:solidFill>
                    <a:srgbClr val="ED7D31"/>
                  </a:solidFill>
                  <a:latin typeface="Arial" panose="020B0604020202020204" pitchFamily="34" charset="0"/>
                  <a:cs typeface="Arial" panose="020B0604020202020204" pitchFamily="34" charset="0"/>
                </a:rPr>
                <a:t> Quantum Network Science</a:t>
              </a:r>
            </a:p>
            <a:p>
              <a:pPr marL="285750" lvl="1"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Quantum Random Access Memory</a:t>
              </a:r>
            </a:p>
            <a:p>
              <a:pPr marL="285750" lvl="1" indent="-285750" defTabSz="457200">
                <a:defRPr/>
              </a:pP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Non-Hermitian Programmable Materials at Exceptional Points</a:t>
              </a:r>
            </a:p>
            <a:p>
              <a:pPr marL="285750" lvl="1"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AFOSR/ARO</a:t>
              </a:r>
              <a:r>
                <a:rPr lang="en-US" sz="600" i="1" kern="0">
                  <a:solidFill>
                    <a:prstClr val="black"/>
                  </a:solidFill>
                  <a:latin typeface="Arial" panose="020B0604020202020204" pitchFamily="34" charset="0"/>
                  <a:cs typeface="Arial" panose="020B0604020202020204" pitchFamily="34" charset="0"/>
                </a:rPr>
                <a:t>  Interfacial Engineering of Superconductors</a:t>
              </a:r>
            </a:p>
          </p:txBody>
        </p:sp>
        <p:sp>
          <p:nvSpPr>
            <p:cNvPr id="130" name="Rectangle 129"/>
            <p:cNvSpPr/>
            <p:nvPr/>
          </p:nvSpPr>
          <p:spPr>
            <a:xfrm>
              <a:off x="3419169" y="5851717"/>
              <a:ext cx="2140256"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2006</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ONR</a:t>
              </a:r>
              <a:r>
                <a:rPr lang="en-US" sz="600" kern="0">
                  <a:solidFill>
                    <a:srgbClr val="4472C4"/>
                  </a:solidFill>
                  <a:latin typeface="Arial" panose="020B0604020202020204" pitchFamily="34" charset="0"/>
                  <a:cs typeface="Arial" panose="020B0604020202020204" pitchFamily="34" charset="0"/>
                </a:rPr>
                <a:t> </a:t>
              </a:r>
              <a:r>
                <a:rPr lang="en-US" sz="600" i="1" kern="0">
                  <a:solidFill>
                    <a:srgbClr val="4472C4"/>
                  </a:solidFill>
                  <a:latin typeface="Arial" panose="020B0604020202020204" pitchFamily="34" charset="0"/>
                  <a:cs typeface="Arial" panose="020B0604020202020204" pitchFamily="34" charset="0"/>
                </a:rPr>
                <a:t>Detection and Sensing Below the Shot Noise</a:t>
              </a:r>
            </a:p>
          </p:txBody>
        </p:sp>
        <p:sp>
          <p:nvSpPr>
            <p:cNvPr id="131" name="Rectangle 130"/>
            <p:cNvSpPr/>
            <p:nvPr/>
          </p:nvSpPr>
          <p:spPr>
            <a:xfrm>
              <a:off x="2856151" y="1508170"/>
              <a:ext cx="1936593" cy="184666"/>
            </a:xfrm>
            <a:prstGeom prst="rect">
              <a:avLst/>
            </a:prstGeom>
          </p:spPr>
          <p:txBody>
            <a:bodyPr wrap="square">
              <a:spAutoFit/>
            </a:bodyPr>
            <a:lstStyle/>
            <a:p>
              <a:pPr defTabSz="457200">
                <a:defRPr/>
              </a:pPr>
              <a:r>
                <a:rPr lang="en-US" sz="600" b="1" kern="0">
                  <a:solidFill>
                    <a:prstClr val="black"/>
                  </a:solidFill>
                  <a:latin typeface="Arial" panose="020B0604020202020204" pitchFamily="34" charset="0"/>
                  <a:cs typeface="Arial" panose="020B0604020202020204" pitchFamily="34" charset="0"/>
                </a:rPr>
                <a:t>2003</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i="1" kern="0">
                  <a:solidFill>
                    <a:prstClr val="black"/>
                  </a:solidFill>
                  <a:latin typeface="Arial" panose="020B0604020202020204" pitchFamily="34" charset="0"/>
                  <a:cs typeface="Arial" panose="020B0604020202020204" pitchFamily="34" charset="0"/>
                </a:rPr>
                <a:t> Photonic Quantum Information Systems</a:t>
              </a:r>
            </a:p>
          </p:txBody>
        </p:sp>
        <p:sp>
          <p:nvSpPr>
            <p:cNvPr id="132" name="Rectangle 131"/>
            <p:cNvSpPr/>
            <p:nvPr/>
          </p:nvSpPr>
          <p:spPr>
            <a:xfrm>
              <a:off x="5954711" y="3852953"/>
              <a:ext cx="3162226" cy="276999"/>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2020</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i="1" kern="0">
                  <a:solidFill>
                    <a:prstClr val="black"/>
                  </a:solidFill>
                  <a:latin typeface="Arial" panose="020B0604020202020204" pitchFamily="34" charset="0"/>
                  <a:cs typeface="Arial" panose="020B0604020202020204" pitchFamily="34" charset="0"/>
                </a:rPr>
                <a:t> Mathematical Intelligence: Machines with More Fundamental Capabilities</a:t>
              </a:r>
              <a:endParaRPr lang="en-US" sz="600" u="sng" kern="0">
                <a:solidFill>
                  <a:prstClr val="black"/>
                </a:solidFill>
                <a:latin typeface="Arial" panose="020B0604020202020204" pitchFamily="34" charset="0"/>
                <a:cs typeface="Arial" panose="020B0604020202020204" pitchFamily="34" charset="0"/>
              </a:endParaRPr>
            </a:p>
            <a:p>
              <a:pPr marL="285750"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Weyl Fermion Optoelectronics</a:t>
              </a:r>
            </a:p>
          </p:txBody>
        </p:sp>
        <p:sp>
          <p:nvSpPr>
            <p:cNvPr id="133" name="Rectangle 132"/>
            <p:cNvSpPr/>
            <p:nvPr/>
          </p:nvSpPr>
          <p:spPr>
            <a:xfrm>
              <a:off x="2193203" y="1330954"/>
              <a:ext cx="1786659" cy="184666"/>
            </a:xfrm>
            <a:prstGeom prst="rect">
              <a:avLst/>
            </a:prstGeom>
          </p:spPr>
          <p:txBody>
            <a:bodyPr wrap="square">
              <a:spAutoFit/>
            </a:bodyPr>
            <a:lstStyle/>
            <a:p>
              <a:pPr defTabSz="457200">
                <a:defRPr/>
              </a:pPr>
              <a:r>
                <a:rPr lang="en-US" sz="600" b="1" kern="0">
                  <a:solidFill>
                    <a:prstClr val="black"/>
                  </a:solidFill>
                  <a:latin typeface="Arial" panose="020B0604020202020204" pitchFamily="34" charset="0"/>
                  <a:cs typeface="Arial" panose="020B0604020202020204" pitchFamily="34" charset="0"/>
                </a:rPr>
                <a:t>1999</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i="1" kern="0">
                  <a:solidFill>
                    <a:prstClr val="black"/>
                  </a:solidFill>
                  <a:latin typeface="Arial" panose="020B0604020202020204" pitchFamily="34" charset="0"/>
                  <a:cs typeface="Arial" panose="020B0604020202020204" pitchFamily="34" charset="0"/>
                </a:rPr>
                <a:t> Manipulating Quantum Information</a:t>
              </a:r>
            </a:p>
          </p:txBody>
        </p:sp>
        <p:sp>
          <p:nvSpPr>
            <p:cNvPr id="134" name="Rectangle 133"/>
            <p:cNvSpPr/>
            <p:nvPr/>
          </p:nvSpPr>
          <p:spPr>
            <a:xfrm>
              <a:off x="2378075" y="6203505"/>
              <a:ext cx="1028532"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2000</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i="1" kern="0">
                  <a:solidFill>
                    <a:srgbClr val="4472C4"/>
                  </a:solidFill>
                  <a:latin typeface="Arial" panose="020B0604020202020204" pitchFamily="34" charset="0"/>
                  <a:cs typeface="Arial" panose="020B0604020202020204" pitchFamily="34" charset="0"/>
                </a:rPr>
                <a:t> Atom Optics</a:t>
              </a:r>
            </a:p>
          </p:txBody>
        </p:sp>
        <p:sp>
          <p:nvSpPr>
            <p:cNvPr id="135" name="Rectangle 134"/>
            <p:cNvSpPr/>
            <p:nvPr/>
          </p:nvSpPr>
          <p:spPr>
            <a:xfrm>
              <a:off x="2665965" y="6117020"/>
              <a:ext cx="1110242" cy="184666"/>
            </a:xfrm>
            <a:prstGeom prst="rect">
              <a:avLst/>
            </a:prstGeom>
          </p:spPr>
          <p:txBody>
            <a:bodyPr wrap="square">
              <a:spAutoFit/>
            </a:bodyPr>
            <a:lstStyle/>
            <a:p>
              <a:pPr defTabSz="457200">
                <a:defRPr/>
              </a:pPr>
              <a:r>
                <a:rPr lang="en-US" sz="600" b="1" kern="0">
                  <a:solidFill>
                    <a:srgbClr val="70AD47"/>
                  </a:solidFill>
                  <a:latin typeface="Arial" panose="020B0604020202020204" pitchFamily="34" charset="0"/>
                  <a:cs typeface="Arial" panose="020B0604020202020204" pitchFamily="34" charset="0"/>
                </a:rPr>
                <a:t>2002</a:t>
              </a:r>
              <a:r>
                <a:rPr lang="en-US" sz="600" kern="0">
                  <a:solidFill>
                    <a:srgbClr val="70AD47"/>
                  </a:solidFill>
                  <a:latin typeface="Arial" panose="020B0604020202020204" pitchFamily="34" charset="0"/>
                  <a:cs typeface="Arial" panose="020B0604020202020204" pitchFamily="34" charset="0"/>
                </a:rPr>
                <a:t> *</a:t>
              </a:r>
              <a:r>
                <a:rPr lang="en-US" sz="600" u="sng" kern="0">
                  <a:solidFill>
                    <a:srgbClr val="70AD47"/>
                  </a:solidFill>
                  <a:latin typeface="Arial" panose="020B0604020202020204" pitchFamily="34" charset="0"/>
                  <a:cs typeface="Arial" panose="020B0604020202020204" pitchFamily="34" charset="0"/>
                </a:rPr>
                <a:t>ONR</a:t>
              </a:r>
              <a:r>
                <a:rPr lang="en-US" sz="600" i="1" kern="0">
                  <a:solidFill>
                    <a:srgbClr val="70AD47"/>
                  </a:solidFill>
                  <a:latin typeface="Arial" panose="020B0604020202020204" pitchFamily="34" charset="0"/>
                  <a:cs typeface="Arial" panose="020B0604020202020204" pitchFamily="34" charset="0"/>
                </a:rPr>
                <a:t> Optical Clocks</a:t>
              </a:r>
            </a:p>
          </p:txBody>
        </p:sp>
        <p:sp>
          <p:nvSpPr>
            <p:cNvPr id="136" name="Rectangle 135"/>
            <p:cNvSpPr/>
            <p:nvPr/>
          </p:nvSpPr>
          <p:spPr>
            <a:xfrm>
              <a:off x="4432112" y="2132151"/>
              <a:ext cx="2443350" cy="276999"/>
            </a:xfrm>
            <a:prstGeom prst="rect">
              <a:avLst/>
            </a:prstGeom>
          </p:spPr>
          <p:txBody>
            <a:bodyPr wrap="square">
              <a:spAutoFit/>
            </a:bodyPr>
            <a:lstStyle/>
            <a:p>
              <a:pPr marL="285750" indent="-285750" defTabSz="457200">
                <a:defRPr/>
              </a:pPr>
              <a:r>
                <a:rPr lang="en-US" sz="600" b="1" kern="0">
                  <a:solidFill>
                    <a:srgbClr val="ED7D31"/>
                  </a:solidFill>
                  <a:latin typeface="Arial" panose="020B0604020202020204" pitchFamily="34" charset="0"/>
                  <a:cs typeface="Arial" panose="020B0604020202020204" pitchFamily="34" charset="0"/>
                </a:rPr>
                <a:t>2011</a:t>
              </a: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Quantum Memories and Light-Matter Interfaces</a:t>
              </a:r>
            </a:p>
            <a:p>
              <a:pPr marL="285750" defTabSz="457200">
                <a:defRPr/>
              </a:pP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Integrated Hybrid </a:t>
              </a:r>
              <a:r>
                <a:rPr lang="en-US" sz="600" i="1" kern="0" err="1">
                  <a:solidFill>
                    <a:srgbClr val="ED7D31"/>
                  </a:solidFill>
                  <a:latin typeface="Arial" panose="020B0604020202020204" pitchFamily="34" charset="0"/>
                  <a:cs typeface="Arial" panose="020B0604020202020204" pitchFamily="34" charset="0"/>
                </a:rPr>
                <a:t>Nanophotonics</a:t>
              </a:r>
              <a:endParaRPr lang="en-US" sz="600" i="1" kern="0">
                <a:solidFill>
                  <a:srgbClr val="ED7D31"/>
                </a:solidFill>
                <a:latin typeface="Arial" panose="020B0604020202020204" pitchFamily="34" charset="0"/>
                <a:cs typeface="Arial" panose="020B0604020202020204" pitchFamily="34" charset="0"/>
              </a:endParaRPr>
            </a:p>
          </p:txBody>
        </p:sp>
        <p:sp>
          <p:nvSpPr>
            <p:cNvPr id="137" name="Rectangle 136"/>
            <p:cNvSpPr/>
            <p:nvPr/>
          </p:nvSpPr>
          <p:spPr>
            <a:xfrm>
              <a:off x="3221037" y="5938202"/>
              <a:ext cx="2212975" cy="276999"/>
            </a:xfrm>
            <a:prstGeom prst="rect">
              <a:avLst/>
            </a:prstGeom>
          </p:spPr>
          <p:txBody>
            <a:bodyPr wrap="square">
              <a:spAutoFit/>
            </a:bodyPr>
            <a:lstStyle/>
            <a:p>
              <a:pPr marL="285750" indent="-285750" defTabSz="457200">
                <a:defRPr/>
              </a:pPr>
              <a:r>
                <a:rPr lang="en-US" sz="600" b="1" kern="0">
                  <a:solidFill>
                    <a:srgbClr val="4472C4"/>
                  </a:solidFill>
                  <a:latin typeface="Arial" panose="020B0604020202020204" pitchFamily="34" charset="0"/>
                  <a:cs typeface="Arial" panose="020B0604020202020204" pitchFamily="34" charset="0"/>
                </a:rPr>
                <a:t>2005</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i="1" kern="0">
                  <a:solidFill>
                    <a:srgbClr val="4472C4"/>
                  </a:solidFill>
                  <a:latin typeface="Arial" panose="020B0604020202020204" pitchFamily="34" charset="0"/>
                  <a:cs typeface="Arial" panose="020B0604020202020204" pitchFamily="34" charset="0"/>
                </a:rPr>
                <a:t> Quantum Imaging</a:t>
              </a:r>
            </a:p>
            <a:p>
              <a:pPr marL="285750" indent="-285750" defTabSz="457200">
                <a:defRPr/>
              </a:pP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ONR</a:t>
              </a:r>
              <a:r>
                <a:rPr lang="en-US" sz="600" i="1" kern="0">
                  <a:solidFill>
                    <a:srgbClr val="4472C4"/>
                  </a:solidFill>
                  <a:latin typeface="Arial" panose="020B0604020202020204" pitchFamily="34" charset="0"/>
                  <a:cs typeface="Arial" panose="020B0604020202020204" pitchFamily="34" charset="0"/>
                </a:rPr>
                <a:t> Magnetic Detection Science and Technology</a:t>
              </a:r>
            </a:p>
          </p:txBody>
        </p:sp>
        <p:sp>
          <p:nvSpPr>
            <p:cNvPr id="138" name="Rectangle 137"/>
            <p:cNvSpPr/>
            <p:nvPr/>
          </p:nvSpPr>
          <p:spPr>
            <a:xfrm>
              <a:off x="4010314" y="1862602"/>
              <a:ext cx="2089103" cy="276999"/>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2009</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i="1" kern="0">
                  <a:solidFill>
                    <a:prstClr val="black"/>
                  </a:solidFill>
                  <a:latin typeface="Arial" panose="020B0604020202020204" pitchFamily="34" charset="0"/>
                  <a:cs typeface="Arial" panose="020B0604020202020204" pitchFamily="34" charset="0"/>
                </a:rPr>
                <a:t> Integrated Quantum Circuits</a:t>
              </a:r>
            </a:p>
            <a:p>
              <a:pPr marL="285750" defTabSz="457200">
                <a:defRPr/>
              </a:pPr>
              <a:r>
                <a:rPr lang="en-US" sz="600" u="sng" kern="0">
                  <a:solidFill>
                    <a:srgbClr val="ED7D31"/>
                  </a:solidFill>
                  <a:latin typeface="Arial" panose="020B0604020202020204" pitchFamily="34" charset="0"/>
                  <a:cs typeface="Arial" panose="020B0604020202020204" pitchFamily="34" charset="0"/>
                </a:rPr>
                <a:t>AFOSR</a:t>
              </a:r>
              <a:r>
                <a:rPr lang="en-US" sz="600" kern="0">
                  <a:solidFill>
                    <a:srgbClr val="ED7D31"/>
                  </a:solidFill>
                  <a:latin typeface="Arial" panose="020B0604020202020204" pitchFamily="34" charset="0"/>
                  <a:cs typeface="Arial" panose="020B0604020202020204" pitchFamily="34" charset="0"/>
                </a:rPr>
                <a:t> </a:t>
              </a:r>
              <a:r>
                <a:rPr lang="en-US" sz="600" i="1" kern="0">
                  <a:solidFill>
                    <a:srgbClr val="ED7D31"/>
                  </a:solidFill>
                  <a:latin typeface="Arial" panose="020B0604020202020204" pitchFamily="34" charset="0"/>
                  <a:cs typeface="Arial" panose="020B0604020202020204" pitchFamily="34" charset="0"/>
                </a:rPr>
                <a:t>Complex </a:t>
              </a:r>
              <a:r>
                <a:rPr lang="en-US" sz="600" i="1" kern="0" err="1">
                  <a:solidFill>
                    <a:srgbClr val="ED7D31"/>
                  </a:solidFill>
                  <a:latin typeface="Arial" panose="020B0604020202020204" pitchFamily="34" charset="0"/>
                  <a:cs typeface="Arial" panose="020B0604020202020204" pitchFamily="34" charset="0"/>
                </a:rPr>
                <a:t>Nonperiodic</a:t>
              </a:r>
              <a:r>
                <a:rPr lang="en-US" sz="600" i="1" kern="0">
                  <a:solidFill>
                    <a:srgbClr val="ED7D31"/>
                  </a:solidFill>
                  <a:latin typeface="Arial" panose="020B0604020202020204" pitchFamily="34" charset="0"/>
                  <a:cs typeface="Arial" panose="020B0604020202020204" pitchFamily="34" charset="0"/>
                </a:rPr>
                <a:t> </a:t>
              </a:r>
              <a:r>
                <a:rPr lang="en-US" sz="600" i="1" kern="0" err="1">
                  <a:solidFill>
                    <a:srgbClr val="ED7D31"/>
                  </a:solidFill>
                  <a:latin typeface="Arial" panose="020B0604020202020204" pitchFamily="34" charset="0"/>
                  <a:cs typeface="Arial" panose="020B0604020202020204" pitchFamily="34" charset="0"/>
                </a:rPr>
                <a:t>Nanophotonics</a:t>
              </a:r>
              <a:endParaRPr lang="en-US" sz="600" kern="0">
                <a:solidFill>
                  <a:srgbClr val="ED7D31"/>
                </a:solidFill>
                <a:latin typeface="Arial" panose="020B0604020202020204" pitchFamily="34" charset="0"/>
                <a:cs typeface="Arial" panose="020B0604020202020204" pitchFamily="34" charset="0"/>
              </a:endParaRPr>
            </a:p>
          </p:txBody>
        </p:sp>
        <p:sp>
          <p:nvSpPr>
            <p:cNvPr id="139" name="Rectangle 138"/>
            <p:cNvSpPr/>
            <p:nvPr/>
          </p:nvSpPr>
          <p:spPr>
            <a:xfrm>
              <a:off x="4191121" y="2043543"/>
              <a:ext cx="1920240" cy="184666"/>
            </a:xfrm>
            <a:prstGeom prst="rect">
              <a:avLst/>
            </a:prstGeom>
          </p:spPr>
          <p:txBody>
            <a:bodyPr wrap="square">
              <a:spAutoFit/>
            </a:bodyPr>
            <a:lstStyle/>
            <a:p>
              <a:pPr defTabSz="457200">
                <a:defRPr/>
              </a:pPr>
              <a:r>
                <a:rPr lang="en-US" sz="600" b="1" kern="0">
                  <a:solidFill>
                    <a:prstClr val="black"/>
                  </a:solidFill>
                  <a:latin typeface="Arial" panose="020B0604020202020204" pitchFamily="34" charset="0"/>
                  <a:cs typeface="Arial" panose="020B0604020202020204" pitchFamily="34" charset="0"/>
                </a:rPr>
                <a:t>2010</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Superconducting Semiconductors</a:t>
              </a:r>
            </a:p>
          </p:txBody>
        </p:sp>
        <p:sp>
          <p:nvSpPr>
            <p:cNvPr id="140" name="Rectangle 139"/>
            <p:cNvSpPr/>
            <p:nvPr/>
          </p:nvSpPr>
          <p:spPr>
            <a:xfrm>
              <a:off x="5250616" y="3129189"/>
              <a:ext cx="2339221" cy="369332"/>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2016</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ARO/AFOSR</a:t>
              </a:r>
              <a:r>
                <a:rPr lang="en-US" sz="600" kern="0">
                  <a:solidFill>
                    <a:prstClr val="black"/>
                  </a:solidFill>
                  <a:latin typeface="Arial" panose="020B0604020202020204" pitchFamily="34" charset="0"/>
                  <a:cs typeface="Arial" panose="020B0604020202020204" pitchFamily="34" charset="0"/>
                </a:rPr>
                <a:t> </a:t>
              </a:r>
              <a:r>
                <a:rPr lang="en-US" sz="600" i="1" kern="0">
                  <a:solidFill>
                    <a:prstClr val="black"/>
                  </a:solidFill>
                  <a:latin typeface="Arial" panose="020B0604020202020204" pitchFamily="34" charset="0"/>
                  <a:cs typeface="Arial" panose="020B0604020202020204" pitchFamily="34" charset="0"/>
                </a:rPr>
                <a:t>Modular Quantum Systems</a:t>
              </a:r>
            </a:p>
            <a:p>
              <a:pPr marL="285750" indent="-285750" defTabSz="457200">
                <a:defRPr/>
              </a:pP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Quantum Many-Body Physics with Photons</a:t>
              </a:r>
            </a:p>
            <a:p>
              <a:pPr marL="285750" indent="-285750" defTabSz="457200">
                <a:defRPr/>
              </a:pPr>
              <a:r>
                <a:rPr lang="en-US" sz="600" i="1"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a:t>
              </a:r>
              <a:r>
                <a:rPr lang="en-US" sz="600" i="1" kern="0" err="1">
                  <a:solidFill>
                    <a:srgbClr val="ED7D31"/>
                  </a:solidFill>
                  <a:latin typeface="Arial" panose="020B0604020202020204" pitchFamily="34" charset="0"/>
                  <a:cs typeface="Arial" panose="020B0604020202020204" pitchFamily="34" charset="0"/>
                </a:rPr>
                <a:t>Attojoule</a:t>
              </a:r>
              <a:r>
                <a:rPr lang="en-US" sz="600" i="1" kern="0">
                  <a:solidFill>
                    <a:srgbClr val="ED7D31"/>
                  </a:solidFill>
                  <a:latin typeface="Arial" panose="020B0604020202020204" pitchFamily="34" charset="0"/>
                  <a:cs typeface="Arial" panose="020B0604020202020204" pitchFamily="34" charset="0"/>
                </a:rPr>
                <a:t> </a:t>
              </a:r>
              <a:r>
                <a:rPr lang="en-US" sz="600" i="1" kern="0" err="1">
                  <a:solidFill>
                    <a:srgbClr val="ED7D31"/>
                  </a:solidFill>
                  <a:latin typeface="Arial" panose="020B0604020202020204" pitchFamily="34" charset="0"/>
                  <a:cs typeface="Arial" panose="020B0604020202020204" pitchFamily="34" charset="0"/>
                </a:rPr>
                <a:t>Nanooptoelectronics</a:t>
              </a:r>
              <a:endParaRPr lang="en-US" sz="600" i="1" kern="0">
                <a:solidFill>
                  <a:srgbClr val="ED7D31"/>
                </a:solidFill>
                <a:latin typeface="Arial" panose="020B0604020202020204" pitchFamily="34" charset="0"/>
                <a:cs typeface="Arial" panose="020B0604020202020204" pitchFamily="34" charset="0"/>
              </a:endParaRPr>
            </a:p>
          </p:txBody>
        </p:sp>
        <p:sp>
          <p:nvSpPr>
            <p:cNvPr id="141" name="Rectangle 140"/>
            <p:cNvSpPr/>
            <p:nvPr/>
          </p:nvSpPr>
          <p:spPr>
            <a:xfrm>
              <a:off x="5400446" y="3402463"/>
              <a:ext cx="3684816" cy="276999"/>
            </a:xfrm>
            <a:prstGeom prst="rect">
              <a:avLst/>
            </a:prstGeom>
          </p:spPr>
          <p:txBody>
            <a:bodyPr wrap="square">
              <a:spAutoFit/>
            </a:bodyPr>
            <a:lstStyle/>
            <a:p>
              <a:pPr marL="285750" indent="-285750" defTabSz="457200">
                <a:defRPr/>
              </a:pPr>
              <a:r>
                <a:rPr lang="en-US" sz="600" b="1" kern="0">
                  <a:solidFill>
                    <a:prstClr val="black"/>
                  </a:solidFill>
                  <a:latin typeface="Arial" panose="020B0604020202020204" pitchFamily="34" charset="0"/>
                  <a:cs typeface="Arial" panose="020B0604020202020204" pitchFamily="34" charset="0"/>
                </a:rPr>
                <a:t>2017</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kern="0">
                  <a:solidFill>
                    <a:prstClr val="black"/>
                  </a:solidFill>
                  <a:latin typeface="Arial" panose="020B0604020202020204" pitchFamily="34" charset="0"/>
                  <a:cs typeface="Arial" panose="020B0604020202020204" pitchFamily="34" charset="0"/>
                </a:rPr>
                <a:t> </a:t>
              </a:r>
              <a:r>
                <a:rPr lang="en-US" sz="600" i="1" kern="0">
                  <a:solidFill>
                    <a:prstClr val="black"/>
                  </a:solidFill>
                  <a:latin typeface="Arial" panose="020B0604020202020204" pitchFamily="34" charset="0"/>
                  <a:cs typeface="Arial" panose="020B0604020202020204" pitchFamily="34" charset="0"/>
                </a:rPr>
                <a:t>Foundations of Interactive Protocols for Quantum Computation and Communications</a:t>
              </a:r>
            </a:p>
            <a:p>
              <a:pPr marL="285750" indent="-285750" defTabSz="457200">
                <a:defRPr/>
              </a:pP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kern="0">
                  <a:solidFill>
                    <a:prstClr val="black"/>
                  </a:solidFill>
                  <a:latin typeface="Arial" panose="020B0604020202020204" pitchFamily="34" charset="0"/>
                  <a:cs typeface="Arial" panose="020B0604020202020204" pitchFamily="34" charset="0"/>
                </a:rPr>
                <a:t> </a:t>
              </a:r>
              <a:r>
                <a:rPr lang="en-US" sz="600" i="1" kern="0" err="1">
                  <a:solidFill>
                    <a:prstClr val="black"/>
                  </a:solidFill>
                  <a:latin typeface="Arial" panose="020B0604020202020204" pitchFamily="34" charset="0"/>
                  <a:cs typeface="Arial" panose="020B0604020202020204" pitchFamily="34" charset="0"/>
                </a:rPr>
                <a:t>Anyons</a:t>
              </a:r>
              <a:r>
                <a:rPr lang="en-US" sz="600" i="1" kern="0">
                  <a:solidFill>
                    <a:prstClr val="black"/>
                  </a:solidFill>
                  <a:latin typeface="Arial" panose="020B0604020202020204" pitchFamily="34" charset="0"/>
                  <a:cs typeface="Arial" panose="020B0604020202020204" pitchFamily="34" charset="0"/>
                </a:rPr>
                <a:t> in 2D materials and cold Atomic gases</a:t>
              </a:r>
            </a:p>
          </p:txBody>
        </p:sp>
        <p:sp>
          <p:nvSpPr>
            <p:cNvPr id="142" name="Rectangle 141"/>
            <p:cNvSpPr/>
            <p:nvPr/>
          </p:nvSpPr>
          <p:spPr>
            <a:xfrm>
              <a:off x="5622915" y="3583404"/>
              <a:ext cx="3186122" cy="184666"/>
            </a:xfrm>
            <a:prstGeom prst="rect">
              <a:avLst/>
            </a:prstGeom>
          </p:spPr>
          <p:txBody>
            <a:bodyPr wrap="square">
              <a:spAutoFit/>
            </a:bodyPr>
            <a:lstStyle/>
            <a:p>
              <a:pPr defTabSz="457200">
                <a:defRPr/>
              </a:pPr>
              <a:r>
                <a:rPr lang="en-US" sz="600" b="1" kern="0">
                  <a:solidFill>
                    <a:prstClr val="black"/>
                  </a:solidFill>
                  <a:latin typeface="Arial" panose="020B0604020202020204" pitchFamily="34" charset="0"/>
                  <a:cs typeface="Arial" panose="020B0604020202020204" pitchFamily="34" charset="0"/>
                </a:rPr>
                <a:t>2018</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ARO</a:t>
              </a:r>
              <a:r>
                <a:rPr lang="en-US" sz="600" i="1" kern="0">
                  <a:solidFill>
                    <a:prstClr val="black"/>
                  </a:solidFill>
                  <a:latin typeface="Arial" panose="020B0604020202020204" pitchFamily="34" charset="0"/>
                  <a:cs typeface="Arial" panose="020B0604020202020204" pitchFamily="34" charset="0"/>
                </a:rPr>
                <a:t> Integrated Quantum Sensing and Control for High Fidelity Qubit Operations</a:t>
              </a:r>
            </a:p>
          </p:txBody>
        </p:sp>
        <p:sp>
          <p:nvSpPr>
            <p:cNvPr id="143" name="Rectangle 142"/>
            <p:cNvSpPr/>
            <p:nvPr/>
          </p:nvSpPr>
          <p:spPr>
            <a:xfrm>
              <a:off x="3615103" y="1773994"/>
              <a:ext cx="3517534" cy="184666"/>
            </a:xfrm>
            <a:prstGeom prst="rect">
              <a:avLst/>
            </a:prstGeom>
          </p:spPr>
          <p:txBody>
            <a:bodyPr wrap="square">
              <a:spAutoFit/>
            </a:bodyPr>
            <a:lstStyle/>
            <a:p>
              <a:pPr defTabSz="457200">
                <a:defRPr/>
              </a:pPr>
              <a:r>
                <a:rPr lang="en-US" sz="600" b="1" kern="0">
                  <a:solidFill>
                    <a:prstClr val="black"/>
                  </a:solidFill>
                  <a:latin typeface="Arial" panose="020B0604020202020204" pitchFamily="34" charset="0"/>
                  <a:cs typeface="Arial" panose="020B0604020202020204" pitchFamily="34" charset="0"/>
                </a:rPr>
                <a:t>2007</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kern="0">
                  <a:solidFill>
                    <a:prstClr val="black"/>
                  </a:solidFill>
                  <a:latin typeface="Arial" panose="020B0604020202020204" pitchFamily="34" charset="0"/>
                  <a:cs typeface="Arial" panose="020B0604020202020204" pitchFamily="34" charset="0"/>
                </a:rPr>
                <a:t> </a:t>
              </a:r>
              <a:r>
                <a:rPr lang="en-US" sz="600" i="1" kern="0">
                  <a:solidFill>
                    <a:prstClr val="black"/>
                  </a:solidFill>
                  <a:latin typeface="Arial" panose="020B0604020202020204" pitchFamily="34" charset="0"/>
                  <a:cs typeface="Arial" panose="020B0604020202020204" pitchFamily="34" charset="0"/>
                </a:rPr>
                <a:t>Quantum</a:t>
              </a:r>
              <a:r>
                <a:rPr lang="en-US" sz="600" u="sng" kern="0">
                  <a:solidFill>
                    <a:prstClr val="black"/>
                  </a:solidFill>
                  <a:latin typeface="Arial" panose="020B0604020202020204" pitchFamily="34" charset="0"/>
                  <a:cs typeface="Arial" panose="020B0604020202020204" pitchFamily="34" charset="0"/>
                </a:rPr>
                <a:t> </a:t>
              </a:r>
              <a:r>
                <a:rPr lang="en-US" sz="600" i="1" kern="0">
                  <a:solidFill>
                    <a:prstClr val="black"/>
                  </a:solidFill>
                  <a:latin typeface="Arial" panose="020B0604020202020204" pitchFamily="34" charset="0"/>
                  <a:cs typeface="Arial" panose="020B0604020202020204" pitchFamily="34" charset="0"/>
                </a:rPr>
                <a:t>Simulations of Condensed Matter Systems using Ultra-Cold Atomic Gases</a:t>
              </a:r>
            </a:p>
          </p:txBody>
        </p:sp>
        <p:sp>
          <p:nvSpPr>
            <p:cNvPr id="144" name="Rectangle 143"/>
            <p:cNvSpPr/>
            <p:nvPr/>
          </p:nvSpPr>
          <p:spPr>
            <a:xfrm>
              <a:off x="4600468" y="2313092"/>
              <a:ext cx="2201969" cy="184666"/>
            </a:xfrm>
            <a:prstGeom prst="rect">
              <a:avLst/>
            </a:prstGeom>
          </p:spPr>
          <p:txBody>
            <a:bodyPr wrap="square">
              <a:spAutoFit/>
            </a:bodyPr>
            <a:lstStyle/>
            <a:p>
              <a:pPr defTabSz="457200">
                <a:defRPr/>
              </a:pPr>
              <a:r>
                <a:rPr lang="en-US" sz="600" b="1" kern="0">
                  <a:solidFill>
                    <a:srgbClr val="ED7D31"/>
                  </a:solidFill>
                  <a:latin typeface="Arial" panose="020B0604020202020204" pitchFamily="34" charset="0"/>
                  <a:cs typeface="Arial" panose="020B0604020202020204" pitchFamily="34" charset="0"/>
                </a:rPr>
                <a:t>2012</a:t>
              </a:r>
              <a:r>
                <a:rPr lang="en-US" sz="600" kern="0">
                  <a:solidFill>
                    <a:srgbClr val="ED7D31"/>
                  </a:solidFill>
                  <a:latin typeface="Arial" panose="020B0604020202020204" pitchFamily="34" charset="0"/>
                  <a:cs typeface="Arial" panose="020B0604020202020204" pitchFamily="34" charset="0"/>
                </a:rPr>
                <a:t> A</a:t>
              </a:r>
              <a:r>
                <a:rPr lang="en-US" sz="600" u="sng" kern="0">
                  <a:solidFill>
                    <a:srgbClr val="ED7D31"/>
                  </a:solidFill>
                  <a:latin typeface="Arial" panose="020B0604020202020204" pitchFamily="34" charset="0"/>
                  <a:cs typeface="Arial" panose="020B0604020202020204" pitchFamily="34" charset="0"/>
                </a:rPr>
                <a:t>FOSR </a:t>
              </a:r>
              <a:r>
                <a:rPr lang="en-US" sz="600" i="1" kern="0">
                  <a:solidFill>
                    <a:srgbClr val="ED7D31"/>
                  </a:solidFill>
                  <a:latin typeface="Arial" panose="020B0604020202020204" pitchFamily="34" charset="0"/>
                  <a:cs typeface="Arial" panose="020B0604020202020204" pitchFamily="34" charset="0"/>
                </a:rPr>
                <a:t>Quantum </a:t>
              </a:r>
              <a:r>
                <a:rPr lang="en-US" sz="600" i="1" kern="0" err="1">
                  <a:solidFill>
                    <a:srgbClr val="ED7D31"/>
                  </a:solidFill>
                  <a:latin typeface="Arial" panose="020B0604020202020204" pitchFamily="34" charset="0"/>
                  <a:cs typeface="Arial" panose="020B0604020202020204" pitchFamily="34" charset="0"/>
                </a:rPr>
                <a:t>Metaphotonics</a:t>
              </a:r>
              <a:r>
                <a:rPr lang="en-US" sz="600" i="1" kern="0">
                  <a:solidFill>
                    <a:srgbClr val="ED7D31"/>
                  </a:solidFill>
                  <a:latin typeface="Arial" panose="020B0604020202020204" pitchFamily="34" charset="0"/>
                  <a:cs typeface="Arial" panose="020B0604020202020204" pitchFamily="34" charset="0"/>
                </a:rPr>
                <a:t> and Metamaterials </a:t>
              </a:r>
            </a:p>
          </p:txBody>
        </p:sp>
        <p:sp>
          <p:nvSpPr>
            <p:cNvPr id="145" name="Rectangle 144"/>
            <p:cNvSpPr/>
            <p:nvPr/>
          </p:nvSpPr>
          <p:spPr>
            <a:xfrm>
              <a:off x="5796706" y="3672012"/>
              <a:ext cx="2567831" cy="276999"/>
            </a:xfrm>
            <a:prstGeom prst="rect">
              <a:avLst/>
            </a:prstGeom>
          </p:spPr>
          <p:txBody>
            <a:bodyPr wrap="square">
              <a:spAutoFit/>
            </a:bodyPr>
            <a:lstStyle/>
            <a:p>
              <a:pPr marL="285750" indent="-285750" defTabSz="457200">
                <a:defRPr/>
              </a:pPr>
              <a:r>
                <a:rPr lang="en-US" sz="600" b="1" kern="0">
                  <a:solidFill>
                    <a:srgbClr val="ED7D31"/>
                  </a:solidFill>
                  <a:latin typeface="Arial" panose="020B0604020202020204" pitchFamily="34" charset="0"/>
                  <a:cs typeface="Arial" panose="020B0604020202020204" pitchFamily="34" charset="0"/>
                </a:rPr>
                <a:t>2019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Dissipation Engineering in Open Quantum Systems</a:t>
              </a:r>
            </a:p>
            <a:p>
              <a:pPr marL="285750" indent="-285750" defTabSz="457200">
                <a:defRPr/>
              </a:pP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Quantum Holography</a:t>
              </a:r>
            </a:p>
          </p:txBody>
        </p:sp>
        <p:cxnSp>
          <p:nvCxnSpPr>
            <p:cNvPr id="146" name="Elbow Connector 145"/>
            <p:cNvCxnSpPr>
              <a:endCxn id="155" idx="1"/>
            </p:cNvCxnSpPr>
            <p:nvPr/>
          </p:nvCxnSpPr>
          <p:spPr>
            <a:xfrm rot="5400000" flipH="1" flipV="1">
              <a:off x="-338909" y="2720363"/>
              <a:ext cx="3261978" cy="313394"/>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47" name="Elbow Connector 146"/>
            <p:cNvCxnSpPr>
              <a:stCxn id="177" idx="2"/>
              <a:endCxn id="137" idx="1"/>
            </p:cNvCxnSpPr>
            <p:nvPr/>
          </p:nvCxnSpPr>
          <p:spPr>
            <a:xfrm rot="16200000" flipH="1">
              <a:off x="2456373" y="5312038"/>
              <a:ext cx="1280342" cy="248985"/>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48" name="Elbow Connector 147"/>
            <p:cNvCxnSpPr>
              <a:endCxn id="139" idx="1"/>
            </p:cNvCxnSpPr>
            <p:nvPr/>
          </p:nvCxnSpPr>
          <p:spPr>
            <a:xfrm rot="5400000" flipH="1" flipV="1">
              <a:off x="2852459" y="3169391"/>
              <a:ext cx="2372176" cy="305147"/>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49" name="Elbow Connector 148"/>
            <p:cNvCxnSpPr>
              <a:endCxn id="126" idx="1"/>
            </p:cNvCxnSpPr>
            <p:nvPr/>
          </p:nvCxnSpPr>
          <p:spPr>
            <a:xfrm rot="5400000" flipH="1" flipV="1">
              <a:off x="4234731" y="3654281"/>
              <a:ext cx="1421304" cy="286238"/>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50" name="Elbow Connector 149"/>
            <p:cNvCxnSpPr>
              <a:endCxn id="132" idx="1"/>
            </p:cNvCxnSpPr>
            <p:nvPr/>
          </p:nvCxnSpPr>
          <p:spPr>
            <a:xfrm rot="5400000" flipH="1" flipV="1">
              <a:off x="5577744" y="4131082"/>
              <a:ext cx="516596" cy="237338"/>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sp>
          <p:nvSpPr>
            <p:cNvPr id="151" name="Rectangle 150"/>
            <p:cNvSpPr/>
            <p:nvPr/>
          </p:nvSpPr>
          <p:spPr>
            <a:xfrm>
              <a:off x="3005212" y="1596778"/>
              <a:ext cx="3133650" cy="184666"/>
            </a:xfrm>
            <a:prstGeom prst="rect">
              <a:avLst/>
            </a:prstGeom>
          </p:spPr>
          <p:txBody>
            <a:bodyPr wrap="square">
              <a:spAutoFit/>
            </a:bodyPr>
            <a:lstStyle/>
            <a:p>
              <a:pPr defTabSz="457200">
                <a:defRPr/>
              </a:pPr>
              <a:r>
                <a:rPr lang="en-US" sz="600" b="1" kern="0">
                  <a:solidFill>
                    <a:srgbClr val="ED7D31"/>
                  </a:solidFill>
                  <a:latin typeface="Arial" panose="020B0604020202020204" pitchFamily="34" charset="0"/>
                  <a:cs typeface="Arial" panose="020B0604020202020204" pitchFamily="34" charset="0"/>
                </a:rPr>
                <a:t>2004</a:t>
              </a: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kern="0">
                  <a:solidFill>
                    <a:srgbClr val="ED7D31"/>
                  </a:solidFill>
                  <a:latin typeface="Arial" panose="020B0604020202020204" pitchFamily="34" charset="0"/>
                  <a:cs typeface="Arial" panose="020B0604020202020204" pitchFamily="34" charset="0"/>
                </a:rPr>
                <a:t> </a:t>
              </a:r>
              <a:r>
                <a:rPr lang="en-US" sz="600" i="1" kern="0" err="1">
                  <a:solidFill>
                    <a:srgbClr val="ED7D31"/>
                  </a:solidFill>
                  <a:latin typeface="Arial" panose="020B0604020202020204" pitchFamily="34" charset="0"/>
                  <a:cs typeface="Arial" panose="020B0604020202020204" pitchFamily="34" charset="0"/>
                </a:rPr>
                <a:t>Nanophotonics</a:t>
              </a:r>
              <a:r>
                <a:rPr lang="en-US" sz="600" i="1" kern="0">
                  <a:solidFill>
                    <a:srgbClr val="ED7D31"/>
                  </a:solidFill>
                  <a:latin typeface="Arial" panose="020B0604020202020204" pitchFamily="34" charset="0"/>
                  <a:cs typeface="Arial" panose="020B0604020202020204" pitchFamily="34" charset="0"/>
                </a:rPr>
                <a:t> and Plasmon Optics for Networks, Sources and Sensors</a:t>
              </a:r>
            </a:p>
          </p:txBody>
        </p:sp>
        <p:sp>
          <p:nvSpPr>
            <p:cNvPr id="152" name="Rectangle 151"/>
            <p:cNvSpPr/>
            <p:nvPr/>
          </p:nvSpPr>
          <p:spPr>
            <a:xfrm rot="16200000">
              <a:off x="-970893" y="2639715"/>
              <a:ext cx="2601959" cy="261610"/>
            </a:xfrm>
            <a:prstGeom prst="rect">
              <a:avLst/>
            </a:prstGeom>
          </p:spPr>
          <p:txBody>
            <a:bodyPr wrap="square">
              <a:spAutoFit/>
            </a:bodyPr>
            <a:lstStyle/>
            <a:p>
              <a:pPr algn="ctr" defTabSz="457200">
                <a:defRPr/>
              </a:pPr>
              <a:r>
                <a:rPr lang="en-US" sz="1100" i="1" kern="0">
                  <a:solidFill>
                    <a:srgbClr val="E7E6E6">
                      <a:lumMod val="75000"/>
                    </a:srgbClr>
                  </a:solidFill>
                  <a:latin typeface="Arial" panose="020B0604020202020204" pitchFamily="34" charset="0"/>
                  <a:cs typeface="Arial" panose="020B0604020202020204" pitchFamily="34" charset="0"/>
                </a:rPr>
                <a:t>Quantum Computing and Networking</a:t>
              </a:r>
            </a:p>
          </p:txBody>
        </p:sp>
        <p:sp>
          <p:nvSpPr>
            <p:cNvPr id="153" name="Rectangle 152"/>
            <p:cNvSpPr/>
            <p:nvPr/>
          </p:nvSpPr>
          <p:spPr>
            <a:xfrm rot="16200000">
              <a:off x="-748548" y="5581528"/>
              <a:ext cx="2169013" cy="261610"/>
            </a:xfrm>
            <a:prstGeom prst="rect">
              <a:avLst/>
            </a:prstGeom>
          </p:spPr>
          <p:txBody>
            <a:bodyPr wrap="square">
              <a:spAutoFit/>
            </a:bodyPr>
            <a:lstStyle/>
            <a:p>
              <a:pPr algn="ctr" defTabSz="457200">
                <a:defRPr/>
              </a:pPr>
              <a:r>
                <a:rPr lang="en-US" sz="1100" i="1" kern="0">
                  <a:solidFill>
                    <a:srgbClr val="E7E6E6">
                      <a:lumMod val="75000"/>
                    </a:srgbClr>
                  </a:solidFill>
                  <a:latin typeface="Arial" panose="020B0604020202020204" pitchFamily="34" charset="0"/>
                  <a:cs typeface="Arial" panose="020B0604020202020204" pitchFamily="34" charset="0"/>
                </a:rPr>
                <a:t>Quantum Timing and Sensing</a:t>
              </a:r>
            </a:p>
          </p:txBody>
        </p:sp>
        <p:sp>
          <p:nvSpPr>
            <p:cNvPr id="154" name="Rectangle 153"/>
            <p:cNvSpPr/>
            <p:nvPr/>
          </p:nvSpPr>
          <p:spPr>
            <a:xfrm>
              <a:off x="658812" y="6289994"/>
              <a:ext cx="1768475"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1992</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i="1" kern="0">
                  <a:solidFill>
                    <a:srgbClr val="4472C4"/>
                  </a:solidFill>
                  <a:latin typeface="Arial" panose="020B0604020202020204" pitchFamily="34" charset="0"/>
                  <a:cs typeface="Arial" panose="020B0604020202020204" pitchFamily="34" charset="0"/>
                </a:rPr>
                <a:t> Coherent Control of </a:t>
              </a:r>
              <a:r>
                <a:rPr lang="en-US" sz="600" i="1" kern="0" err="1">
                  <a:solidFill>
                    <a:srgbClr val="4472C4"/>
                  </a:solidFill>
                  <a:latin typeface="Arial" panose="020B0604020202020204" pitchFamily="34" charset="0"/>
                  <a:cs typeface="Arial" panose="020B0604020202020204" pitchFamily="34" charset="0"/>
                </a:rPr>
                <a:t>Wavefunctions</a:t>
              </a:r>
              <a:endParaRPr lang="en-US" sz="600" i="1" kern="0">
                <a:solidFill>
                  <a:srgbClr val="4472C4"/>
                </a:solidFill>
                <a:latin typeface="Arial" panose="020B0604020202020204" pitchFamily="34" charset="0"/>
                <a:cs typeface="Arial" panose="020B0604020202020204" pitchFamily="34" charset="0"/>
              </a:endParaRPr>
            </a:p>
          </p:txBody>
        </p:sp>
        <p:sp>
          <p:nvSpPr>
            <p:cNvPr id="155" name="Rectangle 154"/>
            <p:cNvSpPr/>
            <p:nvPr/>
          </p:nvSpPr>
          <p:spPr>
            <a:xfrm>
              <a:off x="1448777" y="1153738"/>
              <a:ext cx="1276960" cy="184666"/>
            </a:xfrm>
            <a:prstGeom prst="rect">
              <a:avLst/>
            </a:prstGeom>
          </p:spPr>
          <p:txBody>
            <a:bodyPr wrap="square">
              <a:spAutoFit/>
            </a:bodyPr>
            <a:lstStyle/>
            <a:p>
              <a:pPr defTabSz="457200">
                <a:defRPr/>
              </a:pPr>
              <a:r>
                <a:rPr lang="en-US" sz="600" b="1" kern="0">
                  <a:solidFill>
                    <a:srgbClr val="ED7D31"/>
                  </a:solidFill>
                  <a:latin typeface="Arial" panose="020B0604020202020204" pitchFamily="34" charset="0"/>
                  <a:cs typeface="Arial" panose="020B0604020202020204" pitchFamily="34" charset="0"/>
                </a:rPr>
                <a:t>1995</a:t>
              </a: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Optical Switching</a:t>
              </a:r>
            </a:p>
          </p:txBody>
        </p:sp>
        <p:sp>
          <p:nvSpPr>
            <p:cNvPr id="156" name="Rectangle 155"/>
            <p:cNvSpPr/>
            <p:nvPr/>
          </p:nvSpPr>
          <p:spPr>
            <a:xfrm>
              <a:off x="1608439" y="1242346"/>
              <a:ext cx="1612598" cy="184666"/>
            </a:xfrm>
            <a:prstGeom prst="rect">
              <a:avLst/>
            </a:prstGeom>
          </p:spPr>
          <p:txBody>
            <a:bodyPr wrap="square">
              <a:spAutoFit/>
            </a:bodyPr>
            <a:lstStyle/>
            <a:p>
              <a:pPr defTabSz="457200">
                <a:defRPr/>
              </a:pPr>
              <a:r>
                <a:rPr lang="en-US" sz="600" b="1" kern="0">
                  <a:solidFill>
                    <a:srgbClr val="ED7D31"/>
                  </a:solidFill>
                  <a:latin typeface="Arial" panose="020B0604020202020204" pitchFamily="34" charset="0"/>
                  <a:cs typeface="Arial" panose="020B0604020202020204" pitchFamily="34" charset="0"/>
                </a:rPr>
                <a:t>1996</a:t>
              </a: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ARO</a:t>
              </a:r>
              <a:r>
                <a:rPr lang="en-US" sz="600" i="1" kern="0">
                  <a:solidFill>
                    <a:srgbClr val="ED7D31"/>
                  </a:solidFill>
                  <a:latin typeface="Arial" panose="020B0604020202020204" pitchFamily="34" charset="0"/>
                  <a:cs typeface="Arial" panose="020B0604020202020204" pitchFamily="34" charset="0"/>
                </a:rPr>
                <a:t> Photonic Band Engineering</a:t>
              </a:r>
            </a:p>
          </p:txBody>
        </p:sp>
        <p:sp>
          <p:nvSpPr>
            <p:cNvPr id="157" name="Rectangle 156"/>
            <p:cNvSpPr/>
            <p:nvPr/>
          </p:nvSpPr>
          <p:spPr>
            <a:xfrm>
              <a:off x="2485594" y="1419562"/>
              <a:ext cx="2192768" cy="184666"/>
            </a:xfrm>
            <a:prstGeom prst="rect">
              <a:avLst/>
            </a:prstGeom>
          </p:spPr>
          <p:txBody>
            <a:bodyPr wrap="square">
              <a:spAutoFit/>
            </a:bodyPr>
            <a:lstStyle/>
            <a:p>
              <a:pPr defTabSz="457200">
                <a:defRPr/>
              </a:pPr>
              <a:r>
                <a:rPr lang="en-US" sz="600" b="1" kern="0">
                  <a:solidFill>
                    <a:prstClr val="black"/>
                  </a:solidFill>
                  <a:latin typeface="Arial" panose="020B0604020202020204" pitchFamily="34" charset="0"/>
                  <a:cs typeface="Arial" panose="020B0604020202020204" pitchFamily="34" charset="0"/>
                </a:rPr>
                <a:t>2001</a:t>
              </a:r>
              <a:r>
                <a:rPr lang="en-US" sz="600" kern="0">
                  <a:solidFill>
                    <a:prstClr val="black"/>
                  </a:solidFill>
                  <a:latin typeface="Arial" panose="020B0604020202020204" pitchFamily="34" charset="0"/>
                  <a:cs typeface="Arial" panose="020B0604020202020204" pitchFamily="34" charset="0"/>
                </a:rPr>
                <a:t> *</a:t>
              </a:r>
              <a:r>
                <a:rPr lang="en-US" sz="600" u="sng" kern="0">
                  <a:solidFill>
                    <a:prstClr val="black"/>
                  </a:solidFill>
                  <a:latin typeface="Arial" panose="020B0604020202020204" pitchFamily="34" charset="0"/>
                  <a:cs typeface="Arial" panose="020B0604020202020204" pitchFamily="34" charset="0"/>
                </a:rPr>
                <a:t>AFOSR</a:t>
              </a:r>
              <a:r>
                <a:rPr lang="en-US" sz="600" i="1" kern="0">
                  <a:solidFill>
                    <a:prstClr val="black"/>
                  </a:solidFill>
                  <a:latin typeface="Arial" panose="020B0604020202020204" pitchFamily="34" charset="0"/>
                  <a:cs typeface="Arial" panose="020B0604020202020204" pitchFamily="34" charset="0"/>
                </a:rPr>
                <a:t> Superconductor-based Quantum Computing</a:t>
              </a:r>
            </a:p>
          </p:txBody>
        </p:sp>
        <p:sp>
          <p:nvSpPr>
            <p:cNvPr id="158" name="Rectangle 157"/>
            <p:cNvSpPr/>
            <p:nvPr/>
          </p:nvSpPr>
          <p:spPr>
            <a:xfrm>
              <a:off x="3406607" y="1685386"/>
              <a:ext cx="2112634" cy="184666"/>
            </a:xfrm>
            <a:prstGeom prst="rect">
              <a:avLst/>
            </a:prstGeom>
          </p:spPr>
          <p:txBody>
            <a:bodyPr wrap="square">
              <a:spAutoFit/>
            </a:bodyPr>
            <a:lstStyle/>
            <a:p>
              <a:pPr defTabSz="457200">
                <a:defRPr/>
              </a:pPr>
              <a:r>
                <a:rPr lang="en-US" sz="600" b="1" kern="0">
                  <a:solidFill>
                    <a:srgbClr val="ED7D31"/>
                  </a:solidFill>
                  <a:latin typeface="Arial" panose="020B0604020202020204" pitchFamily="34" charset="0"/>
                  <a:cs typeface="Arial" panose="020B0604020202020204" pitchFamily="34" charset="0"/>
                </a:rPr>
                <a:t>2006</a:t>
              </a:r>
              <a:r>
                <a:rPr lang="en-US" sz="600" kern="0">
                  <a:solidFill>
                    <a:srgbClr val="ED7D31"/>
                  </a:solidFill>
                  <a:latin typeface="Arial" panose="020B0604020202020204" pitchFamily="34" charset="0"/>
                  <a:cs typeface="Arial" panose="020B0604020202020204" pitchFamily="34" charset="0"/>
                </a:rPr>
                <a:t> *</a:t>
              </a:r>
              <a:r>
                <a:rPr lang="en-US" sz="600" u="sng" kern="0">
                  <a:solidFill>
                    <a:srgbClr val="ED7D31"/>
                  </a:solidFill>
                  <a:latin typeface="Arial" panose="020B0604020202020204" pitchFamily="34" charset="0"/>
                  <a:cs typeface="Arial" panose="020B0604020202020204" pitchFamily="34" charset="0"/>
                </a:rPr>
                <a:t>AFOSR</a:t>
              </a:r>
              <a:r>
                <a:rPr lang="en-US" sz="600" i="1" kern="0">
                  <a:solidFill>
                    <a:srgbClr val="ED7D31"/>
                  </a:solidFill>
                  <a:latin typeface="Arial" panose="020B0604020202020204" pitchFamily="34" charset="0"/>
                  <a:cs typeface="Arial" panose="020B0604020202020204" pitchFamily="34" charset="0"/>
                </a:rPr>
                <a:t> Silicon-based Lasers and </a:t>
              </a:r>
              <a:r>
                <a:rPr lang="en-US" sz="600" i="1" kern="0" err="1">
                  <a:solidFill>
                    <a:srgbClr val="ED7D31"/>
                  </a:solidFill>
                  <a:latin typeface="Arial" panose="020B0604020202020204" pitchFamily="34" charset="0"/>
                  <a:cs typeface="Arial" panose="020B0604020202020204" pitchFamily="34" charset="0"/>
                </a:rPr>
                <a:t>Nanophotonics</a:t>
              </a:r>
              <a:endParaRPr lang="en-US" sz="600" i="1" kern="0">
                <a:solidFill>
                  <a:srgbClr val="ED7D31"/>
                </a:solidFill>
                <a:latin typeface="Arial" panose="020B0604020202020204" pitchFamily="34" charset="0"/>
                <a:cs typeface="Arial" panose="020B0604020202020204" pitchFamily="34" charset="0"/>
              </a:endParaRPr>
            </a:p>
          </p:txBody>
        </p:sp>
        <p:sp>
          <p:nvSpPr>
            <p:cNvPr id="159" name="Rectangle 158"/>
            <p:cNvSpPr/>
            <p:nvPr/>
          </p:nvSpPr>
          <p:spPr>
            <a:xfrm>
              <a:off x="4002088" y="5765232"/>
              <a:ext cx="1366837"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2009</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AFOSR</a:t>
              </a:r>
              <a:r>
                <a:rPr lang="en-US" sz="600" i="1" kern="0">
                  <a:solidFill>
                    <a:srgbClr val="4472C4"/>
                  </a:solidFill>
                  <a:latin typeface="Arial" panose="020B0604020202020204" pitchFamily="34" charset="0"/>
                  <a:cs typeface="Arial" panose="020B0604020202020204" pitchFamily="34" charset="0"/>
                </a:rPr>
                <a:t> </a:t>
              </a:r>
              <a:r>
                <a:rPr lang="en-US" sz="600" i="1" kern="0" err="1">
                  <a:solidFill>
                    <a:srgbClr val="4472C4"/>
                  </a:solidFill>
                  <a:latin typeface="Arial" panose="020B0604020202020204" pitchFamily="34" charset="0"/>
                  <a:cs typeface="Arial" panose="020B0604020202020204" pitchFamily="34" charset="0"/>
                </a:rPr>
                <a:t>Ultracold</a:t>
              </a:r>
              <a:r>
                <a:rPr lang="en-US" sz="600" i="1" kern="0">
                  <a:solidFill>
                    <a:srgbClr val="4472C4"/>
                  </a:solidFill>
                  <a:latin typeface="Arial" panose="020B0604020202020204" pitchFamily="34" charset="0"/>
                  <a:cs typeface="Arial" panose="020B0604020202020204" pitchFamily="34" charset="0"/>
                </a:rPr>
                <a:t> Molecules</a:t>
              </a:r>
            </a:p>
          </p:txBody>
        </p:sp>
        <p:sp>
          <p:nvSpPr>
            <p:cNvPr id="160" name="Rectangle 159"/>
            <p:cNvSpPr/>
            <p:nvPr/>
          </p:nvSpPr>
          <p:spPr>
            <a:xfrm>
              <a:off x="4183063" y="5678747"/>
              <a:ext cx="982662"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2010</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i="1" kern="0">
                  <a:solidFill>
                    <a:srgbClr val="4472C4"/>
                  </a:solidFill>
                  <a:latin typeface="Arial" panose="020B0604020202020204" pitchFamily="34" charset="0"/>
                  <a:cs typeface="Arial" panose="020B0604020202020204" pitchFamily="34" charset="0"/>
                </a:rPr>
                <a:t> </a:t>
              </a:r>
              <a:r>
                <a:rPr lang="en-US" sz="600" i="1" kern="0" err="1">
                  <a:solidFill>
                    <a:srgbClr val="4472C4"/>
                  </a:solidFill>
                  <a:latin typeface="Arial" panose="020B0604020202020204" pitchFamily="34" charset="0"/>
                  <a:cs typeface="Arial" panose="020B0604020202020204" pitchFamily="34" charset="0"/>
                </a:rPr>
                <a:t>Atomtronics</a:t>
              </a:r>
              <a:endParaRPr lang="en-US" sz="600" i="1" kern="0">
                <a:solidFill>
                  <a:srgbClr val="4472C4"/>
                </a:solidFill>
                <a:latin typeface="Arial" panose="020B0604020202020204" pitchFamily="34" charset="0"/>
                <a:cs typeface="Arial" panose="020B0604020202020204" pitchFamily="34" charset="0"/>
              </a:endParaRPr>
            </a:p>
          </p:txBody>
        </p:sp>
        <p:sp>
          <p:nvSpPr>
            <p:cNvPr id="161" name="Rectangle 160"/>
            <p:cNvSpPr/>
            <p:nvPr/>
          </p:nvSpPr>
          <p:spPr>
            <a:xfrm>
              <a:off x="4432112" y="5499929"/>
              <a:ext cx="2251263" cy="276999"/>
            </a:xfrm>
            <a:prstGeom prst="rect">
              <a:avLst/>
            </a:prstGeom>
          </p:spPr>
          <p:txBody>
            <a:bodyPr wrap="square">
              <a:spAutoFit/>
            </a:bodyPr>
            <a:lstStyle/>
            <a:p>
              <a:pPr marL="285750" indent="-285750" defTabSz="457200">
                <a:defRPr/>
              </a:pPr>
              <a:r>
                <a:rPr lang="en-US" sz="600" b="1" kern="0">
                  <a:solidFill>
                    <a:srgbClr val="4472C4"/>
                  </a:solidFill>
                  <a:latin typeface="Arial" panose="020B0604020202020204" pitchFamily="34" charset="0"/>
                  <a:cs typeface="Arial" panose="020B0604020202020204" pitchFamily="34" charset="0"/>
                </a:rPr>
                <a:t>2011</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kern="0">
                  <a:solidFill>
                    <a:srgbClr val="4472C4"/>
                  </a:solidFill>
                  <a:latin typeface="Arial" panose="020B0604020202020204" pitchFamily="34" charset="0"/>
                  <a:cs typeface="Arial" panose="020B0604020202020204" pitchFamily="34" charset="0"/>
                </a:rPr>
                <a:t> </a:t>
              </a:r>
              <a:r>
                <a:rPr lang="en-US" sz="600" i="1" kern="0">
                  <a:solidFill>
                    <a:srgbClr val="4472C4"/>
                  </a:solidFill>
                  <a:latin typeface="Arial" panose="020B0604020202020204" pitchFamily="34" charset="0"/>
                  <a:cs typeface="Arial" panose="020B0604020202020204" pitchFamily="34" charset="0"/>
                </a:rPr>
                <a:t>Qubit Enabled Imaging, Sensing &amp; Metrology</a:t>
              </a:r>
            </a:p>
            <a:p>
              <a:pPr marL="285750" indent="-285750" defTabSz="457200">
                <a:defRPr/>
              </a:pP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kern="0">
                  <a:solidFill>
                    <a:srgbClr val="4472C4"/>
                  </a:solidFill>
                  <a:latin typeface="Arial" panose="020B0604020202020204" pitchFamily="34" charset="0"/>
                  <a:cs typeface="Arial" panose="020B0604020202020204" pitchFamily="34" charset="0"/>
                </a:rPr>
                <a:t> </a:t>
              </a:r>
              <a:r>
                <a:rPr lang="en-US" sz="600" i="1" kern="0">
                  <a:solidFill>
                    <a:srgbClr val="4472C4"/>
                  </a:solidFill>
                  <a:latin typeface="Arial" panose="020B0604020202020204" pitchFamily="34" charset="0"/>
                  <a:cs typeface="Arial" panose="020B0604020202020204" pitchFamily="34" charset="0"/>
                </a:rPr>
                <a:t>Quantum Stochastics and Control</a:t>
              </a:r>
            </a:p>
          </p:txBody>
        </p:sp>
        <p:sp>
          <p:nvSpPr>
            <p:cNvPr id="162" name="Rectangle 161"/>
            <p:cNvSpPr/>
            <p:nvPr/>
          </p:nvSpPr>
          <p:spPr>
            <a:xfrm>
              <a:off x="4600468" y="5413444"/>
              <a:ext cx="2422632"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2012</a:t>
              </a:r>
              <a:r>
                <a:rPr lang="en-US" sz="600" kern="0">
                  <a:solidFill>
                    <a:srgbClr val="4472C4"/>
                  </a:solidFill>
                  <a:latin typeface="Arial" panose="020B0604020202020204" pitchFamily="34" charset="0"/>
                  <a:cs typeface="Arial" panose="020B0604020202020204" pitchFamily="34" charset="0"/>
                </a:rPr>
                <a:t> A</a:t>
              </a:r>
              <a:r>
                <a:rPr lang="en-US" sz="600" u="sng" kern="0">
                  <a:solidFill>
                    <a:srgbClr val="4472C4"/>
                  </a:solidFill>
                  <a:latin typeface="Arial" panose="020B0604020202020204" pitchFamily="34" charset="0"/>
                  <a:cs typeface="Arial" panose="020B0604020202020204" pitchFamily="34" charset="0"/>
                </a:rPr>
                <a:t>RO </a:t>
              </a:r>
              <a:r>
                <a:rPr lang="en-US" sz="600" i="1" kern="0">
                  <a:solidFill>
                    <a:srgbClr val="4472C4"/>
                  </a:solidFill>
                  <a:latin typeface="Arial" panose="020B0604020202020204" pitchFamily="34" charset="0"/>
                  <a:cs typeface="Arial" panose="020B0604020202020204" pitchFamily="34" charset="0"/>
                </a:rPr>
                <a:t>Quantized Chemical Reactions of </a:t>
              </a:r>
              <a:r>
                <a:rPr lang="en-US" sz="600" i="1" kern="0" err="1">
                  <a:solidFill>
                    <a:srgbClr val="4472C4"/>
                  </a:solidFill>
                  <a:latin typeface="Arial" panose="020B0604020202020204" pitchFamily="34" charset="0"/>
                  <a:cs typeface="Arial" panose="020B0604020202020204" pitchFamily="34" charset="0"/>
                </a:rPr>
                <a:t>Ultracold</a:t>
              </a:r>
              <a:r>
                <a:rPr lang="en-US" sz="600" i="1" kern="0">
                  <a:solidFill>
                    <a:srgbClr val="4472C4"/>
                  </a:solidFill>
                  <a:latin typeface="Arial" panose="020B0604020202020204" pitchFamily="34" charset="0"/>
                  <a:cs typeface="Arial" panose="020B0604020202020204" pitchFamily="34" charset="0"/>
                </a:rPr>
                <a:t> Molecules</a:t>
              </a:r>
            </a:p>
          </p:txBody>
        </p:sp>
        <p:sp>
          <p:nvSpPr>
            <p:cNvPr id="163" name="Rectangle 162"/>
            <p:cNvSpPr/>
            <p:nvPr/>
          </p:nvSpPr>
          <p:spPr>
            <a:xfrm>
              <a:off x="4925928" y="5326959"/>
              <a:ext cx="1735222"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2014</a:t>
              </a:r>
              <a:r>
                <a:rPr lang="en-US" sz="600" kern="0">
                  <a:solidFill>
                    <a:srgbClr val="4472C4"/>
                  </a:solidFill>
                  <a:latin typeface="Arial" panose="020B0604020202020204" pitchFamily="34" charset="0"/>
                  <a:cs typeface="Arial" panose="020B0604020202020204" pitchFamily="34" charset="0"/>
                </a:rPr>
                <a:t> A</a:t>
              </a:r>
              <a:r>
                <a:rPr lang="en-US" sz="600" u="sng" kern="0">
                  <a:solidFill>
                    <a:srgbClr val="4472C4"/>
                  </a:solidFill>
                  <a:latin typeface="Arial" panose="020B0604020202020204" pitchFamily="34" charset="0"/>
                  <a:cs typeface="Arial" panose="020B0604020202020204" pitchFamily="34" charset="0"/>
                </a:rPr>
                <a:t>RO</a:t>
              </a:r>
              <a:r>
                <a:rPr lang="en-US" sz="600" i="1" kern="0">
                  <a:solidFill>
                    <a:srgbClr val="4472C4"/>
                  </a:solidFill>
                  <a:latin typeface="Arial" panose="020B0604020202020204" pitchFamily="34" charset="0"/>
                  <a:cs typeface="Arial" panose="020B0604020202020204" pitchFamily="34" charset="0"/>
                </a:rPr>
                <a:t>, </a:t>
              </a:r>
              <a:r>
                <a:rPr lang="en-US" sz="600" i="1" kern="0" err="1">
                  <a:solidFill>
                    <a:srgbClr val="4472C4"/>
                  </a:solidFill>
                  <a:latin typeface="Arial" panose="020B0604020202020204" pitchFamily="34" charset="0"/>
                  <a:cs typeface="Arial" panose="020B0604020202020204" pitchFamily="34" charset="0"/>
                </a:rPr>
                <a:t>Ultracold</a:t>
              </a:r>
              <a:r>
                <a:rPr lang="en-US" sz="600" i="1" kern="0">
                  <a:solidFill>
                    <a:srgbClr val="4472C4"/>
                  </a:solidFill>
                  <a:latin typeface="Arial" panose="020B0604020202020204" pitchFamily="34" charset="0"/>
                  <a:cs typeface="Arial" panose="020B0604020202020204" pitchFamily="34" charset="0"/>
                </a:rPr>
                <a:t> Molecular Ion Reactions</a:t>
              </a:r>
              <a:endParaRPr lang="en-US" sz="600" kern="0">
                <a:solidFill>
                  <a:srgbClr val="4472C4"/>
                </a:solidFill>
                <a:latin typeface="Arial" panose="020B0604020202020204" pitchFamily="34" charset="0"/>
                <a:cs typeface="Arial" panose="020B0604020202020204" pitchFamily="34" charset="0"/>
              </a:endParaRPr>
            </a:p>
          </p:txBody>
        </p:sp>
        <p:sp>
          <p:nvSpPr>
            <p:cNvPr id="164" name="Rectangle 163"/>
            <p:cNvSpPr/>
            <p:nvPr/>
          </p:nvSpPr>
          <p:spPr>
            <a:xfrm>
              <a:off x="5102138" y="5148141"/>
              <a:ext cx="3389399" cy="276999"/>
            </a:xfrm>
            <a:prstGeom prst="rect">
              <a:avLst/>
            </a:prstGeom>
          </p:spPr>
          <p:txBody>
            <a:bodyPr wrap="square">
              <a:spAutoFit/>
            </a:bodyPr>
            <a:lstStyle/>
            <a:p>
              <a:pPr marL="285750" indent="-285750" defTabSz="457200">
                <a:defRPr/>
              </a:pPr>
              <a:r>
                <a:rPr lang="en-US" sz="600" b="1" kern="0">
                  <a:solidFill>
                    <a:srgbClr val="4472C4"/>
                  </a:solidFill>
                  <a:latin typeface="Arial" panose="020B0604020202020204" pitchFamily="34" charset="0"/>
                  <a:cs typeface="Arial" panose="020B0604020202020204" pitchFamily="34" charset="0"/>
                </a:rPr>
                <a:t>2015</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i="1" kern="0">
                  <a:solidFill>
                    <a:srgbClr val="4472C4"/>
                  </a:solidFill>
                  <a:latin typeface="Arial" panose="020B0604020202020204" pitchFamily="34" charset="0"/>
                  <a:cs typeface="Arial" panose="020B0604020202020204" pitchFamily="34" charset="0"/>
                </a:rPr>
                <a:t> Exploiting Nitrogen Vacancy Diamonds for Manipulation of Biological Transduction</a:t>
              </a:r>
            </a:p>
            <a:p>
              <a:pPr marL="285750" indent="-285750" defTabSz="457200">
                <a:defRPr/>
              </a:pP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ONR</a:t>
              </a:r>
              <a:r>
                <a:rPr lang="en-US" sz="600" kern="0">
                  <a:solidFill>
                    <a:srgbClr val="4472C4"/>
                  </a:solidFill>
                  <a:latin typeface="Arial" panose="020B0604020202020204" pitchFamily="34" charset="0"/>
                  <a:cs typeface="Arial" panose="020B0604020202020204" pitchFamily="34" charset="0"/>
                </a:rPr>
                <a:t> </a:t>
              </a:r>
              <a:r>
                <a:rPr lang="en-US" sz="600" i="1" kern="0">
                  <a:solidFill>
                    <a:srgbClr val="4472C4"/>
                  </a:solidFill>
                  <a:latin typeface="Arial" panose="020B0604020202020204" pitchFamily="34" charset="0"/>
                  <a:cs typeface="Arial" panose="020B0604020202020204" pitchFamily="34" charset="0"/>
                </a:rPr>
                <a:t>Quantum </a:t>
              </a:r>
              <a:r>
                <a:rPr lang="en-US" sz="600" i="1" kern="0" err="1">
                  <a:solidFill>
                    <a:srgbClr val="4472C4"/>
                  </a:solidFill>
                  <a:latin typeface="Arial" panose="020B0604020202020204" pitchFamily="34" charset="0"/>
                  <a:cs typeface="Arial" panose="020B0604020202020204" pitchFamily="34" charset="0"/>
                </a:rPr>
                <a:t>Optomechanics</a:t>
              </a:r>
              <a:endParaRPr lang="en-US" sz="600" i="1" kern="0">
                <a:solidFill>
                  <a:srgbClr val="4472C4"/>
                </a:solidFill>
                <a:latin typeface="Arial" panose="020B0604020202020204" pitchFamily="34" charset="0"/>
                <a:cs typeface="Arial" panose="020B0604020202020204" pitchFamily="34" charset="0"/>
              </a:endParaRPr>
            </a:p>
          </p:txBody>
        </p:sp>
        <p:sp>
          <p:nvSpPr>
            <p:cNvPr id="165" name="Rectangle 164"/>
            <p:cNvSpPr/>
            <p:nvPr/>
          </p:nvSpPr>
          <p:spPr>
            <a:xfrm>
              <a:off x="5782016" y="4975171"/>
              <a:ext cx="3349284"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2019</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i="1" kern="0">
                  <a:solidFill>
                    <a:srgbClr val="4472C4"/>
                  </a:solidFill>
                  <a:latin typeface="Arial" panose="020B0604020202020204" pitchFamily="34" charset="0"/>
                  <a:cs typeface="Arial" panose="020B0604020202020204" pitchFamily="34" charset="0"/>
                </a:rPr>
                <a:t> Reactive and non-Reactive Scattering from Targeted Molecular Quantum States</a:t>
              </a:r>
            </a:p>
          </p:txBody>
        </p:sp>
        <p:sp>
          <p:nvSpPr>
            <p:cNvPr id="166" name="Rectangle 165"/>
            <p:cNvSpPr/>
            <p:nvPr/>
          </p:nvSpPr>
          <p:spPr>
            <a:xfrm>
              <a:off x="5954711" y="4796353"/>
              <a:ext cx="2622551" cy="276999"/>
            </a:xfrm>
            <a:prstGeom prst="rect">
              <a:avLst/>
            </a:prstGeom>
          </p:spPr>
          <p:txBody>
            <a:bodyPr wrap="square">
              <a:spAutoFit/>
            </a:bodyPr>
            <a:lstStyle/>
            <a:p>
              <a:pPr marL="285750" indent="-285750" defTabSz="457200">
                <a:defRPr/>
              </a:pPr>
              <a:r>
                <a:rPr lang="en-US" sz="600" b="1" kern="0">
                  <a:solidFill>
                    <a:srgbClr val="4472C4"/>
                  </a:solidFill>
                  <a:latin typeface="Arial" panose="020B0604020202020204" pitchFamily="34" charset="0"/>
                  <a:cs typeface="Arial" panose="020B0604020202020204" pitchFamily="34" charset="0"/>
                </a:rPr>
                <a:t>2020</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kern="0">
                  <a:solidFill>
                    <a:srgbClr val="4472C4"/>
                  </a:solidFill>
                  <a:latin typeface="Arial" panose="020B0604020202020204" pitchFamily="34" charset="0"/>
                  <a:cs typeface="Arial" panose="020B0604020202020204" pitchFamily="34" charset="0"/>
                </a:rPr>
                <a:t> </a:t>
              </a:r>
              <a:r>
                <a:rPr lang="en-US" sz="600" i="1" kern="0">
                  <a:solidFill>
                    <a:srgbClr val="4472C4"/>
                  </a:solidFill>
                  <a:latin typeface="Arial" panose="020B0604020202020204" pitchFamily="34" charset="0"/>
                  <a:cs typeface="Arial" panose="020B0604020202020204" pitchFamily="34" charset="0"/>
                </a:rPr>
                <a:t>Quantum State Engineering for Enhanced Metrology</a:t>
              </a:r>
            </a:p>
            <a:p>
              <a:pPr marL="285750" indent="-285750" defTabSz="457200">
                <a:defRPr/>
              </a:pP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AFOSR</a:t>
              </a:r>
              <a:r>
                <a:rPr lang="en-US" sz="600" i="1" kern="0">
                  <a:solidFill>
                    <a:srgbClr val="4472C4"/>
                  </a:solidFill>
                  <a:latin typeface="Arial" panose="020B0604020202020204" pitchFamily="34" charset="0"/>
                  <a:cs typeface="Arial" panose="020B0604020202020204" pitchFamily="34" charset="0"/>
                </a:rPr>
                <a:t> Full Quantum State Control at Single Molecule Levels</a:t>
              </a:r>
            </a:p>
          </p:txBody>
        </p:sp>
        <p:sp>
          <p:nvSpPr>
            <p:cNvPr id="167" name="Rectangle 166"/>
            <p:cNvSpPr/>
            <p:nvPr/>
          </p:nvSpPr>
          <p:spPr>
            <a:xfrm>
              <a:off x="6105237" y="4709868"/>
              <a:ext cx="2032287"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2021</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ONR</a:t>
              </a:r>
              <a:r>
                <a:rPr lang="en-US" sz="600" i="1" kern="0">
                  <a:solidFill>
                    <a:srgbClr val="4472C4"/>
                  </a:solidFill>
                  <a:latin typeface="Arial" panose="020B0604020202020204" pitchFamily="34" charset="0"/>
                  <a:cs typeface="Arial" panose="020B0604020202020204" pitchFamily="34" charset="0"/>
                </a:rPr>
                <a:t> Molecular Qubits for Synthetic Electronics</a:t>
              </a:r>
            </a:p>
          </p:txBody>
        </p:sp>
        <p:cxnSp>
          <p:nvCxnSpPr>
            <p:cNvPr id="168" name="Elbow Connector 167"/>
            <p:cNvCxnSpPr>
              <a:stCxn id="176" idx="2"/>
              <a:endCxn id="164" idx="1"/>
            </p:cNvCxnSpPr>
            <p:nvPr/>
          </p:nvCxnSpPr>
          <p:spPr>
            <a:xfrm rot="16200000" flipH="1">
              <a:off x="4707062" y="4891564"/>
              <a:ext cx="490281" cy="299872"/>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69" name="Elbow Connector 168"/>
            <p:cNvCxnSpPr>
              <a:stCxn id="181" idx="2"/>
              <a:endCxn id="166" idx="1"/>
            </p:cNvCxnSpPr>
            <p:nvPr/>
          </p:nvCxnSpPr>
          <p:spPr>
            <a:xfrm rot="16200000" flipH="1">
              <a:off x="5768758" y="4748899"/>
              <a:ext cx="134569" cy="237338"/>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70" name="Elbow Connector 169"/>
            <p:cNvCxnSpPr>
              <a:stCxn id="180" idx="2"/>
              <a:endCxn id="160" idx="1"/>
            </p:cNvCxnSpPr>
            <p:nvPr/>
          </p:nvCxnSpPr>
          <p:spPr>
            <a:xfrm rot="16200000" flipH="1">
              <a:off x="3547751" y="5135768"/>
              <a:ext cx="974720" cy="295904"/>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sp>
          <p:nvSpPr>
            <p:cNvPr id="171" name="Rectangle 170"/>
            <p:cNvSpPr/>
            <p:nvPr/>
          </p:nvSpPr>
          <p:spPr>
            <a:xfrm>
              <a:off x="5630582" y="5061656"/>
              <a:ext cx="3384830" cy="184666"/>
            </a:xfrm>
            <a:prstGeom prst="rect">
              <a:avLst/>
            </a:prstGeom>
          </p:spPr>
          <p:txBody>
            <a:bodyPr wrap="square">
              <a:spAutoFit/>
            </a:bodyPr>
            <a:lstStyle/>
            <a:p>
              <a:pPr defTabSz="457200">
                <a:defRPr/>
              </a:pPr>
              <a:r>
                <a:rPr lang="en-US" sz="600" b="1" kern="0">
                  <a:solidFill>
                    <a:srgbClr val="4472C4"/>
                  </a:solidFill>
                  <a:latin typeface="Arial" panose="020B0604020202020204" pitchFamily="34" charset="0"/>
                  <a:cs typeface="Arial" panose="020B0604020202020204" pitchFamily="34" charset="0"/>
                </a:rPr>
                <a:t>2018</a:t>
              </a:r>
              <a:r>
                <a:rPr lang="en-US" sz="600" kern="0">
                  <a:solidFill>
                    <a:srgbClr val="4472C4"/>
                  </a:solidFill>
                  <a:latin typeface="Arial" panose="020B0604020202020204" pitchFamily="34" charset="0"/>
                  <a:cs typeface="Arial" panose="020B0604020202020204" pitchFamily="34" charset="0"/>
                </a:rPr>
                <a:t> </a:t>
              </a:r>
              <a:r>
                <a:rPr lang="en-US" sz="600" u="sng" kern="0">
                  <a:solidFill>
                    <a:srgbClr val="4472C4"/>
                  </a:solidFill>
                  <a:latin typeface="Arial" panose="020B0604020202020204" pitchFamily="34" charset="0"/>
                  <a:cs typeface="Arial" panose="020B0604020202020204" pitchFamily="34" charset="0"/>
                </a:rPr>
                <a:t>ARO</a:t>
              </a:r>
              <a:r>
                <a:rPr lang="en-US" sz="600" kern="0">
                  <a:solidFill>
                    <a:srgbClr val="4472C4"/>
                  </a:solidFill>
                  <a:latin typeface="Arial" panose="020B0604020202020204" pitchFamily="34" charset="0"/>
                  <a:cs typeface="Arial" panose="020B0604020202020204" pitchFamily="34" charset="0"/>
                </a:rPr>
                <a:t> </a:t>
              </a:r>
              <a:r>
                <a:rPr lang="en-US" sz="600" i="1" kern="0">
                  <a:solidFill>
                    <a:srgbClr val="4472C4"/>
                  </a:solidFill>
                  <a:latin typeface="Arial" panose="020B0604020202020204" pitchFamily="34" charset="0"/>
                  <a:cs typeface="Arial" panose="020B0604020202020204" pitchFamily="34" charset="0"/>
                </a:rPr>
                <a:t>Novel solid- state materials and color centers for quantum science and engineering</a:t>
              </a:r>
            </a:p>
          </p:txBody>
        </p:sp>
        <p:cxnSp>
          <p:nvCxnSpPr>
            <p:cNvPr id="172" name="Elbow Connector 171"/>
            <p:cNvCxnSpPr>
              <a:stCxn id="179" idx="2"/>
              <a:endCxn id="134" idx="1"/>
            </p:cNvCxnSpPr>
            <p:nvPr/>
          </p:nvCxnSpPr>
          <p:spPr>
            <a:xfrm rot="16200000" flipH="1">
              <a:off x="1467771" y="5385534"/>
              <a:ext cx="1499478" cy="321130"/>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cxnSp>
          <p:nvCxnSpPr>
            <p:cNvPr id="173" name="Elbow Connector 172"/>
            <p:cNvCxnSpPr>
              <a:endCxn id="154" idx="1"/>
            </p:cNvCxnSpPr>
            <p:nvPr/>
          </p:nvCxnSpPr>
          <p:spPr>
            <a:xfrm rot="16200000" flipH="1">
              <a:off x="-310919" y="5412595"/>
              <a:ext cx="1809289" cy="130174"/>
            </a:xfrm>
            <a:prstGeom prst="bentConnector2">
              <a:avLst/>
            </a:prstGeom>
            <a:noFill/>
            <a:ln w="12700" cap="flat" cmpd="sng" algn="ctr">
              <a:solidFill>
                <a:sysClr val="windowText" lastClr="000000">
                  <a:lumMod val="50000"/>
                  <a:lumOff val="50000"/>
                </a:sysClr>
              </a:solidFill>
              <a:prstDash val="solid"/>
              <a:miter lim="800000"/>
              <a:headEnd type="oval"/>
              <a:tailEnd type="oval"/>
            </a:ln>
            <a:effectLst/>
          </p:spPr>
        </p:cxnSp>
        <p:sp>
          <p:nvSpPr>
            <p:cNvPr id="174" name="Rectangle 173"/>
            <p:cNvSpPr/>
            <p:nvPr/>
          </p:nvSpPr>
          <p:spPr>
            <a:xfrm>
              <a:off x="1219825" y="3134227"/>
              <a:ext cx="2604622" cy="1015663"/>
            </a:xfrm>
            <a:prstGeom prst="rect">
              <a:avLst/>
            </a:prstGeom>
            <a:solidFill>
              <a:sysClr val="window" lastClr="FFFFFF">
                <a:lumMod val="95000"/>
              </a:sysClr>
            </a:solidFill>
            <a:ln>
              <a:noFill/>
            </a:ln>
          </p:spPr>
          <p:txBody>
            <a:bodyPr wrap="square">
              <a:spAutoFit/>
            </a:bodyPr>
            <a:lstStyle/>
            <a:p>
              <a:pPr defTabSz="457200">
                <a:defRPr/>
              </a:pPr>
              <a:r>
                <a:rPr lang="en-US" sz="1000" kern="0">
                  <a:solidFill>
                    <a:prstClr val="black"/>
                  </a:solidFill>
                  <a:cs typeface="Arial" panose="020B0604020202020204" pitchFamily="34" charset="0"/>
                </a:rPr>
                <a:t>Colored by area: Quantum Computing (black), Networking (orange), Timing (green) and Sensing (blue). </a:t>
              </a:r>
            </a:p>
            <a:p>
              <a:pPr defTabSz="457200">
                <a:defRPr/>
              </a:pPr>
              <a:r>
                <a:rPr lang="en-US" sz="1000" kern="0">
                  <a:solidFill>
                    <a:prstClr val="black"/>
                  </a:solidFill>
                  <a:cs typeface="Arial" panose="020B0604020202020204" pitchFamily="34" charset="0"/>
                </a:rPr>
                <a:t>Year denotes start date of program with a typical 5 year duration per program. An asterisk denotes multiple awards for the topic. </a:t>
              </a:r>
            </a:p>
          </p:txBody>
        </p:sp>
      </p:grpSp>
    </p:spTree>
    <p:extLst>
      <p:ext uri="{BB962C8B-B14F-4D97-AF65-F5344CB8AC3E}">
        <p14:creationId xmlns:p14="http://schemas.microsoft.com/office/powerpoint/2010/main" val="314506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53964"/>
          <a:stretch/>
        </p:blipFill>
        <p:spPr>
          <a:xfrm>
            <a:off x="-15354" y="2460171"/>
            <a:ext cx="12252960" cy="3549102"/>
          </a:xfrm>
          <a:prstGeom prst="rect">
            <a:avLst/>
          </a:prstGeom>
        </p:spPr>
      </p:pic>
      <p:sp>
        <p:nvSpPr>
          <p:cNvPr id="2" name="Title 1"/>
          <p:cNvSpPr>
            <a:spLocks noGrp="1"/>
          </p:cNvSpPr>
          <p:nvPr>
            <p:ph type="title"/>
          </p:nvPr>
        </p:nvSpPr>
        <p:spPr/>
        <p:txBody>
          <a:bodyPr/>
          <a:lstStyle/>
          <a:p>
            <a:r>
              <a:rPr lang="en-US"/>
              <a:t>Sustained Long-Term Research and Development</a:t>
            </a:r>
          </a:p>
        </p:txBody>
      </p:sp>
      <p:sp>
        <p:nvSpPr>
          <p:cNvPr id="14" name="Rectangle 13"/>
          <p:cNvSpPr/>
          <p:nvPr/>
        </p:nvSpPr>
        <p:spPr>
          <a:xfrm>
            <a:off x="2774517" y="1152081"/>
            <a:ext cx="6608968" cy="1200329"/>
          </a:xfrm>
          <a:prstGeom prst="rect">
            <a:avLst/>
          </a:prstGeom>
        </p:spPr>
        <p:txBody>
          <a:bodyPr wrap="square">
            <a:spAutoFit/>
          </a:bodyPr>
          <a:lstStyle/>
          <a:p>
            <a:pPr marL="285750" indent="-285750" defTabSz="457200">
              <a:buFont typeface="Arial" panose="020B0604020202020204" pitchFamily="34" charset="0"/>
              <a:buChar char="•"/>
              <a:defRPr/>
            </a:pPr>
            <a:r>
              <a:rPr lang="en-US" kern="0">
                <a:latin typeface="Arial" panose="020B0604020202020204" pitchFamily="34" charset="0"/>
                <a:cs typeface="Arial" panose="020B0604020202020204" pitchFamily="34" charset="0"/>
              </a:rPr>
              <a:t>Continuous support of creative ideas</a:t>
            </a:r>
          </a:p>
          <a:p>
            <a:pPr marL="285750" indent="-285750" defTabSz="457200">
              <a:buFont typeface="Arial" panose="020B0604020202020204" pitchFamily="34" charset="0"/>
              <a:buChar char="•"/>
              <a:defRPr/>
            </a:pPr>
            <a:r>
              <a:rPr lang="en-US" kern="0">
                <a:latin typeface="Arial" panose="020B0604020202020204" pitchFamily="34" charset="0"/>
                <a:cs typeface="Arial" panose="020B0604020202020204" pitchFamily="34" charset="0"/>
              </a:rPr>
              <a:t>Engage with academic community to shape focused efforts</a:t>
            </a:r>
          </a:p>
          <a:p>
            <a:pPr marL="285750" indent="-285750" defTabSz="457200">
              <a:buFont typeface="Arial" panose="020B0604020202020204" pitchFamily="34" charset="0"/>
              <a:buChar char="•"/>
              <a:defRPr/>
            </a:pPr>
            <a:r>
              <a:rPr lang="en-US" kern="0">
                <a:latin typeface="Arial" panose="020B0604020202020204" pitchFamily="34" charset="0"/>
                <a:cs typeface="Arial" panose="020B0604020202020204" pitchFamily="34" charset="0"/>
              </a:rPr>
              <a:t>Continuously evolve and spawn new areas</a:t>
            </a:r>
          </a:p>
          <a:p>
            <a:pPr marL="285750" indent="-285750" defTabSz="457200">
              <a:buFont typeface="Arial" panose="020B0604020202020204" pitchFamily="34" charset="0"/>
              <a:buChar char="•"/>
              <a:defRPr/>
            </a:pPr>
            <a:r>
              <a:rPr lang="en-US" kern="0">
                <a:latin typeface="Arial" panose="020B0604020202020204" pitchFamily="34" charset="0"/>
                <a:cs typeface="Arial" panose="020B0604020202020204" pitchFamily="34" charset="0"/>
              </a:rPr>
              <a:t>Partner for larger impact</a:t>
            </a:r>
          </a:p>
        </p:txBody>
      </p:sp>
      <p:sp>
        <p:nvSpPr>
          <p:cNvPr id="16" name="Rounded Rectangle 15"/>
          <p:cNvSpPr/>
          <p:nvPr/>
        </p:nvSpPr>
        <p:spPr>
          <a:xfrm>
            <a:off x="87361" y="3363639"/>
            <a:ext cx="4480560" cy="274320"/>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AFOSR MURI: Quantum Simulations</a:t>
            </a:r>
          </a:p>
        </p:txBody>
      </p:sp>
      <p:sp>
        <p:nvSpPr>
          <p:cNvPr id="17" name="Rounded Rectangle 16"/>
          <p:cNvSpPr/>
          <p:nvPr/>
        </p:nvSpPr>
        <p:spPr>
          <a:xfrm>
            <a:off x="87361" y="3691486"/>
            <a:ext cx="4480560" cy="274320"/>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DARPA OLE</a:t>
            </a:r>
          </a:p>
        </p:txBody>
      </p:sp>
      <p:sp>
        <p:nvSpPr>
          <p:cNvPr id="18" name="Rounded Rectangle 17"/>
          <p:cNvSpPr/>
          <p:nvPr/>
        </p:nvSpPr>
        <p:spPr>
          <a:xfrm>
            <a:off x="4609464" y="3200567"/>
            <a:ext cx="6492240" cy="274320"/>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*AFOSR MURI: New Quantum Phases of Matter</a:t>
            </a:r>
          </a:p>
        </p:txBody>
      </p:sp>
      <p:sp>
        <p:nvSpPr>
          <p:cNvPr id="21" name="Rounded Rectangle 20"/>
          <p:cNvSpPr/>
          <p:nvPr/>
        </p:nvSpPr>
        <p:spPr>
          <a:xfrm>
            <a:off x="10454446" y="2611566"/>
            <a:ext cx="1768034" cy="332551"/>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DARPA ONISQ</a:t>
            </a:r>
          </a:p>
        </p:txBody>
      </p:sp>
      <p:sp>
        <p:nvSpPr>
          <p:cNvPr id="25" name="Rounded Rectangle 24"/>
          <p:cNvSpPr/>
          <p:nvPr/>
        </p:nvSpPr>
        <p:spPr>
          <a:xfrm>
            <a:off x="8590039" y="4626991"/>
            <a:ext cx="3657600" cy="27432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LPS CQTS</a:t>
            </a:r>
          </a:p>
        </p:txBody>
      </p:sp>
      <p:sp>
        <p:nvSpPr>
          <p:cNvPr id="26" name="Rounded Rectangle 25"/>
          <p:cNvSpPr/>
          <p:nvPr/>
        </p:nvSpPr>
        <p:spPr>
          <a:xfrm>
            <a:off x="1540436" y="5651221"/>
            <a:ext cx="3657600" cy="27432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DARPA ORCHID</a:t>
            </a:r>
          </a:p>
        </p:txBody>
      </p:sp>
      <p:sp>
        <p:nvSpPr>
          <p:cNvPr id="27" name="Rounded Rectangle 26"/>
          <p:cNvSpPr/>
          <p:nvPr/>
        </p:nvSpPr>
        <p:spPr>
          <a:xfrm>
            <a:off x="5315846" y="4967519"/>
            <a:ext cx="6217920" cy="27432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*AFOSR/ARO/LPS MURIs: Quantum Transduction</a:t>
            </a:r>
          </a:p>
        </p:txBody>
      </p:sp>
      <p:grpSp>
        <p:nvGrpSpPr>
          <p:cNvPr id="4" name="Group 3"/>
          <p:cNvGrpSpPr/>
          <p:nvPr/>
        </p:nvGrpSpPr>
        <p:grpSpPr>
          <a:xfrm>
            <a:off x="356381" y="6068871"/>
            <a:ext cx="11521440" cy="413046"/>
            <a:chOff x="356381" y="6108141"/>
            <a:chExt cx="11521440" cy="413046"/>
          </a:xfrm>
        </p:grpSpPr>
        <p:sp>
          <p:nvSpPr>
            <p:cNvPr id="24" name="Right Arrow 23"/>
            <p:cNvSpPr/>
            <p:nvPr/>
          </p:nvSpPr>
          <p:spPr>
            <a:xfrm>
              <a:off x="356381" y="6108141"/>
              <a:ext cx="11521440" cy="157685"/>
            </a:xfrm>
            <a:prstGeom prst="rightArrow">
              <a:avLst/>
            </a:prstGeom>
            <a:pattFill prst="lg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21467" y="6213410"/>
              <a:ext cx="449161" cy="307777"/>
            </a:xfrm>
            <a:prstGeom prst="rect">
              <a:avLst/>
            </a:prstGeom>
          </p:spPr>
          <p:txBody>
            <a:bodyPr wrap="none">
              <a:spAutoFit/>
            </a:bodyPr>
            <a:lstStyle/>
            <a:p>
              <a:pPr algn="ctr"/>
              <a:r>
                <a:rPr lang="en-US" sz="1400">
                  <a:latin typeface="Agency FB" panose="020B0503020202020204" pitchFamily="34" charset="0"/>
                  <a:cs typeface="Arial" panose="020B0604020202020204" pitchFamily="34" charset="0"/>
                </a:rPr>
                <a:t>2010</a:t>
              </a:r>
              <a:endParaRPr lang="en-US" sz="1400">
                <a:latin typeface="Agency FB" panose="020B0503020202020204" pitchFamily="34" charset="0"/>
              </a:endParaRPr>
            </a:p>
          </p:txBody>
        </p:sp>
        <p:sp>
          <p:nvSpPr>
            <p:cNvPr id="29" name="Rectangle 28"/>
            <p:cNvSpPr/>
            <p:nvPr/>
          </p:nvSpPr>
          <p:spPr>
            <a:xfrm>
              <a:off x="10248210" y="6213410"/>
              <a:ext cx="783146" cy="307777"/>
            </a:xfrm>
            <a:prstGeom prst="rect">
              <a:avLst/>
            </a:prstGeom>
          </p:spPr>
          <p:txBody>
            <a:bodyPr wrap="square">
              <a:spAutoFit/>
            </a:bodyPr>
            <a:lstStyle/>
            <a:p>
              <a:pPr algn="ctr"/>
              <a:r>
                <a:rPr lang="en-US" sz="1400">
                  <a:latin typeface="Agency FB" panose="020B0503020202020204" pitchFamily="34" charset="0"/>
                  <a:cs typeface="Arial" panose="020B0604020202020204" pitchFamily="34" charset="0"/>
                </a:rPr>
                <a:t>2020</a:t>
              </a:r>
              <a:endParaRPr lang="en-US" sz="1400">
                <a:latin typeface="Agency FB" panose="020B0503020202020204" pitchFamily="34" charset="0"/>
              </a:endParaRPr>
            </a:p>
          </p:txBody>
        </p:sp>
      </p:grpSp>
      <p:sp>
        <p:nvSpPr>
          <p:cNvPr id="30" name="Rounded Rectangle 29"/>
          <p:cNvSpPr/>
          <p:nvPr/>
        </p:nvSpPr>
        <p:spPr>
          <a:xfrm>
            <a:off x="2469718" y="5259490"/>
            <a:ext cx="3657600" cy="27432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DARPA </a:t>
            </a:r>
            <a:r>
              <a:rPr lang="en-US" sz="1600" b="1" err="1">
                <a:solidFill>
                  <a:schemeClr val="bg1"/>
                </a:solidFill>
                <a:latin typeface="Agency FB" panose="020B0503020202020204" pitchFamily="34" charset="0"/>
                <a:cs typeface="Arial" panose="020B0604020202020204" pitchFamily="34" charset="0"/>
              </a:rPr>
              <a:t>QuASAR</a:t>
            </a:r>
            <a:endParaRPr lang="en-US" sz="1600" b="1">
              <a:solidFill>
                <a:schemeClr val="bg1"/>
              </a:solidFill>
              <a:latin typeface="Agency FB" panose="020B0503020202020204" pitchFamily="34" charset="0"/>
              <a:cs typeface="Arial" panose="020B0604020202020204" pitchFamily="34" charset="0"/>
            </a:endParaRPr>
          </a:p>
        </p:txBody>
      </p:sp>
      <p:sp>
        <p:nvSpPr>
          <p:cNvPr id="32" name="Rounded Rectangle 31"/>
          <p:cNvSpPr/>
          <p:nvPr/>
        </p:nvSpPr>
        <p:spPr>
          <a:xfrm>
            <a:off x="6000256" y="5563612"/>
            <a:ext cx="4572000" cy="27432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ONR MURI: Quantum </a:t>
            </a:r>
            <a:r>
              <a:rPr lang="en-US" sz="1600" b="1" err="1">
                <a:solidFill>
                  <a:schemeClr val="bg1"/>
                </a:solidFill>
                <a:latin typeface="Agency FB" panose="020B0503020202020204" pitchFamily="34" charset="0"/>
                <a:cs typeface="Arial" panose="020B0604020202020204" pitchFamily="34" charset="0"/>
              </a:rPr>
              <a:t>Optomechanics</a:t>
            </a:r>
            <a:endParaRPr lang="en-US" sz="1600" b="1">
              <a:solidFill>
                <a:schemeClr val="bg1"/>
              </a:solidFill>
              <a:latin typeface="Agency FB" panose="020B0503020202020204" pitchFamily="34" charset="0"/>
              <a:cs typeface="Arial" panose="020B0604020202020204" pitchFamily="34" charset="0"/>
            </a:endParaRPr>
          </a:p>
        </p:txBody>
      </p:sp>
      <p:sp>
        <p:nvSpPr>
          <p:cNvPr id="10" name="Rectangle 9"/>
          <p:cNvSpPr/>
          <p:nvPr/>
        </p:nvSpPr>
        <p:spPr>
          <a:xfrm>
            <a:off x="163750" y="4490955"/>
            <a:ext cx="4279686" cy="400110"/>
          </a:xfrm>
          <a:prstGeom prst="rect">
            <a:avLst/>
          </a:prstGeom>
        </p:spPr>
        <p:txBody>
          <a:bodyPr wrap="square">
            <a:spAutoFit/>
          </a:bodyPr>
          <a:lstStyle/>
          <a:p>
            <a:r>
              <a:rPr lang="en-US" sz="2000" b="1" err="1">
                <a:solidFill>
                  <a:schemeClr val="bg1"/>
                </a:solidFill>
                <a:latin typeface="Agency FB" panose="020B0503020202020204" pitchFamily="34" charset="0"/>
                <a:cs typeface="Arial" panose="020B0604020202020204" pitchFamily="34" charset="0"/>
              </a:rPr>
              <a:t>Optomechanics</a:t>
            </a:r>
            <a:r>
              <a:rPr lang="en-US" sz="2000" b="1">
                <a:solidFill>
                  <a:schemeClr val="bg1"/>
                </a:solidFill>
                <a:latin typeface="Agency FB" panose="020B0503020202020204" pitchFamily="34" charset="0"/>
                <a:cs typeface="Arial" panose="020B0604020202020204" pitchFamily="34" charset="0"/>
              </a:rPr>
              <a:t> for Sensing and Transduction</a:t>
            </a:r>
          </a:p>
        </p:txBody>
      </p:sp>
      <p:sp>
        <p:nvSpPr>
          <p:cNvPr id="12" name="Rectangle 11"/>
          <p:cNvSpPr/>
          <p:nvPr/>
        </p:nvSpPr>
        <p:spPr>
          <a:xfrm>
            <a:off x="163750" y="2539481"/>
            <a:ext cx="2212196" cy="400110"/>
          </a:xfrm>
          <a:prstGeom prst="rect">
            <a:avLst/>
          </a:prstGeom>
        </p:spPr>
        <p:txBody>
          <a:bodyPr wrap="square">
            <a:spAutoFit/>
          </a:bodyPr>
          <a:lstStyle/>
          <a:p>
            <a:pPr defTabSz="457200">
              <a:defRPr/>
            </a:pPr>
            <a:r>
              <a:rPr lang="en-US" sz="2000" b="1" kern="0">
                <a:solidFill>
                  <a:schemeClr val="bg1"/>
                </a:solidFill>
                <a:latin typeface="Agency FB" panose="020B0503020202020204" pitchFamily="34" charset="0"/>
                <a:cs typeface="Arial" panose="020B0604020202020204" pitchFamily="34" charset="0"/>
              </a:rPr>
              <a:t>Quantum Simulation</a:t>
            </a:r>
          </a:p>
        </p:txBody>
      </p:sp>
      <p:sp>
        <p:nvSpPr>
          <p:cNvPr id="31" name="Rounded Rectangle 30"/>
          <p:cNvSpPr/>
          <p:nvPr/>
        </p:nvSpPr>
        <p:spPr>
          <a:xfrm>
            <a:off x="4609464" y="2887755"/>
            <a:ext cx="5486400" cy="274320"/>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gency FB" panose="020B0503020202020204" pitchFamily="34" charset="0"/>
                <a:cs typeface="Arial" panose="020B0604020202020204" pitchFamily="34" charset="0"/>
              </a:rPr>
              <a:t>ARO MURI: Non-Equilibrium Many-Body Dynamics</a:t>
            </a:r>
          </a:p>
        </p:txBody>
      </p:sp>
    </p:spTree>
    <p:extLst>
      <p:ext uri="{BB962C8B-B14F-4D97-AF65-F5344CB8AC3E}">
        <p14:creationId xmlns:p14="http://schemas.microsoft.com/office/powerpoint/2010/main" val="3017990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E41FE4-DA5F-2D90-9BD8-DF151454C062}"/>
              </a:ext>
            </a:extLst>
          </p:cNvPr>
          <p:cNvPicPr>
            <a:picLocks noChangeAspect="1"/>
          </p:cNvPicPr>
          <p:nvPr/>
        </p:nvPicPr>
        <p:blipFill>
          <a:blip r:embed="rId3"/>
          <a:srcRect/>
          <a:stretch/>
        </p:blipFill>
        <p:spPr>
          <a:xfrm>
            <a:off x="0" y="0"/>
            <a:ext cx="12192000" cy="6857999"/>
          </a:xfrm>
          <a:prstGeom prst="rect">
            <a:avLst/>
          </a:prstGeom>
        </p:spPr>
      </p:pic>
    </p:spTree>
    <p:extLst>
      <p:ext uri="{BB962C8B-B14F-4D97-AF65-F5344CB8AC3E}">
        <p14:creationId xmlns:p14="http://schemas.microsoft.com/office/powerpoint/2010/main" val="744675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24872" y="4784149"/>
            <a:ext cx="4545908" cy="162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5C2EFC-88BD-20C7-F2FF-A4F6F57AEEB9}"/>
              </a:ext>
            </a:extLst>
          </p:cNvPr>
          <p:cNvPicPr>
            <a:picLocks noChangeAspect="1"/>
          </p:cNvPicPr>
          <p:nvPr/>
        </p:nvPicPr>
        <p:blipFill>
          <a:blip r:embed="rId3"/>
          <a:srcRect/>
          <a:stretch/>
        </p:blipFill>
        <p:spPr>
          <a:xfrm>
            <a:off x="0" y="0"/>
            <a:ext cx="12192000" cy="6857999"/>
          </a:xfrm>
          <a:prstGeom prst="rect">
            <a:avLst/>
          </a:prstGeom>
        </p:spPr>
      </p:pic>
    </p:spTree>
    <p:extLst>
      <p:ext uri="{BB962C8B-B14F-4D97-AF65-F5344CB8AC3E}">
        <p14:creationId xmlns:p14="http://schemas.microsoft.com/office/powerpoint/2010/main" val="42741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2AE7DD9F-9623-6CE2-BFEF-845107C3FFCC}"/>
              </a:ext>
            </a:extLst>
          </p:cNvPr>
          <p:cNvSpPr>
            <a:spLocks noGrp="1"/>
          </p:cNvSpPr>
          <p:nvPr>
            <p:ph type="title"/>
          </p:nvPr>
        </p:nvSpPr>
        <p:spPr>
          <a:xfrm>
            <a:off x="500147" y="546464"/>
            <a:ext cx="11191706" cy="606236"/>
          </a:xfrm>
        </p:spPr>
        <p:txBody>
          <a:bodyPr>
            <a:normAutofit/>
          </a:bodyPr>
          <a:lstStyle/>
          <a:p>
            <a:r>
              <a:rPr lang="en-US"/>
              <a:t>FY24 AFRL Basic Research National Science Portal (NSP)</a:t>
            </a:r>
          </a:p>
        </p:txBody>
      </p:sp>
      <p:sp>
        <p:nvSpPr>
          <p:cNvPr id="6" name="Content Placeholder 2">
            <a:extLst>
              <a:ext uri="{FF2B5EF4-FFF2-40B4-BE49-F238E27FC236}">
                <a16:creationId xmlns:a16="http://schemas.microsoft.com/office/drawing/2014/main" id="{4BBF0A9C-1EE8-B4BC-EED3-D4E24B1D2D00}"/>
              </a:ext>
            </a:extLst>
          </p:cNvPr>
          <p:cNvSpPr>
            <a:spLocks noGrp="1"/>
          </p:cNvSpPr>
          <p:nvPr>
            <p:ph idx="4294967295"/>
          </p:nvPr>
        </p:nvSpPr>
        <p:spPr>
          <a:xfrm>
            <a:off x="787400" y="1219200"/>
            <a:ext cx="11404600" cy="5322888"/>
          </a:xfrm>
        </p:spPr>
        <p:txBody>
          <a:bodyPr>
            <a:normAutofit fontScale="92500" lnSpcReduction="10000"/>
          </a:bodyPr>
          <a:lstStyle/>
          <a:p>
            <a:pPr>
              <a:lnSpc>
                <a:spcPct val="120000"/>
              </a:lnSpc>
              <a:spcBef>
                <a:spcPts val="0"/>
              </a:spcBef>
            </a:pPr>
            <a:r>
              <a:rPr lang="en-US"/>
              <a:t>The Department of the Air Force (DAF) faces unprecedented scientific and technological challenges that require better leveraging of the nation's defense ecosystem to develop innovative solutions. The National Science Portal provides the strategic opportunity to:</a:t>
            </a:r>
          </a:p>
          <a:p>
            <a:pPr marL="800100" lvl="1" indent="-342900">
              <a:lnSpc>
                <a:spcPct val="120000"/>
              </a:lnSpc>
              <a:spcBef>
                <a:spcPts val="0"/>
              </a:spcBef>
              <a:buFont typeface="+mj-lt"/>
              <a:buAutoNum type="arabicPeriod"/>
            </a:pPr>
            <a:r>
              <a:rPr lang="en-US"/>
              <a:t>Accelerate science and engineering areas critical to the future DAF.</a:t>
            </a:r>
          </a:p>
          <a:p>
            <a:pPr marL="800100" lvl="1" indent="-342900">
              <a:lnSpc>
                <a:spcPct val="120000"/>
              </a:lnSpc>
              <a:spcBef>
                <a:spcPts val="0"/>
              </a:spcBef>
              <a:buFont typeface="+mj-lt"/>
              <a:buAutoNum type="arabicPeriod"/>
            </a:pPr>
            <a:r>
              <a:rPr lang="en-US"/>
              <a:t>Build defense research capacity in Historically Black Colleges and Universities (HBCU) and Minority Serving Institutions (MSI). </a:t>
            </a:r>
          </a:p>
          <a:p>
            <a:pPr>
              <a:lnSpc>
                <a:spcPct val="120000"/>
              </a:lnSpc>
              <a:spcBef>
                <a:spcPts val="0"/>
              </a:spcBef>
            </a:pPr>
            <a:r>
              <a:rPr lang="en-US"/>
              <a:t>This funding opportunity announcement (FOA) aims to diversify the research landscape and support scientific breakthroughs that enhance the technological supremacy of the Air Force and Space Force.</a:t>
            </a:r>
          </a:p>
          <a:p>
            <a:pPr>
              <a:lnSpc>
                <a:spcPct val="120000"/>
              </a:lnSpc>
              <a:spcBef>
                <a:spcPts val="0"/>
              </a:spcBef>
            </a:pPr>
            <a:r>
              <a:rPr lang="en-US"/>
              <a:t>FOA posted on Grants.gov (</a:t>
            </a:r>
            <a:r>
              <a:rPr lang="en-US">
                <a:hlinkClick r:id="rId3"/>
              </a:rPr>
              <a:t>FOAAFRLAFOSR20240008</a:t>
            </a:r>
            <a:r>
              <a:rPr lang="en-US"/>
              <a:t> or search “National Science Portal”)</a:t>
            </a:r>
            <a:endParaRPr lang="en-US" b="1">
              <a:solidFill>
                <a:srgbClr val="FF0000"/>
              </a:solidFill>
            </a:endParaRPr>
          </a:p>
          <a:p>
            <a:pPr lvl="1">
              <a:lnSpc>
                <a:spcPct val="120000"/>
              </a:lnSpc>
              <a:spcBef>
                <a:spcPts val="0"/>
              </a:spcBef>
            </a:pPr>
            <a:r>
              <a:rPr lang="en-US" sz="1900" b="1">
                <a:solidFill>
                  <a:srgbClr val="FF0000"/>
                </a:solidFill>
              </a:rPr>
              <a:t>Proposals due – 26 July</a:t>
            </a:r>
            <a:r>
              <a:rPr lang="en-US" sz="1900"/>
              <a:t>,  Notifications of award – 3 September</a:t>
            </a:r>
          </a:p>
          <a:p>
            <a:pPr marL="231775" indent="0">
              <a:lnSpc>
                <a:spcPct val="120000"/>
              </a:lnSpc>
              <a:spcBef>
                <a:spcPts val="0"/>
              </a:spcBef>
              <a:buNone/>
            </a:pPr>
            <a:endParaRPr lang="en-US" sz="1700" b="1"/>
          </a:p>
          <a:p>
            <a:pPr marL="231775" indent="0">
              <a:lnSpc>
                <a:spcPct val="120000"/>
              </a:lnSpc>
              <a:spcBef>
                <a:spcPts val="0"/>
              </a:spcBef>
              <a:buNone/>
            </a:pPr>
            <a:r>
              <a:rPr lang="en-US" sz="1700" b="1"/>
              <a:t>Technical Topic 1: Leveraging Quantum Computing to Explore Computational Challenges</a:t>
            </a:r>
          </a:p>
          <a:p>
            <a:pPr marL="682625" indent="0">
              <a:lnSpc>
                <a:spcPct val="120000"/>
              </a:lnSpc>
              <a:spcBef>
                <a:spcPts val="0"/>
              </a:spcBef>
              <a:buNone/>
            </a:pPr>
            <a:r>
              <a:rPr lang="en-US" sz="1600" b="1"/>
              <a:t>AFOSR Program Officers</a:t>
            </a:r>
          </a:p>
          <a:p>
            <a:pPr marL="682625" indent="0">
              <a:lnSpc>
                <a:spcPct val="120000"/>
              </a:lnSpc>
              <a:spcBef>
                <a:spcPts val="0"/>
              </a:spcBef>
              <a:buNone/>
            </a:pPr>
            <a:r>
              <a:rPr lang="en-US" sz="1600"/>
              <a:t>Dr. Gregg Abate, Unsteady Aerodynamics and Turbulent Flows</a:t>
            </a:r>
          </a:p>
          <a:p>
            <a:pPr marL="682625" indent="0">
              <a:lnSpc>
                <a:spcPct val="120000"/>
              </a:lnSpc>
              <a:spcBef>
                <a:spcPts val="0"/>
              </a:spcBef>
              <a:buNone/>
            </a:pPr>
            <a:r>
              <a:rPr lang="en-US" sz="1600"/>
              <a:t>Dr. Fariba </a:t>
            </a:r>
            <a:r>
              <a:rPr lang="en-US" sz="1600" err="1"/>
              <a:t>Fahroo</a:t>
            </a:r>
            <a:r>
              <a:rPr lang="en-US" sz="1600"/>
              <a:t>, Computational Mathematics</a:t>
            </a:r>
          </a:p>
          <a:p>
            <a:pPr marL="682625" indent="0">
              <a:lnSpc>
                <a:spcPct val="120000"/>
              </a:lnSpc>
              <a:spcBef>
                <a:spcPts val="0"/>
              </a:spcBef>
              <a:buNone/>
            </a:pPr>
            <a:r>
              <a:rPr lang="en-US" sz="1600"/>
              <a:t>Dr. Bennett </a:t>
            </a:r>
            <a:r>
              <a:rPr lang="en-US" sz="1600" err="1"/>
              <a:t>Ibey</a:t>
            </a:r>
            <a:r>
              <a:rPr lang="en-US" sz="1600"/>
              <a:t>, Natural Materials and Systems</a:t>
            </a:r>
          </a:p>
          <a:p>
            <a:pPr marL="682625" indent="0">
              <a:lnSpc>
                <a:spcPct val="120000"/>
              </a:lnSpc>
              <a:spcBef>
                <a:spcPts val="0"/>
              </a:spcBef>
              <a:buNone/>
            </a:pPr>
            <a:r>
              <a:rPr lang="en-US" sz="1600"/>
              <a:t>Dr. </a:t>
            </a:r>
            <a:r>
              <a:rPr lang="en-US" sz="1600" err="1"/>
              <a:t>Arje</a:t>
            </a:r>
            <a:r>
              <a:rPr lang="en-US" sz="1600"/>
              <a:t> Nachman, Electromagnetics</a:t>
            </a:r>
          </a:p>
          <a:p>
            <a:pPr marL="682625" indent="0">
              <a:lnSpc>
                <a:spcPct val="120000"/>
              </a:lnSpc>
              <a:spcBef>
                <a:spcPts val="0"/>
              </a:spcBef>
              <a:buNone/>
            </a:pPr>
            <a:r>
              <a:rPr lang="en-US" sz="1600"/>
              <a:t>Dr.  Andrew </a:t>
            </a:r>
            <a:r>
              <a:rPr lang="en-US" sz="1600" err="1"/>
              <a:t>Stickrath</a:t>
            </a:r>
            <a:r>
              <a:rPr lang="en-US" sz="1600"/>
              <a:t>, Ultrashort Pulse Laser-Matter Interactions</a:t>
            </a:r>
          </a:p>
          <a:p>
            <a:pPr marL="682625" indent="0">
              <a:lnSpc>
                <a:spcPct val="120000"/>
              </a:lnSpc>
              <a:spcBef>
                <a:spcPts val="0"/>
              </a:spcBef>
              <a:buNone/>
            </a:pPr>
            <a:r>
              <a:rPr lang="en-US" sz="1600"/>
              <a:t>Dr. Jennifer Talley, Space Biosciences</a:t>
            </a:r>
          </a:p>
          <a:p>
            <a:pPr marL="682625" indent="0">
              <a:lnSpc>
                <a:spcPct val="120000"/>
              </a:lnSpc>
              <a:spcBef>
                <a:spcPts val="0"/>
              </a:spcBef>
              <a:buNone/>
            </a:pPr>
            <a:r>
              <a:rPr lang="en-US" sz="1600"/>
              <a:t>support: Dr. Grace Metcalfe, Quantum Information Science</a:t>
            </a:r>
          </a:p>
        </p:txBody>
      </p:sp>
      <p:pic>
        <p:nvPicPr>
          <p:cNvPr id="7" name="Picture 6">
            <a:extLst>
              <a:ext uri="{FF2B5EF4-FFF2-40B4-BE49-F238E27FC236}">
                <a16:creationId xmlns:a16="http://schemas.microsoft.com/office/drawing/2014/main" id="{AE1F31E4-179C-847D-A955-5EB750A46D3B}"/>
              </a:ext>
            </a:extLst>
          </p:cNvPr>
          <p:cNvPicPr>
            <a:picLocks noChangeAspect="1"/>
          </p:cNvPicPr>
          <p:nvPr/>
        </p:nvPicPr>
        <p:blipFill rotWithShape="1">
          <a:blip r:embed="rId4"/>
          <a:srcRect l="6567" t="11393" r="6839" b="13404"/>
          <a:stretch/>
        </p:blipFill>
        <p:spPr>
          <a:xfrm>
            <a:off x="8773759" y="4378656"/>
            <a:ext cx="2630841" cy="2163432"/>
          </a:xfrm>
          <a:prstGeom prst="rect">
            <a:avLst/>
          </a:prstGeom>
        </p:spPr>
      </p:pic>
    </p:spTree>
    <p:extLst>
      <p:ext uri="{BB962C8B-B14F-4D97-AF65-F5344CB8AC3E}">
        <p14:creationId xmlns:p14="http://schemas.microsoft.com/office/powerpoint/2010/main" val="1972188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BD3A-4EB7-06B6-64E7-BF9D63AAF3EB}"/>
              </a:ext>
            </a:extLst>
          </p:cNvPr>
          <p:cNvSpPr>
            <a:spLocks noGrp="1"/>
          </p:cNvSpPr>
          <p:nvPr>
            <p:ph type="title"/>
          </p:nvPr>
        </p:nvSpPr>
        <p:spPr/>
        <p:txBody>
          <a:bodyPr>
            <a:normAutofit fontScale="90000"/>
          </a:bodyPr>
          <a:lstStyle/>
          <a:p>
            <a:r>
              <a:rPr lang="en-US"/>
              <a:t>NSP Topic: Leveraging Quantum Computing to Explore Computational Challenges</a:t>
            </a:r>
          </a:p>
        </p:txBody>
      </p:sp>
      <p:sp>
        <p:nvSpPr>
          <p:cNvPr id="5" name="Content Placeholder 2">
            <a:extLst>
              <a:ext uri="{FF2B5EF4-FFF2-40B4-BE49-F238E27FC236}">
                <a16:creationId xmlns:a16="http://schemas.microsoft.com/office/drawing/2014/main" id="{4BB67CCC-E756-C2D8-C73D-AB41D8564ABC}"/>
              </a:ext>
            </a:extLst>
          </p:cNvPr>
          <p:cNvSpPr>
            <a:spLocks noGrp="1"/>
          </p:cNvSpPr>
          <p:nvPr>
            <p:ph idx="4294967295"/>
          </p:nvPr>
        </p:nvSpPr>
        <p:spPr>
          <a:xfrm>
            <a:off x="1144588" y="1363663"/>
            <a:ext cx="11047412" cy="5224462"/>
          </a:xfrm>
        </p:spPr>
        <p:txBody>
          <a:bodyPr>
            <a:normAutofit/>
          </a:bodyPr>
          <a:lstStyle/>
          <a:p>
            <a:pPr marL="0" indent="0">
              <a:lnSpc>
                <a:spcPct val="100000"/>
              </a:lnSpc>
              <a:spcBef>
                <a:spcPts val="0"/>
              </a:spcBef>
              <a:spcAft>
                <a:spcPts val="1800"/>
              </a:spcAft>
              <a:buNone/>
            </a:pPr>
            <a:r>
              <a:rPr lang="en-US" sz="1800" u="sng">
                <a:latin typeface="Arial" panose="020B0604020202020204" pitchFamily="34" charset="0"/>
                <a:cs typeface="Arial" panose="020B0604020202020204" pitchFamily="34" charset="0"/>
              </a:rPr>
              <a:t>Objective</a:t>
            </a:r>
            <a:r>
              <a:rPr lang="en-US" sz="1800">
                <a:latin typeface="Arial" panose="020B0604020202020204" pitchFamily="34" charset="0"/>
                <a:cs typeface="Arial" panose="020B0604020202020204" pitchFamily="34" charset="0"/>
              </a:rPr>
              <a:t>: This topic seeks to </a:t>
            </a:r>
            <a:r>
              <a:rPr lang="en-US" sz="1800">
                <a:highlight>
                  <a:srgbClr val="FFFF00"/>
                </a:highlight>
                <a:latin typeface="Arial" panose="020B0604020202020204" pitchFamily="34" charset="0"/>
                <a:cs typeface="Arial" panose="020B0604020202020204" pitchFamily="34" charset="0"/>
              </a:rPr>
              <a:t>explore the viability </a:t>
            </a:r>
            <a:r>
              <a:rPr lang="en-US" sz="1800">
                <a:latin typeface="Arial" panose="020B0604020202020204" pitchFamily="34" charset="0"/>
                <a:cs typeface="Arial" panose="020B0604020202020204" pitchFamily="34" charset="0"/>
              </a:rPr>
              <a:t>of novel quantum algorithms relevant for the DoD and DAF and build QIS research capabilities in technical disciplines </a:t>
            </a:r>
            <a:r>
              <a:rPr lang="en-US" sz="1800">
                <a:highlight>
                  <a:srgbClr val="FFFF00"/>
                </a:highlight>
                <a:latin typeface="Arial" panose="020B0604020202020204" pitchFamily="34" charset="0"/>
                <a:cs typeface="Arial" panose="020B0604020202020204" pitchFamily="34" charset="0"/>
              </a:rPr>
              <a:t>outside the usual framework of QIS</a:t>
            </a:r>
            <a:r>
              <a:rPr lang="en-US" sz="1800">
                <a:latin typeface="Arial" panose="020B0604020202020204" pitchFamily="34" charset="0"/>
                <a:cs typeface="Arial" panose="020B0604020202020204" pitchFamily="34" charset="0"/>
              </a:rPr>
              <a:t>. Technical sub-areas of interest include </a:t>
            </a:r>
          </a:p>
          <a:p>
            <a:pPr marL="2400300" lvl="1" indent="-346075">
              <a:lnSpc>
                <a:spcPct val="100000"/>
              </a:lnSpc>
              <a:spcBef>
                <a:spcPts val="0"/>
              </a:spcBef>
              <a:spcAft>
                <a:spcPts val="600"/>
              </a:spcAft>
              <a:buAutoNum type="alphaLcParenBoth"/>
            </a:pPr>
            <a:r>
              <a:rPr lang="en-US">
                <a:latin typeface="Arial" panose="020B0604020202020204" pitchFamily="34" charset="0"/>
                <a:cs typeface="Arial" panose="020B0604020202020204" pitchFamily="34" charset="0"/>
              </a:rPr>
              <a:t>plasma and turbulent flow problems, wall-bounded turbulent flows, fluid-structure interaction, and/or turbulent combustion;</a:t>
            </a:r>
          </a:p>
          <a:p>
            <a:pPr marL="2400300" lvl="1" indent="-346075">
              <a:lnSpc>
                <a:spcPct val="100000"/>
              </a:lnSpc>
              <a:spcBef>
                <a:spcPts val="0"/>
              </a:spcBef>
              <a:spcAft>
                <a:spcPts val="600"/>
              </a:spcAft>
              <a:buAutoNum type="alphaLcParenBoth"/>
            </a:pPr>
            <a:r>
              <a:rPr lang="en-US">
                <a:latin typeface="Arial" panose="020B0604020202020204" pitchFamily="34" charset="0"/>
                <a:cs typeface="Arial" panose="020B0604020202020204" pitchFamily="34" charset="0"/>
              </a:rPr>
              <a:t>biomolecular-based material design (e.g., protein, DNA, and RNA); </a:t>
            </a:r>
          </a:p>
          <a:p>
            <a:pPr marL="2400300" lvl="1" indent="-346075">
              <a:lnSpc>
                <a:spcPct val="100000"/>
              </a:lnSpc>
              <a:spcBef>
                <a:spcPts val="0"/>
              </a:spcBef>
              <a:spcAft>
                <a:spcPts val="600"/>
              </a:spcAft>
              <a:buAutoNum type="alphaLcParenBoth"/>
            </a:pPr>
            <a:r>
              <a:rPr lang="en-US">
                <a:latin typeface="Arial" panose="020B0604020202020204" pitchFamily="34" charset="0"/>
                <a:cs typeface="Arial" panose="020B0604020202020204" pitchFamily="34" charset="0"/>
              </a:rPr>
              <a:t>innovative computational approaches to improving upon or bypassing Density Functional Theory (DFT) (e.g., determination of accurate exchange-correlation functionals from electron density for input into DFT calculations, non-adiabatic quantum mechanics, etc.); </a:t>
            </a:r>
          </a:p>
          <a:p>
            <a:pPr marL="2400300" lvl="1" indent="-346075">
              <a:lnSpc>
                <a:spcPct val="100000"/>
              </a:lnSpc>
              <a:spcBef>
                <a:spcPts val="0"/>
              </a:spcBef>
              <a:spcAft>
                <a:spcPts val="600"/>
              </a:spcAft>
              <a:buAutoNum type="alphaLcParenBoth"/>
            </a:pPr>
            <a:r>
              <a:rPr lang="en-US">
                <a:latin typeface="Arial" panose="020B0604020202020204" pitchFamily="34" charset="0"/>
                <a:cs typeface="Arial" panose="020B0604020202020204" pitchFamily="34" charset="0"/>
              </a:rPr>
              <a:t>biochemical processes design (e.g., catalyst efficiency or selectivity); </a:t>
            </a:r>
          </a:p>
          <a:p>
            <a:pPr marL="2400300" lvl="1" indent="-346075">
              <a:lnSpc>
                <a:spcPct val="100000"/>
              </a:lnSpc>
              <a:spcBef>
                <a:spcPts val="0"/>
              </a:spcBef>
              <a:spcAft>
                <a:spcPts val="600"/>
              </a:spcAft>
              <a:buAutoNum type="alphaLcParenBoth"/>
            </a:pPr>
            <a:r>
              <a:rPr lang="en-US">
                <a:latin typeface="Arial" panose="020B0604020202020204" pitchFamily="34" charset="0"/>
                <a:cs typeface="Arial" panose="020B0604020202020204" pitchFamily="34" charset="0"/>
              </a:rPr>
              <a:t>and novel neural network representations (e.g., non-binary output units).</a:t>
            </a:r>
          </a:p>
          <a:p>
            <a:pPr marL="0" indent="0">
              <a:lnSpc>
                <a:spcPct val="100000"/>
              </a:lnSpc>
              <a:spcBef>
                <a:spcPts val="0"/>
              </a:spcBef>
              <a:spcAft>
                <a:spcPts val="600"/>
              </a:spcAft>
              <a:buNone/>
            </a:pPr>
            <a:endParaRPr lang="en-US" sz="1800">
              <a:latin typeface="Arial" panose="020B0604020202020204" pitchFamily="34" charset="0"/>
              <a:cs typeface="Arial" panose="020B0604020202020204" pitchFamily="34" charset="0"/>
            </a:endParaRPr>
          </a:p>
          <a:p>
            <a:pPr marL="0" indent="0">
              <a:buNone/>
            </a:pPr>
            <a:r>
              <a:rPr lang="en-US" sz="1800">
                <a:latin typeface="Arial" panose="020B0604020202020204" pitchFamily="34" charset="0"/>
                <a:cs typeface="Arial" panose="020B0604020202020204" pitchFamily="34" charset="0"/>
              </a:rPr>
              <a:t>Proposers do not have to address multiple topic sub-areas within a submission.</a:t>
            </a:r>
          </a:p>
        </p:txBody>
      </p:sp>
      <p:sp>
        <p:nvSpPr>
          <p:cNvPr id="6" name="TextBox 5">
            <a:extLst>
              <a:ext uri="{FF2B5EF4-FFF2-40B4-BE49-F238E27FC236}">
                <a16:creationId xmlns:a16="http://schemas.microsoft.com/office/drawing/2014/main" id="{98F7F0D5-3C5A-A180-BDDD-E69674C2E3E3}"/>
              </a:ext>
            </a:extLst>
          </p:cNvPr>
          <p:cNvSpPr txBox="1"/>
          <p:nvPr/>
        </p:nvSpPr>
        <p:spPr>
          <a:xfrm>
            <a:off x="426030" y="2516909"/>
            <a:ext cx="1768876" cy="523220"/>
          </a:xfrm>
          <a:prstGeom prst="rect">
            <a:avLst/>
          </a:prstGeom>
          <a:solidFill>
            <a:schemeClr val="accent5">
              <a:lumMod val="60000"/>
              <a:lumOff val="40000"/>
            </a:schemeClr>
          </a:solidFill>
        </p:spPr>
        <p:txBody>
          <a:bodyPr wrap="square" rtlCol="0">
            <a:spAutoFit/>
          </a:bodyPr>
          <a:lstStyle/>
          <a:p>
            <a:pPr algn="ctr">
              <a:spcAft>
                <a:spcPts val="600"/>
              </a:spcAft>
            </a:pPr>
            <a:r>
              <a:rPr lang="en-US" sz="1400" b="1">
                <a:latin typeface="Arial" panose="020B0604020202020204" pitchFamily="34" charset="0"/>
                <a:cs typeface="Arial" panose="020B0604020202020204" pitchFamily="34" charset="0"/>
              </a:rPr>
              <a:t>Drs. Gregg Abate &amp; Fariba </a:t>
            </a:r>
            <a:r>
              <a:rPr lang="en-US" sz="1400" b="1" err="1">
                <a:latin typeface="Arial" panose="020B0604020202020204" pitchFamily="34" charset="0"/>
                <a:cs typeface="Arial" panose="020B0604020202020204" pitchFamily="34" charset="0"/>
              </a:rPr>
              <a:t>Fahroo</a:t>
            </a:r>
            <a:endParaRPr lang="en-US" sz="14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6A2330-1FFA-1A2A-FA1E-2A90E1E313C9}"/>
              </a:ext>
            </a:extLst>
          </p:cNvPr>
          <p:cNvSpPr txBox="1"/>
          <p:nvPr/>
        </p:nvSpPr>
        <p:spPr>
          <a:xfrm>
            <a:off x="542440" y="3277732"/>
            <a:ext cx="1561875" cy="307777"/>
          </a:xfrm>
          <a:prstGeom prst="rect">
            <a:avLst/>
          </a:prstGeom>
          <a:solidFill>
            <a:schemeClr val="accent5">
              <a:lumMod val="60000"/>
              <a:lumOff val="40000"/>
            </a:schemeClr>
          </a:solidFill>
        </p:spPr>
        <p:txBody>
          <a:bodyPr wrap="square" rtlCol="0">
            <a:spAutoFit/>
          </a:bodyPr>
          <a:lstStyle/>
          <a:p>
            <a:pPr algn="ctr">
              <a:spcAft>
                <a:spcPts val="600"/>
              </a:spcAft>
            </a:pPr>
            <a:r>
              <a:rPr lang="en-US" sz="1400" b="1">
                <a:latin typeface="Arial" panose="020B0604020202020204" pitchFamily="34" charset="0"/>
                <a:cs typeface="Arial" panose="020B0604020202020204" pitchFamily="34" charset="0"/>
              </a:rPr>
              <a:t>Dr. Bennett </a:t>
            </a:r>
            <a:r>
              <a:rPr lang="en-US" sz="1400" b="1" err="1">
                <a:latin typeface="Arial" panose="020B0604020202020204" pitchFamily="34" charset="0"/>
                <a:cs typeface="Arial" panose="020B0604020202020204" pitchFamily="34" charset="0"/>
              </a:rPr>
              <a:t>Ibey</a:t>
            </a:r>
            <a:r>
              <a:rPr lang="en-US" sz="1400" b="1">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ACC63314-C330-047B-BEBB-CC5AEE1D4FFE}"/>
              </a:ext>
            </a:extLst>
          </p:cNvPr>
          <p:cNvSpPr txBox="1"/>
          <p:nvPr/>
        </p:nvSpPr>
        <p:spPr>
          <a:xfrm>
            <a:off x="542440" y="3900468"/>
            <a:ext cx="1905854" cy="523220"/>
          </a:xfrm>
          <a:prstGeom prst="rect">
            <a:avLst/>
          </a:prstGeom>
          <a:solidFill>
            <a:schemeClr val="accent5">
              <a:lumMod val="60000"/>
              <a:lumOff val="40000"/>
            </a:schemeClr>
          </a:solidFill>
        </p:spPr>
        <p:txBody>
          <a:bodyPr wrap="square" rtlCol="0">
            <a:spAutoFit/>
          </a:bodyPr>
          <a:lstStyle/>
          <a:p>
            <a:pPr algn="ctr">
              <a:spcAft>
                <a:spcPts val="600"/>
              </a:spcAft>
            </a:pPr>
            <a:r>
              <a:rPr lang="en-US" sz="1400" b="1">
                <a:latin typeface="Arial" panose="020B0604020202020204" pitchFamily="34" charset="0"/>
                <a:cs typeface="Arial" panose="020B0604020202020204" pitchFamily="34" charset="0"/>
              </a:rPr>
              <a:t>Drs. </a:t>
            </a:r>
            <a:r>
              <a:rPr lang="en-US" sz="1400" b="1" err="1">
                <a:latin typeface="Arial" panose="020B0604020202020204" pitchFamily="34" charset="0"/>
                <a:cs typeface="Arial" panose="020B0604020202020204" pitchFamily="34" charset="0"/>
              </a:rPr>
              <a:t>Arje</a:t>
            </a:r>
            <a:r>
              <a:rPr lang="en-US" sz="1400" b="1">
                <a:latin typeface="Arial" panose="020B0604020202020204" pitchFamily="34" charset="0"/>
                <a:cs typeface="Arial" panose="020B0604020202020204" pitchFamily="34" charset="0"/>
              </a:rPr>
              <a:t> Nachman &amp; Andrew </a:t>
            </a:r>
            <a:r>
              <a:rPr lang="en-US" sz="1400" b="1" err="1">
                <a:latin typeface="Arial" panose="020B0604020202020204" pitchFamily="34" charset="0"/>
                <a:cs typeface="Arial" panose="020B0604020202020204" pitchFamily="34" charset="0"/>
              </a:rPr>
              <a:t>Stickrath</a:t>
            </a:r>
            <a:endParaRPr lang="en-US" sz="14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7B9CC7E-225A-5A0E-482A-F483F5423D45}"/>
              </a:ext>
            </a:extLst>
          </p:cNvPr>
          <p:cNvSpPr txBox="1"/>
          <p:nvPr/>
        </p:nvSpPr>
        <p:spPr>
          <a:xfrm>
            <a:off x="426030" y="4974351"/>
            <a:ext cx="1182376" cy="523220"/>
          </a:xfrm>
          <a:prstGeom prst="rect">
            <a:avLst/>
          </a:prstGeom>
          <a:solidFill>
            <a:schemeClr val="accent5">
              <a:lumMod val="60000"/>
              <a:lumOff val="40000"/>
            </a:schemeClr>
          </a:solidFill>
        </p:spPr>
        <p:txBody>
          <a:bodyPr wrap="square" rtlCol="0">
            <a:spAutoFit/>
          </a:bodyPr>
          <a:lstStyle/>
          <a:p>
            <a:pPr algn="ctr">
              <a:spcAft>
                <a:spcPts val="600"/>
              </a:spcAft>
            </a:pPr>
            <a:r>
              <a:rPr lang="en-US" sz="1400" b="1">
                <a:latin typeface="Arial" panose="020B0604020202020204" pitchFamily="34" charset="0"/>
                <a:cs typeface="Arial" panose="020B0604020202020204" pitchFamily="34" charset="0"/>
              </a:rPr>
              <a:t>Dr. Jennifer Talley</a:t>
            </a:r>
          </a:p>
        </p:txBody>
      </p:sp>
      <p:cxnSp>
        <p:nvCxnSpPr>
          <p:cNvPr id="10" name="Straight Arrow Connector 9">
            <a:extLst>
              <a:ext uri="{FF2B5EF4-FFF2-40B4-BE49-F238E27FC236}">
                <a16:creationId xmlns:a16="http://schemas.microsoft.com/office/drawing/2014/main" id="{2DF59672-85CD-6133-0761-68E97ECC2842}"/>
              </a:ext>
            </a:extLst>
          </p:cNvPr>
          <p:cNvCxnSpPr>
            <a:cxnSpLocks/>
            <a:stCxn id="6" idx="3"/>
          </p:cNvCxnSpPr>
          <p:nvPr/>
        </p:nvCxnSpPr>
        <p:spPr>
          <a:xfrm flipV="1">
            <a:off x="2194906" y="2762560"/>
            <a:ext cx="580233" cy="159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4F0D9F-1AAC-FD4E-8220-9FA92B5ABDB3}"/>
              </a:ext>
            </a:extLst>
          </p:cNvPr>
          <p:cNvCxnSpPr>
            <a:cxnSpLocks/>
          </p:cNvCxnSpPr>
          <p:nvPr/>
        </p:nvCxnSpPr>
        <p:spPr>
          <a:xfrm>
            <a:off x="2119556" y="3462398"/>
            <a:ext cx="6555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85D132-5DFA-E4B9-F8A1-C5C3EF35EA30}"/>
              </a:ext>
            </a:extLst>
          </p:cNvPr>
          <p:cNvCxnSpPr>
            <a:cxnSpLocks/>
            <a:stCxn id="8" idx="3"/>
          </p:cNvCxnSpPr>
          <p:nvPr/>
        </p:nvCxnSpPr>
        <p:spPr>
          <a:xfrm flipV="1">
            <a:off x="2448294" y="3906962"/>
            <a:ext cx="326845" cy="2551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56E9946-5B8B-297B-6E89-E6DF7EE4F216}"/>
              </a:ext>
            </a:extLst>
          </p:cNvPr>
          <p:cNvCxnSpPr>
            <a:cxnSpLocks/>
            <a:stCxn id="9" idx="3"/>
          </p:cNvCxnSpPr>
          <p:nvPr/>
        </p:nvCxnSpPr>
        <p:spPr>
          <a:xfrm flipV="1">
            <a:off x="1608406" y="5105400"/>
            <a:ext cx="1166733" cy="1305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62CD2E-729D-5703-8D0F-47238BE595DB}"/>
              </a:ext>
            </a:extLst>
          </p:cNvPr>
          <p:cNvCxnSpPr>
            <a:cxnSpLocks/>
            <a:stCxn id="9" idx="3"/>
          </p:cNvCxnSpPr>
          <p:nvPr/>
        </p:nvCxnSpPr>
        <p:spPr>
          <a:xfrm>
            <a:off x="1608406" y="5235961"/>
            <a:ext cx="1166733" cy="2961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152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8D42-2D33-ABF3-483F-9D487A1E2AC6}"/>
              </a:ext>
            </a:extLst>
          </p:cNvPr>
          <p:cNvSpPr>
            <a:spLocks noGrp="1"/>
          </p:cNvSpPr>
          <p:nvPr>
            <p:ph type="title"/>
          </p:nvPr>
        </p:nvSpPr>
        <p:spPr/>
        <p:txBody>
          <a:bodyPr>
            <a:normAutofit fontScale="90000"/>
          </a:bodyPr>
          <a:lstStyle/>
          <a:p>
            <a:r>
              <a:rPr lang="en-US"/>
              <a:t>NSP Topic: Leveraging Quantum Computing to Explore Computational Challenges</a:t>
            </a:r>
          </a:p>
        </p:txBody>
      </p:sp>
      <p:sp>
        <p:nvSpPr>
          <p:cNvPr id="5" name="Content Placeholder 2">
            <a:extLst>
              <a:ext uri="{FF2B5EF4-FFF2-40B4-BE49-F238E27FC236}">
                <a16:creationId xmlns:a16="http://schemas.microsoft.com/office/drawing/2014/main" id="{FEB32FAB-947B-AC1F-EE71-B8F5431AB7D6}"/>
              </a:ext>
            </a:extLst>
          </p:cNvPr>
          <p:cNvSpPr>
            <a:spLocks noGrp="1"/>
          </p:cNvSpPr>
          <p:nvPr>
            <p:ph idx="4294967295"/>
          </p:nvPr>
        </p:nvSpPr>
        <p:spPr>
          <a:xfrm>
            <a:off x="500147" y="1419398"/>
            <a:ext cx="10515600" cy="5060950"/>
          </a:xfrm>
        </p:spPr>
        <p:txBody>
          <a:bodyPr>
            <a:normAutofit/>
          </a:bodyPr>
          <a:lstStyle/>
          <a:p>
            <a:pPr marL="0" indent="0">
              <a:buNone/>
            </a:pPr>
            <a:r>
              <a:rPr lang="en-US" sz="1800" b="1" i="0" u="none" strike="noStrike" baseline="0">
                <a:solidFill>
                  <a:srgbClr val="000000"/>
                </a:solidFill>
                <a:latin typeface="Arial" panose="020B0604020202020204" pitchFamily="34" charset="0"/>
                <a:cs typeface="Arial" panose="020B0604020202020204" pitchFamily="34" charset="0"/>
              </a:rPr>
              <a:t>Research Concentration Areas: </a:t>
            </a:r>
            <a:r>
              <a:rPr lang="en-US" sz="1800" b="0" i="0" u="none" strike="noStrike" baseline="0">
                <a:solidFill>
                  <a:srgbClr val="000000"/>
                </a:solidFill>
                <a:latin typeface="Arial" panose="020B0604020202020204" pitchFamily="34" charset="0"/>
                <a:cs typeface="Arial" panose="020B0604020202020204" pitchFamily="34" charset="0"/>
              </a:rPr>
              <a:t>Suggested research areas include, but are not limited to: </a:t>
            </a:r>
          </a:p>
          <a:p>
            <a:pPr marL="342900" indent="-342900">
              <a:buFont typeface="+mj-lt"/>
              <a:buAutoNum type="arabicPeriod"/>
            </a:pPr>
            <a:r>
              <a:rPr lang="en-US" sz="1800" b="0" i="0" u="none" strike="noStrike" baseline="0">
                <a:solidFill>
                  <a:srgbClr val="000000"/>
                </a:solidFill>
                <a:latin typeface="Arial" panose="020B0604020202020204" pitchFamily="34" charset="0"/>
                <a:cs typeface="Arial" panose="020B0604020202020204" pitchFamily="34" charset="0"/>
              </a:rPr>
              <a:t>Appropriate translation of classical computational challenges into algorithms that can be </a:t>
            </a:r>
            <a:r>
              <a:rPr lang="en-US" sz="1800" b="0" i="0" u="none" strike="noStrike" baseline="0">
                <a:solidFill>
                  <a:srgbClr val="000000"/>
                </a:solidFill>
                <a:highlight>
                  <a:srgbClr val="FFFF00"/>
                </a:highlight>
                <a:latin typeface="Arial" panose="020B0604020202020204" pitchFamily="34" charset="0"/>
                <a:cs typeface="Arial" panose="020B0604020202020204" pitchFamily="34" charset="0"/>
              </a:rPr>
              <a:t>processed by quantum computers with a computational speedup</a:t>
            </a:r>
            <a:r>
              <a:rPr lang="en-US" sz="1800" b="0" i="0" u="none" strike="noStrike" baseline="0">
                <a:solidFill>
                  <a:srgbClr val="000000"/>
                </a:solidFill>
                <a:latin typeface="Arial" panose="020B0604020202020204" pitchFamily="34" charset="0"/>
                <a:cs typeface="Arial" panose="020B0604020202020204" pitchFamily="34" charset="0"/>
              </a:rPr>
              <a:t>. Both purely quantum and hybrid quantum-classical algorithms are of interest. </a:t>
            </a:r>
          </a:p>
          <a:p>
            <a:pPr marL="342900" indent="-342900">
              <a:buFont typeface="+mj-lt"/>
              <a:buAutoNum type="arabicPeriod"/>
            </a:pPr>
            <a:r>
              <a:rPr lang="en-US" sz="1800" b="0" i="0" u="none" strike="noStrike" baseline="0">
                <a:solidFill>
                  <a:srgbClr val="000000"/>
                </a:solidFill>
                <a:highlight>
                  <a:srgbClr val="FFFF00"/>
                </a:highlight>
                <a:latin typeface="Arial" panose="020B0604020202020204" pitchFamily="34" charset="0"/>
                <a:cs typeface="Arial" panose="020B0604020202020204" pitchFamily="34" charset="0"/>
              </a:rPr>
              <a:t>Assessment of the trade-off </a:t>
            </a:r>
            <a:r>
              <a:rPr lang="en-US" sz="1800" b="0" i="0" u="none" strike="noStrike" baseline="0">
                <a:solidFill>
                  <a:srgbClr val="000000"/>
                </a:solidFill>
                <a:latin typeface="Arial" panose="020B0604020202020204" pitchFamily="34" charset="0"/>
                <a:cs typeface="Arial" panose="020B0604020202020204" pitchFamily="34" charset="0"/>
              </a:rPr>
              <a:t>between the computational cost and the speed and accuracy of the quantum or hybrid algorithm relative to state-of-the art classical computational approaches </a:t>
            </a:r>
          </a:p>
          <a:p>
            <a:pPr marL="342900" indent="-342900">
              <a:buFont typeface="+mj-lt"/>
              <a:buAutoNum type="arabicPeriod"/>
            </a:pPr>
            <a:r>
              <a:rPr lang="en-US" sz="1800" b="0" i="0" u="none" strike="noStrike" baseline="0">
                <a:solidFill>
                  <a:srgbClr val="000000"/>
                </a:solidFill>
                <a:highlight>
                  <a:srgbClr val="FFFF00"/>
                </a:highlight>
                <a:latin typeface="Arial" panose="020B0604020202020204" pitchFamily="34" charset="0"/>
                <a:cs typeface="Arial" panose="020B0604020202020204" pitchFamily="34" charset="0"/>
              </a:rPr>
              <a:t>No-go theorems or proofs </a:t>
            </a:r>
            <a:r>
              <a:rPr lang="en-US" sz="1800" b="0" i="0" u="none" strike="noStrike" baseline="0">
                <a:solidFill>
                  <a:srgbClr val="000000"/>
                </a:solidFill>
                <a:latin typeface="Arial" panose="020B0604020202020204" pitchFamily="34" charset="0"/>
                <a:cs typeface="Arial" panose="020B0604020202020204" pitchFamily="34" charset="0"/>
              </a:rPr>
              <a:t>of computational gains of quantum computers for the proposed computational challenge. </a:t>
            </a:r>
          </a:p>
          <a:p>
            <a:pPr marL="0" indent="0">
              <a:buNone/>
            </a:pPr>
            <a:endParaRPr lang="en-US" sz="1800">
              <a:solidFill>
                <a:srgbClr val="000000"/>
              </a:solidFill>
              <a:latin typeface="Arial" panose="020B0604020202020204" pitchFamily="34" charset="0"/>
              <a:cs typeface="Arial" panose="020B0604020202020204" pitchFamily="34" charset="0"/>
            </a:endParaRPr>
          </a:p>
          <a:p>
            <a:r>
              <a:rPr lang="en-US" sz="1800" b="0" i="0" u="none" strike="noStrike" baseline="0">
                <a:solidFill>
                  <a:srgbClr val="000000"/>
                </a:solidFill>
                <a:latin typeface="Arial" panose="020B0604020202020204" pitchFamily="34" charset="0"/>
                <a:cs typeface="Arial" panose="020B0604020202020204" pitchFamily="34" charset="0"/>
              </a:rPr>
              <a:t>Projects should be supported by but </a:t>
            </a:r>
            <a:r>
              <a:rPr lang="en-US" sz="1800" b="0" i="0" u="none" strike="noStrike" baseline="0">
                <a:solidFill>
                  <a:srgbClr val="000000"/>
                </a:solidFill>
                <a:highlight>
                  <a:srgbClr val="FFFF00"/>
                </a:highlight>
                <a:latin typeface="Arial" panose="020B0604020202020204" pitchFamily="34" charset="0"/>
                <a:cs typeface="Arial" panose="020B0604020202020204" pitchFamily="34" charset="0"/>
              </a:rPr>
              <a:t>not led by QIS experts</a:t>
            </a:r>
            <a:r>
              <a:rPr lang="en-US" sz="1800" b="0" i="0" u="none" strike="noStrike" baseline="0">
                <a:solidFill>
                  <a:srgbClr val="000000"/>
                </a:solidFill>
                <a:latin typeface="Arial" panose="020B0604020202020204" pitchFamily="34" charset="0"/>
                <a:cs typeface="Arial" panose="020B0604020202020204" pitchFamily="34" charset="0"/>
              </a:rPr>
              <a:t>.</a:t>
            </a:r>
          </a:p>
          <a:p>
            <a:r>
              <a:rPr lang="en-US" sz="1800" b="0" i="0" u="none" strike="noStrike" baseline="0">
                <a:solidFill>
                  <a:srgbClr val="000000"/>
                </a:solidFill>
                <a:latin typeface="Arial" panose="020B0604020202020204" pitchFamily="34" charset="0"/>
                <a:cs typeface="Arial" panose="020B0604020202020204" pitchFamily="34" charset="0"/>
              </a:rPr>
              <a:t>While proposed efforts can include employing quantum cloud computers, proposed budgets should not include access to quantum cloud computing costs. Purely theoretical proposals are acceptable.</a:t>
            </a:r>
          </a:p>
        </p:txBody>
      </p:sp>
    </p:spTree>
    <p:extLst>
      <p:ext uri="{BB962C8B-B14F-4D97-AF65-F5344CB8AC3E}">
        <p14:creationId xmlns:p14="http://schemas.microsoft.com/office/powerpoint/2010/main" val="354648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45" y="1324317"/>
            <a:ext cx="2857498" cy="1371600"/>
          </a:xfrm>
          <a:prstGeom prst="rect">
            <a:avLst/>
          </a:prstGeom>
          <a:ln w="12700">
            <a:solidFill>
              <a:schemeClr val="tx1"/>
            </a:solidFill>
          </a:ln>
          <a:effectLst>
            <a:softEdge rad="63500"/>
          </a:effectLst>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08" y="3042624"/>
            <a:ext cx="2857502"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768" y="3056299"/>
            <a:ext cx="2857501"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545" y="4760931"/>
            <a:ext cx="2857505"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4146" y="3051740"/>
            <a:ext cx="2857501"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5294" y="1339705"/>
            <a:ext cx="2857504"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53" name="Picture 52">
            <a:extLst>
              <a:ext uri="{FF2B5EF4-FFF2-40B4-BE49-F238E27FC236}">
                <a16:creationId xmlns:a16="http://schemas.microsoft.com/office/drawing/2014/main" id="{9BB220CE-B186-5CC4-B939-489FEFCA44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5387" y="3047182"/>
            <a:ext cx="2857504"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54" name="Picture 53">
            <a:extLst>
              <a:ext uri="{FF2B5EF4-FFF2-40B4-BE49-F238E27FC236}">
                <a16:creationId xmlns:a16="http://schemas.microsoft.com/office/drawing/2014/main" id="{EE23F579-A636-7A06-7403-A740431AF1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8727" y="1314126"/>
            <a:ext cx="2857501"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pic>
        <p:nvPicPr>
          <p:cNvPr id="55" name="Picture 54">
            <a:extLst>
              <a:ext uri="{FF2B5EF4-FFF2-40B4-BE49-F238E27FC236}">
                <a16:creationId xmlns:a16="http://schemas.microsoft.com/office/drawing/2014/main" id="{6295F0A2-6240-63AF-4DA7-2F93522297FA}"/>
              </a:ext>
            </a:extLst>
          </p:cNvPr>
          <p:cNvPicPr>
            <a:picLocks noChangeAspect="1"/>
          </p:cNvPicPr>
          <p:nvPr/>
        </p:nvPicPr>
        <p:blipFill>
          <a:blip r:embed="rId11"/>
          <a:stretch>
            <a:fillRect/>
          </a:stretch>
        </p:blipFill>
        <p:spPr>
          <a:xfrm>
            <a:off x="4641760" y="4738072"/>
            <a:ext cx="2857502" cy="1371600"/>
          </a:xfrm>
          <a:prstGeom prst="rect">
            <a:avLst/>
          </a:prstGeom>
          <a:ln w="12700" cap="flat">
            <a:solidFill>
              <a:schemeClr val="tx1"/>
            </a:solidFill>
            <a:round/>
          </a:ln>
          <a:effectLst>
            <a:outerShdw blurRad="50800" dist="38100" dir="2700000" algn="tl" rotWithShape="0">
              <a:prstClr val="black">
                <a:alpha val="40000"/>
              </a:prstClr>
            </a:outerShdw>
            <a:softEdge rad="63500"/>
          </a:effectLst>
        </p:spPr>
      </p:pic>
      <p:pic>
        <p:nvPicPr>
          <p:cNvPr id="56" name="Picture 55">
            <a:extLst>
              <a:ext uri="{FF2B5EF4-FFF2-40B4-BE49-F238E27FC236}">
                <a16:creationId xmlns:a16="http://schemas.microsoft.com/office/drawing/2014/main" id="{420C0104-8DCF-CC84-6EF0-D0B6586A1B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8972" y="4749501"/>
            <a:ext cx="2857501" cy="1371600"/>
          </a:xfrm>
          <a:prstGeom prst="rect">
            <a:avLst/>
          </a:prstGeom>
          <a:ln w="12700">
            <a:solidFill>
              <a:schemeClr val="tx1"/>
            </a:solidFill>
          </a:ln>
          <a:effectLst>
            <a:outerShdw blurRad="50800" dist="38100" dir="2700000" algn="tl" rotWithShape="0">
              <a:prstClr val="black">
                <a:alpha val="40000"/>
              </a:prstClr>
            </a:outerShdw>
            <a:softEdge rad="63500"/>
          </a:effectLst>
        </p:spPr>
      </p:pic>
      <p:sp>
        <p:nvSpPr>
          <p:cNvPr id="14" name="Title 5">
            <a:extLst>
              <a:ext uri="{FF2B5EF4-FFF2-40B4-BE49-F238E27FC236}">
                <a16:creationId xmlns:a16="http://schemas.microsoft.com/office/drawing/2014/main" id="{CADFD93D-B73E-C370-E568-0A4743F5A52C}"/>
              </a:ext>
            </a:extLst>
          </p:cNvPr>
          <p:cNvSpPr>
            <a:spLocks noGrp="1"/>
          </p:cNvSpPr>
          <p:nvPr>
            <p:ph type="title"/>
          </p:nvPr>
        </p:nvSpPr>
        <p:spPr>
          <a:xfrm>
            <a:off x="208744" y="497375"/>
            <a:ext cx="11122214" cy="783608"/>
          </a:xfrm>
        </p:spPr>
        <p:txBody>
          <a:bodyPr>
            <a:normAutofit/>
          </a:bodyPr>
          <a:lstStyle/>
          <a:p>
            <a:pPr algn="l"/>
            <a:r>
              <a:rPr lang="en-US" sz="3000">
                <a:latin typeface="Arial"/>
                <a:cs typeface="Arial"/>
              </a:rPr>
              <a:t>Air Force Research Laboratory (AFRL) Enterprise At-a-Glance</a:t>
            </a:r>
            <a:endParaRPr lang="en-US" sz="3000"/>
          </a:p>
        </p:txBody>
      </p:sp>
      <p:sp>
        <p:nvSpPr>
          <p:cNvPr id="2" name="TextBox 1">
            <a:extLst>
              <a:ext uri="{FF2B5EF4-FFF2-40B4-BE49-F238E27FC236}">
                <a16:creationId xmlns:a16="http://schemas.microsoft.com/office/drawing/2014/main" id="{1D8B7516-BC1C-5E7D-8713-121E0A8031F8}"/>
              </a:ext>
            </a:extLst>
          </p:cNvPr>
          <p:cNvSpPr txBox="1"/>
          <p:nvPr/>
        </p:nvSpPr>
        <p:spPr>
          <a:xfrm>
            <a:off x="6235817" y="2412455"/>
            <a:ext cx="2878575" cy="333671"/>
          </a:xfrm>
          <a:prstGeom prst="rect">
            <a:avLst/>
          </a:prstGeom>
          <a:solidFill>
            <a:schemeClr val="tx1"/>
          </a:solidFill>
          <a:effectLst>
            <a:softEdge rad="63500"/>
          </a:effectLst>
        </p:spPr>
        <p:txBody>
          <a:bodyPr wrap="square" rtlCol="0">
            <a:spAutoFit/>
          </a:bodyPr>
          <a:lstStyle/>
          <a:p>
            <a:r>
              <a:rPr lang="en-US" sz="1500" b="1">
                <a:solidFill>
                  <a:schemeClr val="bg1"/>
                </a:solidFill>
              </a:rPr>
              <a:t>BASIC RESEARCH (AFOSR)</a:t>
            </a:r>
          </a:p>
        </p:txBody>
      </p:sp>
      <p:sp>
        <p:nvSpPr>
          <p:cNvPr id="15" name="TextBox 14">
            <a:extLst>
              <a:ext uri="{FF2B5EF4-FFF2-40B4-BE49-F238E27FC236}">
                <a16:creationId xmlns:a16="http://schemas.microsoft.com/office/drawing/2014/main" id="{44FC1920-53CA-A4B7-40C9-0C4802C48C8E}"/>
              </a:ext>
            </a:extLst>
          </p:cNvPr>
          <p:cNvSpPr txBox="1"/>
          <p:nvPr/>
        </p:nvSpPr>
        <p:spPr>
          <a:xfrm>
            <a:off x="4620688" y="5811598"/>
            <a:ext cx="2878574"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INTEGRATED CAPABILITIES (RS)  </a:t>
            </a:r>
          </a:p>
        </p:txBody>
      </p:sp>
      <p:sp>
        <p:nvSpPr>
          <p:cNvPr id="16" name="TextBox 15">
            <a:extLst>
              <a:ext uri="{FF2B5EF4-FFF2-40B4-BE49-F238E27FC236}">
                <a16:creationId xmlns:a16="http://schemas.microsoft.com/office/drawing/2014/main" id="{40026196-096F-28B1-DCFF-DDDD10227790}"/>
              </a:ext>
            </a:extLst>
          </p:cNvPr>
          <p:cNvSpPr txBox="1"/>
          <p:nvPr/>
        </p:nvSpPr>
        <p:spPr>
          <a:xfrm>
            <a:off x="9228203" y="2404185"/>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DIRECTED ENERGY (RD) </a:t>
            </a:r>
          </a:p>
        </p:txBody>
      </p:sp>
      <p:sp>
        <p:nvSpPr>
          <p:cNvPr id="17" name="TextBox 16">
            <a:extLst>
              <a:ext uri="{FF2B5EF4-FFF2-40B4-BE49-F238E27FC236}">
                <a16:creationId xmlns:a16="http://schemas.microsoft.com/office/drawing/2014/main" id="{CF58CBA9-8E27-004B-969F-73B73C5DECF5}"/>
              </a:ext>
            </a:extLst>
          </p:cNvPr>
          <p:cNvSpPr txBox="1"/>
          <p:nvPr/>
        </p:nvSpPr>
        <p:spPr>
          <a:xfrm>
            <a:off x="208744" y="2388140"/>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AEROSPACE SYSTEMS (RQ)</a:t>
            </a:r>
          </a:p>
        </p:txBody>
      </p:sp>
      <p:sp>
        <p:nvSpPr>
          <p:cNvPr id="18" name="TextBox 17">
            <a:extLst>
              <a:ext uri="{FF2B5EF4-FFF2-40B4-BE49-F238E27FC236}">
                <a16:creationId xmlns:a16="http://schemas.microsoft.com/office/drawing/2014/main" id="{D9B7B6CA-A493-7EAE-A3FB-52F86E09855D}"/>
              </a:ext>
            </a:extLst>
          </p:cNvPr>
          <p:cNvSpPr txBox="1"/>
          <p:nvPr/>
        </p:nvSpPr>
        <p:spPr>
          <a:xfrm>
            <a:off x="3185526" y="4117284"/>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INFORMATION (RI)</a:t>
            </a:r>
          </a:p>
        </p:txBody>
      </p:sp>
      <p:sp>
        <p:nvSpPr>
          <p:cNvPr id="19" name="TextBox 18">
            <a:extLst>
              <a:ext uri="{FF2B5EF4-FFF2-40B4-BE49-F238E27FC236}">
                <a16:creationId xmlns:a16="http://schemas.microsoft.com/office/drawing/2014/main" id="{A5DB549F-AAC2-66BE-CB30-228797BD567B}"/>
              </a:ext>
            </a:extLst>
          </p:cNvPr>
          <p:cNvSpPr txBox="1"/>
          <p:nvPr/>
        </p:nvSpPr>
        <p:spPr>
          <a:xfrm>
            <a:off x="1322403" y="5863642"/>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SENSORS (RY)</a:t>
            </a:r>
          </a:p>
        </p:txBody>
      </p:sp>
      <p:sp>
        <p:nvSpPr>
          <p:cNvPr id="20" name="TextBox 19">
            <a:extLst>
              <a:ext uri="{FF2B5EF4-FFF2-40B4-BE49-F238E27FC236}">
                <a16:creationId xmlns:a16="http://schemas.microsoft.com/office/drawing/2014/main" id="{49F50C26-9821-F9A3-5C9E-6E81532ACF3E}"/>
              </a:ext>
            </a:extLst>
          </p:cNvPr>
          <p:cNvSpPr txBox="1"/>
          <p:nvPr/>
        </p:nvSpPr>
        <p:spPr>
          <a:xfrm>
            <a:off x="181145" y="4097345"/>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HUMAN PERFORMANCE (711</a:t>
            </a:r>
            <a:r>
              <a:rPr lang="en-US" sz="1500" b="1" baseline="30000">
                <a:solidFill>
                  <a:schemeClr val="bg1"/>
                </a:solidFill>
              </a:rPr>
              <a:t>th</a:t>
            </a:r>
            <a:r>
              <a:rPr lang="en-US" sz="1500" b="1">
                <a:solidFill>
                  <a:schemeClr val="bg1"/>
                </a:solidFill>
              </a:rPr>
              <a:t>)</a:t>
            </a:r>
          </a:p>
        </p:txBody>
      </p:sp>
      <p:sp>
        <p:nvSpPr>
          <p:cNvPr id="21" name="TextBox 20">
            <a:extLst>
              <a:ext uri="{FF2B5EF4-FFF2-40B4-BE49-F238E27FC236}">
                <a16:creationId xmlns:a16="http://schemas.microsoft.com/office/drawing/2014/main" id="{713D4214-AAF2-4E99-9058-D43790CE01B6}"/>
              </a:ext>
            </a:extLst>
          </p:cNvPr>
          <p:cNvSpPr txBox="1"/>
          <p:nvPr/>
        </p:nvSpPr>
        <p:spPr>
          <a:xfrm>
            <a:off x="7913942" y="5814960"/>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SPACE VEHICLES (RV)</a:t>
            </a:r>
          </a:p>
        </p:txBody>
      </p:sp>
      <p:sp>
        <p:nvSpPr>
          <p:cNvPr id="22" name="TextBox 21">
            <a:extLst>
              <a:ext uri="{FF2B5EF4-FFF2-40B4-BE49-F238E27FC236}">
                <a16:creationId xmlns:a16="http://schemas.microsoft.com/office/drawing/2014/main" id="{32AB3D47-54CA-0C7F-6F1E-0312688D7846}"/>
              </a:ext>
            </a:extLst>
          </p:cNvPr>
          <p:cNvSpPr txBox="1"/>
          <p:nvPr/>
        </p:nvSpPr>
        <p:spPr>
          <a:xfrm>
            <a:off x="6192701" y="4123074"/>
            <a:ext cx="2878575" cy="553998"/>
          </a:xfrm>
          <a:prstGeom prst="rect">
            <a:avLst/>
          </a:prstGeom>
          <a:solidFill>
            <a:srgbClr val="080609"/>
          </a:solidFill>
          <a:effectLst>
            <a:softEdge rad="63500"/>
          </a:effectLst>
        </p:spPr>
        <p:txBody>
          <a:bodyPr wrap="square" rtlCol="0">
            <a:spAutoFit/>
          </a:bodyPr>
          <a:lstStyle/>
          <a:p>
            <a:r>
              <a:rPr lang="en-US" sz="1500" b="1">
                <a:solidFill>
                  <a:schemeClr val="bg1"/>
                </a:solidFill>
              </a:rPr>
              <a:t>MATERIALS &amp; MANUFACTURING (RX)</a:t>
            </a:r>
          </a:p>
        </p:txBody>
      </p:sp>
      <p:sp>
        <p:nvSpPr>
          <p:cNvPr id="23" name="TextBox 22">
            <a:extLst>
              <a:ext uri="{FF2B5EF4-FFF2-40B4-BE49-F238E27FC236}">
                <a16:creationId xmlns:a16="http://schemas.microsoft.com/office/drawing/2014/main" id="{4783D75F-DD26-C6AC-4C74-CC572F65BA9C}"/>
              </a:ext>
            </a:extLst>
          </p:cNvPr>
          <p:cNvSpPr txBox="1"/>
          <p:nvPr/>
        </p:nvSpPr>
        <p:spPr>
          <a:xfrm>
            <a:off x="9210139" y="4122999"/>
            <a:ext cx="2878575" cy="323165"/>
          </a:xfrm>
          <a:prstGeom prst="rect">
            <a:avLst/>
          </a:prstGeom>
          <a:solidFill>
            <a:schemeClr val="tx1"/>
          </a:solidFill>
          <a:effectLst>
            <a:softEdge rad="63500"/>
          </a:effectLst>
        </p:spPr>
        <p:txBody>
          <a:bodyPr wrap="square" rtlCol="0">
            <a:spAutoFit/>
          </a:bodyPr>
          <a:lstStyle/>
          <a:p>
            <a:r>
              <a:rPr lang="en-US" sz="1500" b="1">
                <a:solidFill>
                  <a:schemeClr val="bg1"/>
                </a:solidFill>
              </a:rPr>
              <a:t>MUNITIONS (RW)</a:t>
            </a:r>
          </a:p>
        </p:txBody>
      </p:sp>
      <p:sp>
        <p:nvSpPr>
          <p:cNvPr id="4" name="Rectangle 3">
            <a:extLst>
              <a:ext uri="{FF2B5EF4-FFF2-40B4-BE49-F238E27FC236}">
                <a16:creationId xmlns:a16="http://schemas.microsoft.com/office/drawing/2014/main" id="{88E4D6CC-D7B6-AD9A-868A-2D19FC61238A}"/>
              </a:ext>
            </a:extLst>
          </p:cNvPr>
          <p:cNvSpPr/>
          <p:nvPr/>
        </p:nvSpPr>
        <p:spPr>
          <a:xfrm>
            <a:off x="6235817" y="1302650"/>
            <a:ext cx="2857506" cy="1433167"/>
          </a:xfrm>
          <a:prstGeom prst="rect">
            <a:avLst/>
          </a:prstGeom>
          <a:noFill/>
          <a:ln w="57150">
            <a:solidFill>
              <a:schemeClr val="accent5"/>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5BE1A79-D0D6-1C41-B915-F7C2E6670AE7}"/>
              </a:ext>
            </a:extLst>
          </p:cNvPr>
          <p:cNvPicPr>
            <a:picLocks noChangeAspect="1"/>
          </p:cNvPicPr>
          <p:nvPr/>
        </p:nvPicPr>
        <p:blipFill rotWithShape="1">
          <a:blip r:embed="rId13"/>
          <a:srcRect b="22122"/>
          <a:stretch/>
        </p:blipFill>
        <p:spPr>
          <a:xfrm>
            <a:off x="3282638" y="1344215"/>
            <a:ext cx="2754058" cy="1159112"/>
          </a:xfrm>
          <a:prstGeom prst="rect">
            <a:avLst/>
          </a:prstGeom>
        </p:spPr>
      </p:pic>
      <p:sp>
        <p:nvSpPr>
          <p:cNvPr id="9" name="TextBox 8">
            <a:extLst>
              <a:ext uri="{FF2B5EF4-FFF2-40B4-BE49-F238E27FC236}">
                <a16:creationId xmlns:a16="http://schemas.microsoft.com/office/drawing/2014/main" id="{354BAA04-7813-644A-FC7F-776D92556720}"/>
              </a:ext>
            </a:extLst>
          </p:cNvPr>
          <p:cNvSpPr txBox="1"/>
          <p:nvPr/>
        </p:nvSpPr>
        <p:spPr>
          <a:xfrm>
            <a:off x="3215188" y="2412464"/>
            <a:ext cx="2866947" cy="333671"/>
          </a:xfrm>
          <a:prstGeom prst="rect">
            <a:avLst/>
          </a:prstGeom>
          <a:solidFill>
            <a:schemeClr val="tx1"/>
          </a:solidFill>
          <a:effectLst>
            <a:softEdge rad="63500"/>
          </a:effectLst>
        </p:spPr>
        <p:txBody>
          <a:bodyPr wrap="square" rtlCol="0">
            <a:spAutoFit/>
          </a:bodyPr>
          <a:lstStyle/>
          <a:p>
            <a:r>
              <a:rPr lang="en-US" sz="1500" b="1">
                <a:solidFill>
                  <a:schemeClr val="bg1"/>
                </a:solidFill>
              </a:rPr>
              <a:t>AFWERX (RG)</a:t>
            </a:r>
          </a:p>
        </p:txBody>
      </p:sp>
      <p:sp>
        <p:nvSpPr>
          <p:cNvPr id="5" name="Rectangle 4">
            <a:extLst>
              <a:ext uri="{FF2B5EF4-FFF2-40B4-BE49-F238E27FC236}">
                <a16:creationId xmlns:a16="http://schemas.microsoft.com/office/drawing/2014/main" id="{2036178E-DEB0-9D39-E3F7-0251FC4AC4D3}"/>
              </a:ext>
            </a:extLst>
          </p:cNvPr>
          <p:cNvSpPr/>
          <p:nvPr/>
        </p:nvSpPr>
        <p:spPr>
          <a:xfrm>
            <a:off x="3185526" y="3042624"/>
            <a:ext cx="2877365" cy="1397825"/>
          </a:xfrm>
          <a:prstGeom prst="rect">
            <a:avLst/>
          </a:prstGeom>
          <a:noFill/>
          <a:ln w="57150">
            <a:solidFill>
              <a:schemeClr val="accent5"/>
            </a:solidFill>
          </a:ln>
          <a:effectLst>
            <a:glow rad="1397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7FAACB-847E-06BB-3DE4-3E435A0C390D}"/>
              </a:ext>
            </a:extLst>
          </p:cNvPr>
          <p:cNvSpPr txBox="1"/>
          <p:nvPr/>
        </p:nvSpPr>
        <p:spPr>
          <a:xfrm>
            <a:off x="8190321" y="6169250"/>
            <a:ext cx="3916457" cy="369332"/>
          </a:xfrm>
          <a:prstGeom prst="rect">
            <a:avLst/>
          </a:prstGeom>
          <a:noFill/>
        </p:spPr>
        <p:txBody>
          <a:bodyPr wrap="none" rtlCol="0">
            <a:spAutoFit/>
          </a:bodyPr>
          <a:lstStyle/>
          <a:p>
            <a:r>
              <a:rPr lang="en-US" i="1">
                <a:solidFill>
                  <a:schemeClr val="bg1"/>
                </a:solidFill>
                <a:latin typeface=" Arial"/>
              </a:rPr>
              <a:t>*Functional Directorates not pictured</a:t>
            </a:r>
          </a:p>
        </p:txBody>
      </p:sp>
    </p:spTree>
    <p:extLst>
      <p:ext uri="{BB962C8B-B14F-4D97-AF65-F5344CB8AC3E}">
        <p14:creationId xmlns:p14="http://schemas.microsoft.com/office/powerpoint/2010/main" val="34590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24872" y="4784149"/>
            <a:ext cx="4545908" cy="162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5C2EFC-88BD-20C7-F2FF-A4F6F57AEEB9}"/>
              </a:ext>
            </a:extLst>
          </p:cNvPr>
          <p:cNvPicPr>
            <a:picLocks noChangeAspect="1"/>
          </p:cNvPicPr>
          <p:nvPr/>
        </p:nvPicPr>
        <p:blipFill>
          <a:blip r:embed="rId3"/>
          <a:srcRect/>
          <a:stretch/>
        </p:blipFill>
        <p:spPr>
          <a:xfrm>
            <a:off x="1" y="0"/>
            <a:ext cx="12191998" cy="6857999"/>
          </a:xfrm>
          <a:prstGeom prst="rect">
            <a:avLst/>
          </a:prstGeom>
        </p:spPr>
      </p:pic>
    </p:spTree>
    <p:extLst>
      <p:ext uri="{BB962C8B-B14F-4D97-AF65-F5344CB8AC3E}">
        <p14:creationId xmlns:p14="http://schemas.microsoft.com/office/powerpoint/2010/main" val="37025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0E9B2-BE8D-4514-BC82-414C6C40D3FD}"/>
              </a:ext>
            </a:extLst>
          </p:cNvPr>
          <p:cNvSpPr>
            <a:spLocks noGrp="1"/>
          </p:cNvSpPr>
          <p:nvPr>
            <p:ph type="title"/>
          </p:nvPr>
        </p:nvSpPr>
        <p:spPr>
          <a:xfrm>
            <a:off x="4401571" y="2002631"/>
            <a:ext cx="7494154" cy="2852737"/>
          </a:xfrm>
        </p:spPr>
        <p:txBody>
          <a:bodyPr>
            <a:normAutofit/>
          </a:bodyPr>
          <a:lstStyle/>
          <a:p>
            <a:r>
              <a:rPr lang="en-US" b="1" dirty="0">
                <a:latin typeface="Arial"/>
                <a:cs typeface="Arial"/>
              </a:rPr>
              <a:t>Questions?</a:t>
            </a:r>
            <a:endParaRPr lang="en-US" b="1" dirty="0"/>
          </a:p>
        </p:txBody>
      </p:sp>
      <p:pic>
        <p:nvPicPr>
          <p:cNvPr id="6" name="Picture 5" descr="Logo&#10;&#10;Description automatically generated">
            <a:extLst>
              <a:ext uri="{FF2B5EF4-FFF2-40B4-BE49-F238E27FC236}">
                <a16:creationId xmlns:a16="http://schemas.microsoft.com/office/drawing/2014/main" id="{771DEE37-7694-D2CF-DDC8-E19646D851A9}"/>
              </a:ext>
            </a:extLst>
          </p:cNvPr>
          <p:cNvPicPr>
            <a:picLocks noChangeAspect="1"/>
          </p:cNvPicPr>
          <p:nvPr/>
        </p:nvPicPr>
        <p:blipFill>
          <a:blip r:embed="rId3"/>
          <a:stretch>
            <a:fillRect/>
          </a:stretch>
        </p:blipFill>
        <p:spPr>
          <a:xfrm>
            <a:off x="1328742" y="1481805"/>
            <a:ext cx="3913743" cy="3994567"/>
          </a:xfrm>
          <a:prstGeom prst="rect">
            <a:avLst/>
          </a:prstGeom>
        </p:spPr>
      </p:pic>
    </p:spTree>
    <p:extLst>
      <p:ext uri="{BB962C8B-B14F-4D97-AF65-F5344CB8AC3E}">
        <p14:creationId xmlns:p14="http://schemas.microsoft.com/office/powerpoint/2010/main" val="132017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4718-2437-6567-2EB3-6785EAF35C36}"/>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61221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Strategic Partnerships are Vital to Basic Research Success</a:t>
            </a:r>
            <a:br>
              <a:rPr lang="en-US" b="1"/>
            </a:br>
            <a:endParaRPr lang="en-US" b="1" i="1" u="sng"/>
          </a:p>
        </p:txBody>
      </p:sp>
      <p:pic>
        <p:nvPicPr>
          <p:cNvPr id="314" name="Content Placeholder 31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9368" r="17122" b="6326"/>
          <a:stretch/>
        </p:blipFill>
        <p:spPr>
          <a:xfrm>
            <a:off x="2613503" y="2883338"/>
            <a:ext cx="703263" cy="690562"/>
          </a:xfrm>
        </p:spPr>
      </p:pic>
      <p:grpSp>
        <p:nvGrpSpPr>
          <p:cNvPr id="4" name="Group 3"/>
          <p:cNvGrpSpPr/>
          <p:nvPr/>
        </p:nvGrpSpPr>
        <p:grpSpPr>
          <a:xfrm>
            <a:off x="4073458" y="1993794"/>
            <a:ext cx="3879412" cy="3891223"/>
            <a:chOff x="238049" y="522277"/>
            <a:chExt cx="11762636" cy="5960612"/>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9912" y="601470"/>
              <a:ext cx="837421" cy="54432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9289" y="4102289"/>
              <a:ext cx="398273" cy="398273"/>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4740" y="2846779"/>
              <a:ext cx="886822" cy="88682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7633" y="1499807"/>
              <a:ext cx="781765" cy="781765"/>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30998" y="1469197"/>
              <a:ext cx="885052" cy="885052"/>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43075" y="2039361"/>
              <a:ext cx="1446623" cy="1274475"/>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45470" y="2189361"/>
              <a:ext cx="1102487" cy="1274475"/>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27181" y="1980273"/>
              <a:ext cx="1377142" cy="1062063"/>
            </a:xfrm>
            <a:prstGeom prst="rect">
              <a:avLst/>
            </a:prstGeom>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15140" y="2489361"/>
              <a:ext cx="1400522" cy="1274475"/>
            </a:xfrm>
            <a:prstGeom prst="rect">
              <a:avLst/>
            </a:prstGeom>
          </p:spPr>
        </p:pic>
        <p:pic>
          <p:nvPicPr>
            <p:cNvPr id="14" name="Picture 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89983" y="1094909"/>
              <a:ext cx="405354" cy="389423"/>
            </a:xfrm>
            <a:prstGeom prst="rect">
              <a:avLst/>
            </a:prstGeom>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55904" y="2322669"/>
              <a:ext cx="711682" cy="451440"/>
            </a:xfrm>
            <a:prstGeom prst="rect">
              <a:avLst/>
            </a:prstGeom>
          </p:spPr>
        </p:pic>
        <p:pic>
          <p:nvPicPr>
            <p:cNvPr id="16" name="Picture 1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71707" y="3139198"/>
              <a:ext cx="1274475" cy="1274475"/>
            </a:xfrm>
            <a:prstGeom prst="rect">
              <a:avLst/>
            </a:prstGeom>
          </p:spPr>
        </p:pic>
        <p:pic>
          <p:nvPicPr>
            <p:cNvPr id="17" name="Picture 1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81705" y="2172973"/>
              <a:ext cx="611749" cy="732400"/>
            </a:xfrm>
            <a:prstGeom prst="rect">
              <a:avLst/>
            </a:prstGeom>
          </p:spPr>
        </p:pic>
        <p:pic>
          <p:nvPicPr>
            <p:cNvPr id="18" name="Picture 1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549439" y="3136665"/>
              <a:ext cx="531031" cy="286757"/>
            </a:xfrm>
            <a:prstGeom prst="rect">
              <a:avLst/>
            </a:prstGeom>
          </p:spPr>
        </p:pic>
        <p:pic>
          <p:nvPicPr>
            <p:cNvPr id="19" name="Picture 1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644525" y="1751051"/>
              <a:ext cx="1072367" cy="493629"/>
            </a:xfrm>
            <a:prstGeom prst="rect">
              <a:avLst/>
            </a:prstGeom>
          </p:spPr>
        </p:pic>
        <p:pic>
          <p:nvPicPr>
            <p:cNvPr id="20" name="Picture 1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524265" y="2282680"/>
              <a:ext cx="311582" cy="531105"/>
            </a:xfrm>
            <a:prstGeom prst="rect">
              <a:avLst/>
            </a:prstGeom>
          </p:spPr>
        </p:pic>
        <p:pic>
          <p:nvPicPr>
            <p:cNvPr id="21" name="Picture 2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641276" y="2028582"/>
              <a:ext cx="292067" cy="292067"/>
            </a:xfrm>
            <a:prstGeom prst="rect">
              <a:avLst/>
            </a:prstGeom>
          </p:spPr>
        </p:pic>
        <p:pic>
          <p:nvPicPr>
            <p:cNvPr id="22" name="Picture 2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009418" y="2993324"/>
              <a:ext cx="311512" cy="222023"/>
            </a:xfrm>
            <a:prstGeom prst="rect">
              <a:avLst/>
            </a:prstGeom>
          </p:spPr>
        </p:pic>
        <p:pic>
          <p:nvPicPr>
            <p:cNvPr id="23" name="Picture 2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213583" y="2600889"/>
              <a:ext cx="453147" cy="453147"/>
            </a:xfrm>
            <a:prstGeom prst="rect">
              <a:avLst/>
            </a:prstGeom>
          </p:spPr>
        </p:pic>
        <p:pic>
          <p:nvPicPr>
            <p:cNvPr id="24" name="Picture 23"/>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136161" y="2523467"/>
              <a:ext cx="318619" cy="318619"/>
            </a:xfrm>
            <a:prstGeom prst="rect">
              <a:avLst/>
            </a:prstGeom>
          </p:spPr>
        </p:pic>
        <p:pic>
          <p:nvPicPr>
            <p:cNvPr id="25" name="Picture 24"/>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420913" y="2760334"/>
              <a:ext cx="398330" cy="370004"/>
            </a:xfrm>
            <a:prstGeom prst="rect">
              <a:avLst/>
            </a:prstGeom>
          </p:spPr>
        </p:pic>
        <p:pic>
          <p:nvPicPr>
            <p:cNvPr id="26" name="Picture 25"/>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305352" y="2117734"/>
              <a:ext cx="1770104" cy="1274475"/>
            </a:xfrm>
            <a:prstGeom prst="rect">
              <a:avLst/>
            </a:prstGeom>
          </p:spPr>
        </p:pic>
        <p:pic>
          <p:nvPicPr>
            <p:cNvPr id="27" name="Picture 2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502438" y="2623384"/>
              <a:ext cx="269093" cy="111532"/>
            </a:xfrm>
            <a:prstGeom prst="rect">
              <a:avLst/>
            </a:prstGeom>
          </p:spPr>
        </p:pic>
        <p:pic>
          <p:nvPicPr>
            <p:cNvPr id="28" name="Picture 27"/>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796009" y="3162369"/>
              <a:ext cx="354021" cy="341630"/>
            </a:xfrm>
            <a:prstGeom prst="rect">
              <a:avLst/>
            </a:prstGeom>
          </p:spPr>
        </p:pic>
        <p:pic>
          <p:nvPicPr>
            <p:cNvPr id="29" name="Picture 28"/>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65705" y="3423088"/>
              <a:ext cx="424825" cy="407124"/>
            </a:xfrm>
            <a:prstGeom prst="rect">
              <a:avLst/>
            </a:prstGeom>
          </p:spPr>
        </p:pic>
        <p:pic>
          <p:nvPicPr>
            <p:cNvPr id="30" name="Picture 29"/>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422890" y="2769023"/>
              <a:ext cx="1649806" cy="1274475"/>
            </a:xfrm>
            <a:prstGeom prst="rect">
              <a:avLst/>
            </a:prstGeom>
          </p:spPr>
        </p:pic>
        <p:pic>
          <p:nvPicPr>
            <p:cNvPr id="31" name="Picture 30"/>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176109" y="3559584"/>
              <a:ext cx="312671" cy="310406"/>
            </a:xfrm>
            <a:prstGeom prst="rect">
              <a:avLst/>
            </a:prstGeom>
          </p:spPr>
        </p:pic>
        <p:pic>
          <p:nvPicPr>
            <p:cNvPr id="32" name="Picture 31"/>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168110" y="3550628"/>
              <a:ext cx="219210" cy="216378"/>
            </a:xfrm>
            <a:prstGeom prst="rect">
              <a:avLst/>
            </a:prstGeom>
          </p:spPr>
        </p:pic>
        <p:pic>
          <p:nvPicPr>
            <p:cNvPr id="33" name="Picture 32"/>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832731" y="3851631"/>
              <a:ext cx="1274475" cy="1274475"/>
            </a:xfrm>
            <a:prstGeom prst="rect">
              <a:avLst/>
            </a:prstGeom>
          </p:spPr>
        </p:pic>
        <p:pic>
          <p:nvPicPr>
            <p:cNvPr id="34" name="Picture 33"/>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320838" y="4001631"/>
              <a:ext cx="1474476" cy="1274475"/>
            </a:xfrm>
            <a:prstGeom prst="rect">
              <a:avLst/>
            </a:prstGeom>
          </p:spPr>
        </p:pic>
        <p:pic>
          <p:nvPicPr>
            <p:cNvPr id="35" name="Picture 34"/>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5072883" y="4091783"/>
              <a:ext cx="1239073" cy="1239073"/>
            </a:xfrm>
            <a:prstGeom prst="rect">
              <a:avLst/>
            </a:prstGeom>
          </p:spPr>
        </p:pic>
        <p:pic>
          <p:nvPicPr>
            <p:cNvPr id="36" name="Picture 35"/>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199865" y="4301631"/>
              <a:ext cx="1225457" cy="1274475"/>
            </a:xfrm>
            <a:prstGeom prst="rect">
              <a:avLst/>
            </a:prstGeom>
          </p:spPr>
        </p:pic>
        <p:pic>
          <p:nvPicPr>
            <p:cNvPr id="37" name="Picture 3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432731" y="4451631"/>
              <a:ext cx="1274475" cy="1274475"/>
            </a:xfrm>
            <a:prstGeom prst="rect">
              <a:avLst/>
            </a:prstGeom>
          </p:spPr>
        </p:pic>
        <p:pic>
          <p:nvPicPr>
            <p:cNvPr id="38" name="Picture 37"/>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2142121" y="2227507"/>
              <a:ext cx="182346" cy="244308"/>
            </a:xfrm>
            <a:prstGeom prst="rect">
              <a:avLst/>
            </a:prstGeom>
          </p:spPr>
        </p:pic>
        <p:pic>
          <p:nvPicPr>
            <p:cNvPr id="39" name="Picture 38"/>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186806" y="1653240"/>
              <a:ext cx="1232991" cy="1274475"/>
            </a:xfrm>
            <a:prstGeom prst="rect">
              <a:avLst/>
            </a:prstGeom>
          </p:spPr>
        </p:pic>
        <p:pic>
          <p:nvPicPr>
            <p:cNvPr id="40" name="Picture 39"/>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6950224" y="1803240"/>
              <a:ext cx="1004314" cy="1274475"/>
            </a:xfrm>
            <a:prstGeom prst="rect">
              <a:avLst/>
            </a:prstGeom>
          </p:spPr>
        </p:pic>
        <p:pic>
          <p:nvPicPr>
            <p:cNvPr id="41" name="Picture 40"/>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456997" y="2499981"/>
              <a:ext cx="102414" cy="139295"/>
            </a:xfrm>
            <a:prstGeom prst="rect">
              <a:avLst/>
            </a:prstGeom>
          </p:spPr>
        </p:pic>
        <p:pic>
          <p:nvPicPr>
            <p:cNvPr id="42" name="Picture 41"/>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7321163" y="1771339"/>
              <a:ext cx="1046278" cy="1078144"/>
            </a:xfrm>
            <a:prstGeom prst="rect">
              <a:avLst/>
            </a:prstGeom>
          </p:spPr>
        </p:pic>
        <p:pic>
          <p:nvPicPr>
            <p:cNvPr id="43" name="Picture 42"/>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3481580" y="3492142"/>
              <a:ext cx="531031" cy="548732"/>
            </a:xfrm>
            <a:prstGeom prst="rect">
              <a:avLst/>
            </a:prstGeom>
          </p:spPr>
        </p:pic>
        <p:pic>
          <p:nvPicPr>
            <p:cNvPr id="44" name="Picture 43"/>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63742" y="2403240"/>
              <a:ext cx="1426385" cy="1274475"/>
            </a:xfrm>
            <a:prstGeom prst="rect">
              <a:avLst/>
            </a:prstGeom>
          </p:spPr>
        </p:pic>
        <p:pic>
          <p:nvPicPr>
            <p:cNvPr id="45" name="Picture 44"/>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3761521" y="3742158"/>
              <a:ext cx="519166" cy="519166"/>
            </a:xfrm>
            <a:prstGeom prst="rect">
              <a:avLst/>
            </a:prstGeom>
          </p:spPr>
        </p:pic>
        <p:pic>
          <p:nvPicPr>
            <p:cNvPr id="46" name="Picture 45"/>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124923" y="2703240"/>
              <a:ext cx="1166808" cy="1274475"/>
            </a:xfrm>
            <a:prstGeom prst="rect">
              <a:avLst/>
            </a:prstGeom>
          </p:spPr>
        </p:pic>
        <p:pic>
          <p:nvPicPr>
            <p:cNvPr id="47" name="Picture 46"/>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5583520" y="4550711"/>
              <a:ext cx="476370" cy="445783"/>
            </a:xfrm>
            <a:prstGeom prst="rect">
              <a:avLst/>
            </a:prstGeom>
          </p:spPr>
        </p:pic>
        <p:pic>
          <p:nvPicPr>
            <p:cNvPr id="48" name="Picture 47"/>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5873803" y="4892703"/>
              <a:ext cx="559353" cy="559353"/>
            </a:xfrm>
            <a:prstGeom prst="rect">
              <a:avLst/>
            </a:prstGeom>
          </p:spPr>
        </p:pic>
        <p:pic>
          <p:nvPicPr>
            <p:cNvPr id="49" name="Picture 48"/>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531797" y="4673563"/>
              <a:ext cx="859846" cy="340993"/>
            </a:xfrm>
            <a:prstGeom prst="rect">
              <a:avLst/>
            </a:prstGeom>
          </p:spPr>
        </p:pic>
        <p:pic>
          <p:nvPicPr>
            <p:cNvPr id="50" name="Picture 49"/>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4227554" y="3997525"/>
              <a:ext cx="351190" cy="226574"/>
            </a:xfrm>
            <a:prstGeom prst="rect">
              <a:avLst/>
            </a:prstGeom>
          </p:spPr>
        </p:pic>
        <p:pic>
          <p:nvPicPr>
            <p:cNvPr id="51" name="Picture 50"/>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6069545" y="4813107"/>
              <a:ext cx="408952" cy="246079"/>
            </a:xfrm>
            <a:prstGeom prst="rect">
              <a:avLst/>
            </a:prstGeom>
          </p:spPr>
        </p:pic>
        <p:pic>
          <p:nvPicPr>
            <p:cNvPr id="52" name="Picture 51"/>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9446327" y="2564879"/>
              <a:ext cx="1416084" cy="660249"/>
            </a:xfrm>
            <a:prstGeom prst="rect">
              <a:avLst/>
            </a:prstGeom>
          </p:spPr>
        </p:pic>
        <p:pic>
          <p:nvPicPr>
            <p:cNvPr id="53" name="Picture 52"/>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9184495" y="3753240"/>
              <a:ext cx="1172470" cy="1274475"/>
            </a:xfrm>
            <a:prstGeom prst="rect">
              <a:avLst/>
            </a:prstGeom>
          </p:spPr>
        </p:pic>
        <p:pic>
          <p:nvPicPr>
            <p:cNvPr id="54" name="Picture 53"/>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8908457" y="3394533"/>
              <a:ext cx="920454" cy="973557"/>
            </a:xfrm>
            <a:prstGeom prst="rect">
              <a:avLst/>
            </a:prstGeom>
          </p:spPr>
        </p:pic>
        <p:pic>
          <p:nvPicPr>
            <p:cNvPr id="55" name="Picture 54"/>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6943434" y="5434715"/>
              <a:ext cx="570967" cy="258861"/>
            </a:xfrm>
            <a:prstGeom prst="rect">
              <a:avLst/>
            </a:prstGeom>
          </p:spPr>
        </p:pic>
        <p:pic>
          <p:nvPicPr>
            <p:cNvPr id="56" name="Picture 55"/>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8185969" y="5702315"/>
              <a:ext cx="472424" cy="474314"/>
            </a:xfrm>
            <a:prstGeom prst="rect">
              <a:avLst/>
            </a:prstGeom>
          </p:spPr>
        </p:pic>
        <p:pic>
          <p:nvPicPr>
            <p:cNvPr id="57" name="Picture 56"/>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8499638" y="2767271"/>
              <a:ext cx="412435" cy="336320"/>
            </a:xfrm>
            <a:prstGeom prst="rect">
              <a:avLst/>
            </a:prstGeom>
          </p:spPr>
        </p:pic>
        <p:pic>
          <p:nvPicPr>
            <p:cNvPr id="58" name="Picture 57"/>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10135141" y="4184633"/>
              <a:ext cx="1057282" cy="862364"/>
            </a:xfrm>
            <a:prstGeom prst="rect">
              <a:avLst/>
            </a:prstGeom>
          </p:spPr>
        </p:pic>
        <p:pic>
          <p:nvPicPr>
            <p:cNvPr id="59" name="Picture 58"/>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8496895" y="2849156"/>
              <a:ext cx="233351" cy="207298"/>
            </a:xfrm>
            <a:prstGeom prst="rect">
              <a:avLst/>
            </a:prstGeom>
          </p:spPr>
        </p:pic>
        <p:pic>
          <p:nvPicPr>
            <p:cNvPr id="60" name="Picture 59"/>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9150129" y="3546434"/>
              <a:ext cx="531031" cy="531031"/>
            </a:xfrm>
            <a:prstGeom prst="rect">
              <a:avLst/>
            </a:prstGeom>
          </p:spPr>
        </p:pic>
        <p:pic>
          <p:nvPicPr>
            <p:cNvPr id="61" name="Picture 60"/>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7749180" y="3505158"/>
              <a:ext cx="1506198" cy="1274475"/>
            </a:xfrm>
            <a:prstGeom prst="rect">
              <a:avLst/>
            </a:prstGeom>
          </p:spPr>
        </p:pic>
        <p:pic>
          <p:nvPicPr>
            <p:cNvPr id="62" name="Picture 61"/>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9136527" y="3382493"/>
              <a:ext cx="345525" cy="256595"/>
            </a:xfrm>
            <a:prstGeom prst="rect">
              <a:avLst/>
            </a:prstGeom>
          </p:spPr>
        </p:pic>
        <p:pic>
          <p:nvPicPr>
            <p:cNvPr id="63" name="Picture 62"/>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9639910" y="3609354"/>
              <a:ext cx="554564" cy="302060"/>
            </a:xfrm>
            <a:prstGeom prst="rect">
              <a:avLst/>
            </a:prstGeom>
          </p:spPr>
        </p:pic>
        <p:pic>
          <p:nvPicPr>
            <p:cNvPr id="64" name="Picture 63"/>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8023405" y="1632863"/>
              <a:ext cx="885052" cy="885052"/>
            </a:xfrm>
            <a:prstGeom prst="rect">
              <a:avLst/>
            </a:prstGeom>
          </p:spPr>
        </p:pic>
        <p:pic>
          <p:nvPicPr>
            <p:cNvPr id="65" name="Picture 64"/>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9983917" y="4380222"/>
              <a:ext cx="580594" cy="580594"/>
            </a:xfrm>
            <a:prstGeom prst="rect">
              <a:avLst/>
            </a:prstGeom>
          </p:spPr>
        </p:pic>
        <p:pic>
          <p:nvPicPr>
            <p:cNvPr id="66" name="Picture 65"/>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10358346" y="3922765"/>
              <a:ext cx="713352" cy="221263"/>
            </a:xfrm>
            <a:prstGeom prst="rect">
              <a:avLst/>
            </a:prstGeom>
          </p:spPr>
        </p:pic>
        <p:pic>
          <p:nvPicPr>
            <p:cNvPr id="67" name="Picture 66"/>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9945776" y="4386967"/>
              <a:ext cx="380572" cy="407124"/>
            </a:xfrm>
            <a:prstGeom prst="rect">
              <a:avLst/>
            </a:prstGeom>
          </p:spPr>
        </p:pic>
        <p:pic>
          <p:nvPicPr>
            <p:cNvPr id="68" name="Picture 67"/>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9967173" y="4411364"/>
              <a:ext cx="304501" cy="332826"/>
            </a:xfrm>
            <a:prstGeom prst="rect">
              <a:avLst/>
            </a:prstGeom>
          </p:spPr>
        </p:pic>
        <p:pic>
          <p:nvPicPr>
            <p:cNvPr id="69" name="Picture 68"/>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5439662" y="2829633"/>
              <a:ext cx="1350079" cy="1274475"/>
            </a:xfrm>
            <a:prstGeom prst="rect">
              <a:avLst/>
            </a:prstGeom>
          </p:spPr>
        </p:pic>
        <p:pic>
          <p:nvPicPr>
            <p:cNvPr id="70" name="Picture 69"/>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3606103" y="2284674"/>
              <a:ext cx="1102775" cy="697421"/>
            </a:xfrm>
            <a:prstGeom prst="rect">
              <a:avLst/>
            </a:prstGeom>
          </p:spPr>
        </p:pic>
        <p:pic>
          <p:nvPicPr>
            <p:cNvPr id="71" name="Picture 70"/>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9973294" y="3486589"/>
              <a:ext cx="1274475" cy="849650"/>
            </a:xfrm>
            <a:prstGeom prst="rect">
              <a:avLst/>
            </a:prstGeom>
          </p:spPr>
        </p:pic>
        <p:pic>
          <p:nvPicPr>
            <p:cNvPr id="72" name="Picture 71"/>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6480026" y="3279633"/>
              <a:ext cx="1699300" cy="1274475"/>
            </a:xfrm>
            <a:prstGeom prst="rect">
              <a:avLst/>
            </a:prstGeom>
          </p:spPr>
        </p:pic>
        <p:pic>
          <p:nvPicPr>
            <p:cNvPr id="73" name="Picture 72"/>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5911850" y="3429633"/>
              <a:ext cx="1274475" cy="1274475"/>
            </a:xfrm>
            <a:prstGeom prst="rect">
              <a:avLst/>
            </a:prstGeom>
          </p:spPr>
        </p:pic>
        <p:pic>
          <p:nvPicPr>
            <p:cNvPr id="74" name="Picture 73"/>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7270558" y="3253397"/>
              <a:ext cx="708041" cy="242504"/>
            </a:xfrm>
            <a:prstGeom prst="rect">
              <a:avLst/>
            </a:prstGeom>
          </p:spPr>
        </p:pic>
        <p:pic>
          <p:nvPicPr>
            <p:cNvPr id="75" name="Picture 74"/>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8015018" y="6057607"/>
              <a:ext cx="208448" cy="186923"/>
            </a:xfrm>
            <a:prstGeom prst="rect">
              <a:avLst/>
            </a:prstGeom>
          </p:spPr>
        </p:pic>
        <p:pic>
          <p:nvPicPr>
            <p:cNvPr id="76" name="Picture 75"/>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7097365" y="3879633"/>
              <a:ext cx="1709558" cy="1274475"/>
            </a:xfrm>
            <a:prstGeom prst="rect">
              <a:avLst/>
            </a:prstGeom>
          </p:spPr>
        </p:pic>
        <p:pic>
          <p:nvPicPr>
            <p:cNvPr id="77" name="Picture 76"/>
            <p:cNvPicPr>
              <a:picLocks noChangeAspect="1"/>
            </p:cNvPicPr>
            <p:nvPr/>
          </p:nvPicPr>
          <p:blipFill>
            <a:blip r:embed="rId76" cstate="screen">
              <a:extLst>
                <a:ext uri="{28A0092B-C50C-407E-A947-70E740481C1C}">
                  <a14:useLocalDpi xmlns:a14="http://schemas.microsoft.com/office/drawing/2010/main"/>
                </a:ext>
              </a:extLst>
            </a:blip>
            <a:stretch>
              <a:fillRect/>
            </a:stretch>
          </p:blipFill>
          <p:spPr>
            <a:xfrm>
              <a:off x="10062345" y="3105660"/>
              <a:ext cx="440756" cy="339860"/>
            </a:xfrm>
            <a:prstGeom prst="rect">
              <a:avLst/>
            </a:prstGeom>
          </p:spPr>
        </p:pic>
        <p:pic>
          <p:nvPicPr>
            <p:cNvPr id="78" name="Picture 77"/>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7836986" y="6026589"/>
              <a:ext cx="194762" cy="265279"/>
            </a:xfrm>
            <a:prstGeom prst="rect">
              <a:avLst/>
            </a:prstGeom>
          </p:spPr>
        </p:pic>
        <p:pic>
          <p:nvPicPr>
            <p:cNvPr id="79" name="Picture 78"/>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4373723" y="683682"/>
              <a:ext cx="368233" cy="423114"/>
            </a:xfrm>
            <a:prstGeom prst="rect">
              <a:avLst/>
            </a:prstGeom>
          </p:spPr>
        </p:pic>
        <p:pic>
          <p:nvPicPr>
            <p:cNvPr id="80" name="Picture 79"/>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7801040" y="4300960"/>
              <a:ext cx="1869230" cy="1233692"/>
            </a:xfrm>
            <a:prstGeom prst="rect">
              <a:avLst/>
            </a:prstGeom>
          </p:spPr>
        </p:pic>
        <p:pic>
          <p:nvPicPr>
            <p:cNvPr id="81" name="Picture 80"/>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7777626" y="4629633"/>
              <a:ext cx="1668304" cy="1274475"/>
            </a:xfrm>
            <a:prstGeom prst="rect">
              <a:avLst/>
            </a:prstGeom>
          </p:spPr>
        </p:pic>
        <p:pic>
          <p:nvPicPr>
            <p:cNvPr id="82" name="Picture 81"/>
            <p:cNvPicPr>
              <a:picLocks noChangeAspect="1"/>
            </p:cNvPicPr>
            <p:nvPr/>
          </p:nvPicPr>
          <p:blipFill>
            <a:blip r:embed="rId81" cstate="screen">
              <a:extLst>
                <a:ext uri="{28A0092B-C50C-407E-A947-70E740481C1C}">
                  <a14:useLocalDpi xmlns:a14="http://schemas.microsoft.com/office/drawing/2010/main"/>
                </a:ext>
              </a:extLst>
            </a:blip>
            <a:stretch>
              <a:fillRect/>
            </a:stretch>
          </p:blipFill>
          <p:spPr>
            <a:xfrm>
              <a:off x="7752089" y="4779633"/>
              <a:ext cx="1564468" cy="1274475"/>
            </a:xfrm>
            <a:prstGeom prst="rect">
              <a:avLst/>
            </a:prstGeom>
          </p:spPr>
        </p:pic>
        <p:pic>
          <p:nvPicPr>
            <p:cNvPr id="83" name="Picture 82"/>
            <p:cNvPicPr>
              <a:picLocks noChangeAspect="1"/>
            </p:cNvPicPr>
            <p:nvPr/>
          </p:nvPicPr>
          <p:blipFill>
            <a:blip r:embed="rId82" cstate="screen">
              <a:extLst>
                <a:ext uri="{28A0092B-C50C-407E-A947-70E740481C1C}">
                  <a14:useLocalDpi xmlns:a14="http://schemas.microsoft.com/office/drawing/2010/main"/>
                </a:ext>
              </a:extLst>
            </a:blip>
            <a:stretch>
              <a:fillRect/>
            </a:stretch>
          </p:blipFill>
          <p:spPr>
            <a:xfrm>
              <a:off x="6985329" y="4499121"/>
              <a:ext cx="1022173" cy="1019812"/>
            </a:xfrm>
            <a:prstGeom prst="rect">
              <a:avLst/>
            </a:prstGeom>
          </p:spPr>
        </p:pic>
        <p:pic>
          <p:nvPicPr>
            <p:cNvPr id="84" name="Picture 83"/>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10869233" y="1935132"/>
              <a:ext cx="276175" cy="320434"/>
            </a:xfrm>
            <a:prstGeom prst="rect">
              <a:avLst/>
            </a:prstGeom>
          </p:spPr>
        </p:pic>
        <p:pic>
          <p:nvPicPr>
            <p:cNvPr id="85" name="Picture 84"/>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6430995" y="3944790"/>
              <a:ext cx="516806" cy="514446"/>
            </a:xfrm>
            <a:prstGeom prst="rect">
              <a:avLst/>
            </a:prstGeom>
          </p:spPr>
        </p:pic>
        <p:pic>
          <p:nvPicPr>
            <p:cNvPr id="86" name="Picture 85"/>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7950494" y="4243773"/>
              <a:ext cx="1869231" cy="775731"/>
            </a:xfrm>
            <a:prstGeom prst="rect">
              <a:avLst/>
            </a:prstGeom>
          </p:spPr>
        </p:pic>
        <p:pic>
          <p:nvPicPr>
            <p:cNvPr id="87" name="Picture 86"/>
            <p:cNvPicPr>
              <a:picLocks noChangeAspect="1"/>
            </p:cNvPicPr>
            <p:nvPr/>
          </p:nvPicPr>
          <p:blipFill>
            <a:blip r:embed="rId86" cstate="screen">
              <a:extLst>
                <a:ext uri="{28A0092B-C50C-407E-A947-70E740481C1C}">
                  <a14:useLocalDpi xmlns:a14="http://schemas.microsoft.com/office/drawing/2010/main"/>
                </a:ext>
              </a:extLst>
            </a:blip>
            <a:stretch>
              <a:fillRect/>
            </a:stretch>
          </p:blipFill>
          <p:spPr>
            <a:xfrm>
              <a:off x="6471334" y="3995104"/>
              <a:ext cx="274477" cy="278019"/>
            </a:xfrm>
            <a:prstGeom prst="rect">
              <a:avLst/>
            </a:prstGeom>
          </p:spPr>
        </p:pic>
        <p:pic>
          <p:nvPicPr>
            <p:cNvPr id="88" name="Picture 87"/>
            <p:cNvPicPr>
              <a:picLocks noChangeAspect="1"/>
            </p:cNvPicPr>
            <p:nvPr/>
          </p:nvPicPr>
          <p:blipFill>
            <a:blip r:embed="rId87" cstate="screen">
              <a:extLst>
                <a:ext uri="{28A0092B-C50C-407E-A947-70E740481C1C}">
                  <a14:useLocalDpi xmlns:a14="http://schemas.microsoft.com/office/drawing/2010/main"/>
                </a:ext>
              </a:extLst>
            </a:blip>
            <a:stretch>
              <a:fillRect/>
            </a:stretch>
          </p:blipFill>
          <p:spPr>
            <a:xfrm>
              <a:off x="6672091" y="3875627"/>
              <a:ext cx="304499" cy="118613"/>
            </a:xfrm>
            <a:prstGeom prst="rect">
              <a:avLst/>
            </a:prstGeom>
          </p:spPr>
        </p:pic>
        <p:pic>
          <p:nvPicPr>
            <p:cNvPr id="89" name="Picture 88"/>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8400496" y="4599802"/>
              <a:ext cx="1869229" cy="691812"/>
            </a:xfrm>
            <a:prstGeom prst="rect">
              <a:avLst/>
            </a:prstGeom>
          </p:spPr>
        </p:pic>
        <p:pic>
          <p:nvPicPr>
            <p:cNvPr id="90" name="Picture 89"/>
            <p:cNvPicPr>
              <a:picLocks noChangeAspect="1"/>
            </p:cNvPicPr>
            <p:nvPr/>
          </p:nvPicPr>
          <p:blipFill>
            <a:blip r:embed="rId89" cstate="screen">
              <a:extLst>
                <a:ext uri="{28A0092B-C50C-407E-A947-70E740481C1C}">
                  <a14:useLocalDpi xmlns:a14="http://schemas.microsoft.com/office/drawing/2010/main"/>
                </a:ext>
              </a:extLst>
            </a:blip>
            <a:stretch>
              <a:fillRect/>
            </a:stretch>
          </p:blipFill>
          <p:spPr>
            <a:xfrm>
              <a:off x="8667030" y="4978305"/>
              <a:ext cx="1624956" cy="626617"/>
            </a:xfrm>
            <a:prstGeom prst="rect">
              <a:avLst/>
            </a:prstGeom>
          </p:spPr>
        </p:pic>
        <p:pic>
          <p:nvPicPr>
            <p:cNvPr id="91" name="Picture 90"/>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7373378" y="4891161"/>
              <a:ext cx="453147" cy="453147"/>
            </a:xfrm>
            <a:prstGeom prst="rect">
              <a:avLst/>
            </a:prstGeom>
          </p:spPr>
        </p:pic>
        <p:pic>
          <p:nvPicPr>
            <p:cNvPr id="92" name="Picture 91"/>
            <p:cNvPicPr>
              <a:picLocks noChangeAspect="1"/>
            </p:cNvPicPr>
            <p:nvPr/>
          </p:nvPicPr>
          <p:blipFill>
            <a:blip r:embed="rId91" cstate="screen">
              <a:extLst>
                <a:ext uri="{28A0092B-C50C-407E-A947-70E740481C1C}">
                  <a14:useLocalDpi xmlns:a14="http://schemas.microsoft.com/office/drawing/2010/main"/>
                </a:ext>
              </a:extLst>
            </a:blip>
            <a:stretch>
              <a:fillRect/>
            </a:stretch>
          </p:blipFill>
          <p:spPr>
            <a:xfrm>
              <a:off x="1289578" y="2858664"/>
              <a:ext cx="1066507" cy="1274475"/>
            </a:xfrm>
            <a:prstGeom prst="rect">
              <a:avLst/>
            </a:prstGeom>
          </p:spPr>
        </p:pic>
        <p:pic>
          <p:nvPicPr>
            <p:cNvPr id="93" name="Picture 92"/>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2110800" y="2095349"/>
              <a:ext cx="1869229" cy="937730"/>
            </a:xfrm>
            <a:prstGeom prst="rect">
              <a:avLst/>
            </a:prstGeom>
          </p:spPr>
        </p:pic>
        <p:pic>
          <p:nvPicPr>
            <p:cNvPr id="94" name="Picture 93"/>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1740259" y="3158664"/>
              <a:ext cx="1155639" cy="1274475"/>
            </a:xfrm>
            <a:prstGeom prst="rect">
              <a:avLst/>
            </a:prstGeom>
          </p:spPr>
        </p:pic>
        <p:pic>
          <p:nvPicPr>
            <p:cNvPr id="95" name="Picture 94"/>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2458031" y="2679588"/>
              <a:ext cx="1869230" cy="1130884"/>
            </a:xfrm>
            <a:prstGeom prst="rect">
              <a:avLst/>
            </a:prstGeom>
          </p:spPr>
        </p:pic>
        <p:pic>
          <p:nvPicPr>
            <p:cNvPr id="96" name="Picture 95"/>
            <p:cNvPicPr>
              <a:picLocks noChangeAspect="1"/>
            </p:cNvPicPr>
            <p:nvPr/>
          </p:nvPicPr>
          <p:blipFill>
            <a:blip r:embed="rId95" cstate="screen">
              <a:extLst>
                <a:ext uri="{28A0092B-C50C-407E-A947-70E740481C1C}">
                  <a14:useLocalDpi xmlns:a14="http://schemas.microsoft.com/office/drawing/2010/main"/>
                </a:ext>
              </a:extLst>
            </a:blip>
            <a:stretch>
              <a:fillRect/>
            </a:stretch>
          </p:blipFill>
          <p:spPr>
            <a:xfrm>
              <a:off x="7970766" y="5611238"/>
              <a:ext cx="362872" cy="435446"/>
            </a:xfrm>
            <a:prstGeom prst="rect">
              <a:avLst/>
            </a:prstGeom>
          </p:spPr>
        </p:pic>
        <p:pic>
          <p:nvPicPr>
            <p:cNvPr id="97" name="Picture 96"/>
            <p:cNvPicPr>
              <a:picLocks noChangeAspect="1"/>
            </p:cNvPicPr>
            <p:nvPr/>
          </p:nvPicPr>
          <p:blipFill>
            <a:blip r:embed="rId96" cstate="screen">
              <a:extLst>
                <a:ext uri="{28A0092B-C50C-407E-A947-70E740481C1C}">
                  <a14:useLocalDpi xmlns:a14="http://schemas.microsoft.com/office/drawing/2010/main"/>
                </a:ext>
              </a:extLst>
            </a:blip>
            <a:stretch>
              <a:fillRect/>
            </a:stretch>
          </p:blipFill>
          <p:spPr>
            <a:xfrm>
              <a:off x="1830606" y="3608664"/>
              <a:ext cx="942891" cy="1274475"/>
            </a:xfrm>
            <a:prstGeom prst="rect">
              <a:avLst/>
            </a:prstGeom>
          </p:spPr>
        </p:pic>
        <p:pic>
          <p:nvPicPr>
            <p:cNvPr id="98" name="Picture 97"/>
            <p:cNvPicPr>
              <a:picLocks noChangeAspect="1"/>
            </p:cNvPicPr>
            <p:nvPr/>
          </p:nvPicPr>
          <p:blipFill>
            <a:blip r:embed="rId97" cstate="screen">
              <a:extLst>
                <a:ext uri="{28A0092B-C50C-407E-A947-70E740481C1C}">
                  <a14:useLocalDpi xmlns:a14="http://schemas.microsoft.com/office/drawing/2010/main"/>
                </a:ext>
              </a:extLst>
            </a:blip>
            <a:stretch>
              <a:fillRect/>
            </a:stretch>
          </p:blipFill>
          <p:spPr>
            <a:xfrm>
              <a:off x="2575816" y="3758664"/>
              <a:ext cx="1294979" cy="1274475"/>
            </a:xfrm>
            <a:prstGeom prst="rect">
              <a:avLst/>
            </a:prstGeom>
          </p:spPr>
        </p:pic>
        <p:pic>
          <p:nvPicPr>
            <p:cNvPr id="99" name="Picture 98"/>
            <p:cNvPicPr>
              <a:picLocks noChangeAspect="1"/>
            </p:cNvPicPr>
            <p:nvPr/>
          </p:nvPicPr>
          <p:blipFill>
            <a:blip r:embed="rId98" cstate="screen">
              <a:extLst>
                <a:ext uri="{28A0092B-C50C-407E-A947-70E740481C1C}">
                  <a14:useLocalDpi xmlns:a14="http://schemas.microsoft.com/office/drawing/2010/main"/>
                </a:ext>
              </a:extLst>
            </a:blip>
            <a:stretch>
              <a:fillRect/>
            </a:stretch>
          </p:blipFill>
          <p:spPr>
            <a:xfrm>
              <a:off x="2629800" y="2843635"/>
              <a:ext cx="1869230" cy="972934"/>
            </a:xfrm>
            <a:prstGeom prst="rect">
              <a:avLst/>
            </a:prstGeom>
          </p:spPr>
        </p:pic>
        <p:pic>
          <p:nvPicPr>
            <p:cNvPr id="100" name="Picture 99"/>
            <p:cNvPicPr>
              <a:picLocks noChangeAspect="1"/>
            </p:cNvPicPr>
            <p:nvPr/>
          </p:nvPicPr>
          <p:blipFill>
            <a:blip r:embed="rId99" cstate="screen">
              <a:extLst>
                <a:ext uri="{28A0092B-C50C-407E-A947-70E740481C1C}">
                  <a14:useLocalDpi xmlns:a14="http://schemas.microsoft.com/office/drawing/2010/main"/>
                </a:ext>
              </a:extLst>
            </a:blip>
            <a:stretch>
              <a:fillRect/>
            </a:stretch>
          </p:blipFill>
          <p:spPr>
            <a:xfrm>
              <a:off x="3819668" y="3313558"/>
              <a:ext cx="1853299" cy="833719"/>
            </a:xfrm>
            <a:prstGeom prst="rect">
              <a:avLst/>
            </a:prstGeom>
          </p:spPr>
        </p:pic>
        <p:pic>
          <p:nvPicPr>
            <p:cNvPr id="101" name="Picture 100"/>
            <p:cNvPicPr>
              <a:picLocks noChangeAspect="1"/>
            </p:cNvPicPr>
            <p:nvPr/>
          </p:nvPicPr>
          <p:blipFill>
            <a:blip r:embed="rId100" cstate="screen">
              <a:extLst>
                <a:ext uri="{28A0092B-C50C-407E-A947-70E740481C1C}">
                  <a14:useLocalDpi xmlns:a14="http://schemas.microsoft.com/office/drawing/2010/main"/>
                </a:ext>
              </a:extLst>
            </a:blip>
            <a:stretch>
              <a:fillRect/>
            </a:stretch>
          </p:blipFill>
          <p:spPr>
            <a:xfrm>
              <a:off x="3831105" y="4208664"/>
              <a:ext cx="1771334" cy="1274475"/>
            </a:xfrm>
            <a:prstGeom prst="rect">
              <a:avLst/>
            </a:prstGeom>
          </p:spPr>
        </p:pic>
        <p:pic>
          <p:nvPicPr>
            <p:cNvPr id="102" name="Picture 101"/>
            <p:cNvPicPr>
              <a:picLocks noChangeAspect="1"/>
            </p:cNvPicPr>
            <p:nvPr/>
          </p:nvPicPr>
          <p:blipFill>
            <a:blip r:embed="rId101" cstate="screen">
              <a:extLst>
                <a:ext uri="{28A0092B-C50C-407E-A947-70E740481C1C}">
                  <a14:useLocalDpi xmlns:a14="http://schemas.microsoft.com/office/drawing/2010/main"/>
                </a:ext>
              </a:extLst>
            </a:blip>
            <a:stretch>
              <a:fillRect/>
            </a:stretch>
          </p:blipFill>
          <p:spPr>
            <a:xfrm>
              <a:off x="4051272" y="3368345"/>
              <a:ext cx="1812838" cy="688666"/>
            </a:xfrm>
            <a:prstGeom prst="rect">
              <a:avLst/>
            </a:prstGeom>
          </p:spPr>
        </p:pic>
        <p:pic>
          <p:nvPicPr>
            <p:cNvPr id="103" name="Picture 102"/>
            <p:cNvPicPr>
              <a:picLocks noChangeAspect="1"/>
            </p:cNvPicPr>
            <p:nvPr/>
          </p:nvPicPr>
          <p:blipFill>
            <a:blip r:embed="rId102" cstate="screen">
              <a:extLst>
                <a:ext uri="{28A0092B-C50C-407E-A947-70E740481C1C}">
                  <a14:useLocalDpi xmlns:a14="http://schemas.microsoft.com/office/drawing/2010/main"/>
                </a:ext>
              </a:extLst>
            </a:blip>
            <a:stretch>
              <a:fillRect/>
            </a:stretch>
          </p:blipFill>
          <p:spPr>
            <a:xfrm>
              <a:off x="3229800" y="3400724"/>
              <a:ext cx="1869230" cy="934615"/>
            </a:xfrm>
            <a:prstGeom prst="rect">
              <a:avLst/>
            </a:prstGeom>
          </p:spPr>
        </p:pic>
        <p:pic>
          <p:nvPicPr>
            <p:cNvPr id="104" name="Picture 103"/>
            <p:cNvPicPr>
              <a:picLocks noChangeAspect="1"/>
            </p:cNvPicPr>
            <p:nvPr/>
          </p:nvPicPr>
          <p:blipFill>
            <a:blip r:embed="rId103" cstate="screen">
              <a:extLst>
                <a:ext uri="{28A0092B-C50C-407E-A947-70E740481C1C}">
                  <a14:useLocalDpi xmlns:a14="http://schemas.microsoft.com/office/drawing/2010/main"/>
                </a:ext>
              </a:extLst>
            </a:blip>
            <a:stretch>
              <a:fillRect/>
            </a:stretch>
          </p:blipFill>
          <p:spPr>
            <a:xfrm>
              <a:off x="5960385" y="533284"/>
              <a:ext cx="628743" cy="244700"/>
            </a:xfrm>
            <a:prstGeom prst="rect">
              <a:avLst/>
            </a:prstGeom>
          </p:spPr>
        </p:pic>
        <p:pic>
          <p:nvPicPr>
            <p:cNvPr id="105" name="Picture 104"/>
            <p:cNvPicPr>
              <a:picLocks noChangeAspect="1"/>
            </p:cNvPicPr>
            <p:nvPr/>
          </p:nvPicPr>
          <p:blipFill>
            <a:blip r:embed="rId104" cstate="screen">
              <a:extLst>
                <a:ext uri="{28A0092B-C50C-407E-A947-70E740481C1C}">
                  <a14:useLocalDpi xmlns:a14="http://schemas.microsoft.com/office/drawing/2010/main"/>
                </a:ext>
              </a:extLst>
            </a:blip>
            <a:stretch>
              <a:fillRect/>
            </a:stretch>
          </p:blipFill>
          <p:spPr>
            <a:xfrm>
              <a:off x="3105510" y="4808664"/>
              <a:ext cx="987200" cy="1274475"/>
            </a:xfrm>
            <a:prstGeom prst="rect">
              <a:avLst/>
            </a:prstGeom>
          </p:spPr>
        </p:pic>
        <p:pic>
          <p:nvPicPr>
            <p:cNvPr id="106" name="Picture 105"/>
            <p:cNvPicPr>
              <a:picLocks noChangeAspect="1"/>
            </p:cNvPicPr>
            <p:nvPr/>
          </p:nvPicPr>
          <p:blipFill>
            <a:blip r:embed="rId105" cstate="screen">
              <a:extLst>
                <a:ext uri="{28A0092B-C50C-407E-A947-70E740481C1C}">
                  <a14:useLocalDpi xmlns:a14="http://schemas.microsoft.com/office/drawing/2010/main"/>
                </a:ext>
              </a:extLst>
            </a:blip>
            <a:stretch>
              <a:fillRect/>
            </a:stretch>
          </p:blipFill>
          <p:spPr>
            <a:xfrm>
              <a:off x="3288690" y="4958664"/>
              <a:ext cx="1006827" cy="1274475"/>
            </a:xfrm>
            <a:prstGeom prst="rect">
              <a:avLst/>
            </a:prstGeom>
          </p:spPr>
        </p:pic>
        <p:pic>
          <p:nvPicPr>
            <p:cNvPr id="107" name="Picture 106"/>
            <p:cNvPicPr>
              <a:picLocks noChangeAspect="1"/>
            </p:cNvPicPr>
            <p:nvPr/>
          </p:nvPicPr>
          <p:blipFill>
            <a:blip r:embed="rId106" cstate="screen">
              <a:extLst>
                <a:ext uri="{28A0092B-C50C-407E-A947-70E740481C1C}">
                  <a14:useLocalDpi xmlns:a14="http://schemas.microsoft.com/office/drawing/2010/main"/>
                </a:ext>
              </a:extLst>
            </a:blip>
            <a:stretch>
              <a:fillRect/>
            </a:stretch>
          </p:blipFill>
          <p:spPr>
            <a:xfrm>
              <a:off x="3891154" y="5108664"/>
              <a:ext cx="1274475" cy="1274475"/>
            </a:xfrm>
            <a:prstGeom prst="rect">
              <a:avLst/>
            </a:prstGeom>
          </p:spPr>
        </p:pic>
        <p:pic>
          <p:nvPicPr>
            <p:cNvPr id="108" name="Picture 107"/>
            <p:cNvPicPr>
              <a:picLocks noChangeAspect="1"/>
            </p:cNvPicPr>
            <p:nvPr/>
          </p:nvPicPr>
          <p:blipFill>
            <a:blip r:embed="rId107" cstate="screen">
              <a:extLst>
                <a:ext uri="{28A0092B-C50C-407E-A947-70E740481C1C}">
                  <a14:useLocalDpi xmlns:a14="http://schemas.microsoft.com/office/drawing/2010/main"/>
                </a:ext>
              </a:extLst>
            </a:blip>
            <a:stretch>
              <a:fillRect/>
            </a:stretch>
          </p:blipFill>
          <p:spPr>
            <a:xfrm>
              <a:off x="4202682" y="5130003"/>
              <a:ext cx="1355374" cy="1274475"/>
            </a:xfrm>
            <a:prstGeom prst="rect">
              <a:avLst/>
            </a:prstGeom>
          </p:spPr>
        </p:pic>
        <p:pic>
          <p:nvPicPr>
            <p:cNvPr id="109" name="Picture 108"/>
            <p:cNvPicPr>
              <a:picLocks noChangeAspect="1"/>
            </p:cNvPicPr>
            <p:nvPr/>
          </p:nvPicPr>
          <p:blipFill>
            <a:blip r:embed="rId108" cstate="screen">
              <a:extLst>
                <a:ext uri="{28A0092B-C50C-407E-A947-70E740481C1C}">
                  <a14:useLocalDpi xmlns:a14="http://schemas.microsoft.com/office/drawing/2010/main"/>
                </a:ext>
              </a:extLst>
            </a:blip>
            <a:stretch>
              <a:fillRect/>
            </a:stretch>
          </p:blipFill>
          <p:spPr>
            <a:xfrm>
              <a:off x="4616374" y="4175855"/>
              <a:ext cx="1062063" cy="1274475"/>
            </a:xfrm>
            <a:prstGeom prst="rect">
              <a:avLst/>
            </a:prstGeom>
          </p:spPr>
        </p:pic>
        <p:pic>
          <p:nvPicPr>
            <p:cNvPr id="110" name="Picture 109"/>
            <p:cNvPicPr>
              <a:picLocks noChangeAspect="1"/>
            </p:cNvPicPr>
            <p:nvPr/>
          </p:nvPicPr>
          <p:blipFill>
            <a:blip r:embed="rId109" cstate="screen">
              <a:extLst>
                <a:ext uri="{28A0092B-C50C-407E-A947-70E740481C1C}">
                  <a14:useLocalDpi xmlns:a14="http://schemas.microsoft.com/office/drawing/2010/main"/>
                </a:ext>
              </a:extLst>
            </a:blip>
            <a:stretch>
              <a:fillRect/>
            </a:stretch>
          </p:blipFill>
          <p:spPr>
            <a:xfrm>
              <a:off x="4279800" y="4092595"/>
              <a:ext cx="1869229" cy="614801"/>
            </a:xfrm>
            <a:prstGeom prst="rect">
              <a:avLst/>
            </a:prstGeom>
          </p:spPr>
        </p:pic>
        <p:pic>
          <p:nvPicPr>
            <p:cNvPr id="111" name="Picture 110"/>
            <p:cNvPicPr>
              <a:picLocks noChangeAspect="1"/>
            </p:cNvPicPr>
            <p:nvPr/>
          </p:nvPicPr>
          <p:blipFill>
            <a:blip r:embed="rId110" cstate="screen">
              <a:extLst>
                <a:ext uri="{28A0092B-C50C-407E-A947-70E740481C1C}">
                  <a14:useLocalDpi xmlns:a14="http://schemas.microsoft.com/office/drawing/2010/main"/>
                </a:ext>
              </a:extLst>
            </a:blip>
            <a:stretch>
              <a:fillRect/>
            </a:stretch>
          </p:blipFill>
          <p:spPr>
            <a:xfrm>
              <a:off x="4229744" y="4066439"/>
              <a:ext cx="1119839" cy="303042"/>
            </a:xfrm>
            <a:prstGeom prst="rect">
              <a:avLst/>
            </a:prstGeom>
          </p:spPr>
        </p:pic>
        <p:pic>
          <p:nvPicPr>
            <p:cNvPr id="112" name="Picture 111"/>
            <p:cNvPicPr>
              <a:picLocks noChangeAspect="1"/>
            </p:cNvPicPr>
            <p:nvPr/>
          </p:nvPicPr>
          <p:blipFill>
            <a:blip r:embed="rId111" cstate="screen">
              <a:extLst>
                <a:ext uri="{28A0092B-C50C-407E-A947-70E740481C1C}">
                  <a14:useLocalDpi xmlns:a14="http://schemas.microsoft.com/office/drawing/2010/main"/>
                </a:ext>
              </a:extLst>
            </a:blip>
            <a:stretch>
              <a:fillRect/>
            </a:stretch>
          </p:blipFill>
          <p:spPr>
            <a:xfrm>
              <a:off x="5326810" y="4736660"/>
              <a:ext cx="1680063" cy="610771"/>
            </a:xfrm>
            <a:prstGeom prst="rect">
              <a:avLst/>
            </a:prstGeom>
          </p:spPr>
        </p:pic>
        <p:pic>
          <p:nvPicPr>
            <p:cNvPr id="113" name="Picture 112"/>
            <p:cNvPicPr>
              <a:picLocks noChangeAspect="1"/>
            </p:cNvPicPr>
            <p:nvPr/>
          </p:nvPicPr>
          <p:blipFill>
            <a:blip r:embed="rId112" cstate="screen">
              <a:extLst>
                <a:ext uri="{28A0092B-C50C-407E-A947-70E740481C1C}">
                  <a14:useLocalDpi xmlns:a14="http://schemas.microsoft.com/office/drawing/2010/main"/>
                </a:ext>
              </a:extLst>
            </a:blip>
            <a:stretch>
              <a:fillRect/>
            </a:stretch>
          </p:blipFill>
          <p:spPr>
            <a:xfrm>
              <a:off x="3661896" y="4636054"/>
              <a:ext cx="606479" cy="462529"/>
            </a:xfrm>
            <a:prstGeom prst="rect">
              <a:avLst/>
            </a:prstGeom>
          </p:spPr>
        </p:pic>
        <p:pic>
          <p:nvPicPr>
            <p:cNvPr id="114" name="Picture 113"/>
            <p:cNvPicPr>
              <a:picLocks noChangeAspect="1"/>
            </p:cNvPicPr>
            <p:nvPr/>
          </p:nvPicPr>
          <p:blipFill>
            <a:blip r:embed="rId113" cstate="screen">
              <a:extLst>
                <a:ext uri="{28A0092B-C50C-407E-A947-70E740481C1C}">
                  <a14:useLocalDpi xmlns:a14="http://schemas.microsoft.com/office/drawing/2010/main"/>
                </a:ext>
              </a:extLst>
            </a:blip>
            <a:stretch>
              <a:fillRect/>
            </a:stretch>
          </p:blipFill>
          <p:spPr>
            <a:xfrm>
              <a:off x="3684348" y="4901858"/>
              <a:ext cx="531031" cy="531031"/>
            </a:xfrm>
            <a:prstGeom prst="rect">
              <a:avLst/>
            </a:prstGeom>
          </p:spPr>
        </p:pic>
        <p:pic>
          <p:nvPicPr>
            <p:cNvPr id="115" name="Picture 114"/>
            <p:cNvPicPr>
              <a:picLocks noChangeAspect="1"/>
            </p:cNvPicPr>
            <p:nvPr/>
          </p:nvPicPr>
          <p:blipFill>
            <a:blip r:embed="rId114" cstate="screen">
              <a:extLst>
                <a:ext uri="{28A0092B-C50C-407E-A947-70E740481C1C}">
                  <a14:useLocalDpi xmlns:a14="http://schemas.microsoft.com/office/drawing/2010/main"/>
                </a:ext>
              </a:extLst>
            </a:blip>
            <a:stretch>
              <a:fillRect/>
            </a:stretch>
          </p:blipFill>
          <p:spPr>
            <a:xfrm>
              <a:off x="4872711" y="4770573"/>
              <a:ext cx="1145256" cy="364641"/>
            </a:xfrm>
            <a:prstGeom prst="rect">
              <a:avLst/>
            </a:prstGeom>
          </p:spPr>
        </p:pic>
        <p:pic>
          <p:nvPicPr>
            <p:cNvPr id="116" name="Picture 115"/>
            <p:cNvPicPr>
              <a:picLocks noChangeAspect="1"/>
            </p:cNvPicPr>
            <p:nvPr/>
          </p:nvPicPr>
          <p:blipFill>
            <a:blip r:embed="rId115" cstate="screen">
              <a:extLst>
                <a:ext uri="{28A0092B-C50C-407E-A947-70E740481C1C}">
                  <a14:useLocalDpi xmlns:a14="http://schemas.microsoft.com/office/drawing/2010/main"/>
                </a:ext>
              </a:extLst>
            </a:blip>
            <a:stretch>
              <a:fillRect/>
            </a:stretch>
          </p:blipFill>
          <p:spPr>
            <a:xfrm>
              <a:off x="4732447" y="5022314"/>
              <a:ext cx="973557" cy="424825"/>
            </a:xfrm>
            <a:prstGeom prst="rect">
              <a:avLst/>
            </a:prstGeom>
          </p:spPr>
        </p:pic>
        <p:pic>
          <p:nvPicPr>
            <p:cNvPr id="117" name="Picture 116"/>
            <p:cNvPicPr>
              <a:picLocks noChangeAspect="1"/>
            </p:cNvPicPr>
            <p:nvPr/>
          </p:nvPicPr>
          <p:blipFill>
            <a:blip r:embed="rId116" cstate="screen">
              <a:extLst>
                <a:ext uri="{28A0092B-C50C-407E-A947-70E740481C1C}">
                  <a14:useLocalDpi xmlns:a14="http://schemas.microsoft.com/office/drawing/2010/main"/>
                </a:ext>
              </a:extLst>
            </a:blip>
            <a:stretch>
              <a:fillRect/>
            </a:stretch>
          </p:blipFill>
          <p:spPr>
            <a:xfrm>
              <a:off x="2471335" y="1352831"/>
              <a:ext cx="1274475" cy="1274475"/>
            </a:xfrm>
            <a:prstGeom prst="rect">
              <a:avLst/>
            </a:prstGeom>
          </p:spPr>
        </p:pic>
        <p:pic>
          <p:nvPicPr>
            <p:cNvPr id="118" name="Picture 117"/>
            <p:cNvPicPr>
              <a:picLocks noChangeAspect="1"/>
            </p:cNvPicPr>
            <p:nvPr/>
          </p:nvPicPr>
          <p:blipFill>
            <a:blip r:embed="rId117" cstate="screen">
              <a:extLst>
                <a:ext uri="{28A0092B-C50C-407E-A947-70E740481C1C}">
                  <a14:useLocalDpi xmlns:a14="http://schemas.microsoft.com/office/drawing/2010/main"/>
                </a:ext>
              </a:extLst>
            </a:blip>
            <a:stretch>
              <a:fillRect/>
            </a:stretch>
          </p:blipFill>
          <p:spPr>
            <a:xfrm>
              <a:off x="2621335" y="1502831"/>
              <a:ext cx="1274475" cy="1274475"/>
            </a:xfrm>
            <a:prstGeom prst="rect">
              <a:avLst/>
            </a:prstGeom>
          </p:spPr>
        </p:pic>
        <p:pic>
          <p:nvPicPr>
            <p:cNvPr id="119" name="Picture 118"/>
            <p:cNvPicPr>
              <a:picLocks noChangeAspect="1"/>
            </p:cNvPicPr>
            <p:nvPr/>
          </p:nvPicPr>
          <p:blipFill>
            <a:blip r:embed="rId118" cstate="screen">
              <a:extLst>
                <a:ext uri="{28A0092B-C50C-407E-A947-70E740481C1C}">
                  <a14:useLocalDpi xmlns:a14="http://schemas.microsoft.com/office/drawing/2010/main"/>
                </a:ext>
              </a:extLst>
            </a:blip>
            <a:stretch>
              <a:fillRect/>
            </a:stretch>
          </p:blipFill>
          <p:spPr>
            <a:xfrm>
              <a:off x="4066284" y="5247885"/>
              <a:ext cx="313308" cy="292067"/>
            </a:xfrm>
            <a:prstGeom prst="rect">
              <a:avLst/>
            </a:prstGeom>
          </p:spPr>
        </p:pic>
        <p:pic>
          <p:nvPicPr>
            <p:cNvPr id="120" name="Picture 119"/>
            <p:cNvPicPr>
              <a:picLocks noChangeAspect="1"/>
            </p:cNvPicPr>
            <p:nvPr/>
          </p:nvPicPr>
          <p:blipFill>
            <a:blip r:embed="rId119" cstate="screen">
              <a:extLst>
                <a:ext uri="{28A0092B-C50C-407E-A947-70E740481C1C}">
                  <a14:useLocalDpi xmlns:a14="http://schemas.microsoft.com/office/drawing/2010/main"/>
                </a:ext>
              </a:extLst>
            </a:blip>
            <a:stretch>
              <a:fillRect/>
            </a:stretch>
          </p:blipFill>
          <p:spPr>
            <a:xfrm>
              <a:off x="2274979" y="1695105"/>
              <a:ext cx="892132" cy="1210751"/>
            </a:xfrm>
            <a:prstGeom prst="rect">
              <a:avLst/>
            </a:prstGeom>
          </p:spPr>
        </p:pic>
        <p:pic>
          <p:nvPicPr>
            <p:cNvPr id="121" name="Picture 120"/>
            <p:cNvPicPr>
              <a:picLocks noChangeAspect="1"/>
            </p:cNvPicPr>
            <p:nvPr/>
          </p:nvPicPr>
          <p:blipFill>
            <a:blip r:embed="rId120" cstate="screen">
              <a:extLst>
                <a:ext uri="{28A0092B-C50C-407E-A947-70E740481C1C}">
                  <a14:useLocalDpi xmlns:a14="http://schemas.microsoft.com/office/drawing/2010/main"/>
                </a:ext>
              </a:extLst>
            </a:blip>
            <a:stretch>
              <a:fillRect/>
            </a:stretch>
          </p:blipFill>
          <p:spPr>
            <a:xfrm>
              <a:off x="4734348" y="5951858"/>
              <a:ext cx="531031" cy="531031"/>
            </a:xfrm>
            <a:prstGeom prst="rect">
              <a:avLst/>
            </a:prstGeom>
          </p:spPr>
        </p:pic>
        <p:pic>
          <p:nvPicPr>
            <p:cNvPr id="122" name="Picture 121"/>
            <p:cNvPicPr>
              <a:picLocks noChangeAspect="1"/>
            </p:cNvPicPr>
            <p:nvPr/>
          </p:nvPicPr>
          <p:blipFill>
            <a:blip r:embed="rId121" cstate="screen">
              <a:extLst>
                <a:ext uri="{28A0092B-C50C-407E-A947-70E740481C1C}">
                  <a14:useLocalDpi xmlns:a14="http://schemas.microsoft.com/office/drawing/2010/main"/>
                </a:ext>
              </a:extLst>
            </a:blip>
            <a:stretch>
              <a:fillRect/>
            </a:stretch>
          </p:blipFill>
          <p:spPr>
            <a:xfrm>
              <a:off x="5477653" y="5849903"/>
              <a:ext cx="1869230" cy="603761"/>
            </a:xfrm>
            <a:prstGeom prst="rect">
              <a:avLst/>
            </a:prstGeom>
          </p:spPr>
        </p:pic>
        <p:pic>
          <p:nvPicPr>
            <p:cNvPr id="123" name="Picture 122"/>
            <p:cNvPicPr>
              <a:picLocks noChangeAspect="1"/>
            </p:cNvPicPr>
            <p:nvPr/>
          </p:nvPicPr>
          <p:blipFill>
            <a:blip r:embed="rId122" cstate="screen">
              <a:extLst>
                <a:ext uri="{28A0092B-C50C-407E-A947-70E740481C1C}">
                  <a14:useLocalDpi xmlns:a14="http://schemas.microsoft.com/office/drawing/2010/main"/>
                </a:ext>
              </a:extLst>
            </a:blip>
            <a:stretch>
              <a:fillRect/>
            </a:stretch>
          </p:blipFill>
          <p:spPr>
            <a:xfrm>
              <a:off x="3371335" y="1687269"/>
              <a:ext cx="1274475" cy="939925"/>
            </a:xfrm>
            <a:prstGeom prst="rect">
              <a:avLst/>
            </a:prstGeom>
          </p:spPr>
        </p:pic>
        <p:pic>
          <p:nvPicPr>
            <p:cNvPr id="124" name="Picture 123"/>
            <p:cNvPicPr>
              <a:picLocks noChangeAspect="1"/>
            </p:cNvPicPr>
            <p:nvPr/>
          </p:nvPicPr>
          <p:blipFill>
            <a:blip r:embed="rId123" cstate="screen">
              <a:extLst>
                <a:ext uri="{28A0092B-C50C-407E-A947-70E740481C1C}">
                  <a14:useLocalDpi xmlns:a14="http://schemas.microsoft.com/office/drawing/2010/main"/>
                </a:ext>
              </a:extLst>
            </a:blip>
            <a:stretch>
              <a:fillRect/>
            </a:stretch>
          </p:blipFill>
          <p:spPr>
            <a:xfrm>
              <a:off x="4888416" y="5872609"/>
              <a:ext cx="460227" cy="293837"/>
            </a:xfrm>
            <a:prstGeom prst="rect">
              <a:avLst/>
            </a:prstGeom>
          </p:spPr>
        </p:pic>
        <p:pic>
          <p:nvPicPr>
            <p:cNvPr id="125" name="Picture 124"/>
            <p:cNvPicPr>
              <a:picLocks noChangeAspect="1"/>
            </p:cNvPicPr>
            <p:nvPr/>
          </p:nvPicPr>
          <p:blipFill>
            <a:blip r:embed="rId124" cstate="screen">
              <a:extLst>
                <a:ext uri="{28A0092B-C50C-407E-A947-70E740481C1C}">
                  <a14:useLocalDpi xmlns:a14="http://schemas.microsoft.com/office/drawing/2010/main"/>
                </a:ext>
              </a:extLst>
            </a:blip>
            <a:stretch>
              <a:fillRect/>
            </a:stretch>
          </p:blipFill>
          <p:spPr>
            <a:xfrm>
              <a:off x="4571646" y="5869592"/>
              <a:ext cx="79867" cy="127448"/>
            </a:xfrm>
            <a:prstGeom prst="rect">
              <a:avLst/>
            </a:prstGeom>
          </p:spPr>
        </p:pic>
        <p:pic>
          <p:nvPicPr>
            <p:cNvPr id="126" name="Picture 125"/>
            <p:cNvPicPr>
              <a:picLocks noChangeAspect="1"/>
            </p:cNvPicPr>
            <p:nvPr/>
          </p:nvPicPr>
          <p:blipFill>
            <a:blip r:embed="rId125" cstate="screen">
              <a:extLst>
                <a:ext uri="{28A0092B-C50C-407E-A947-70E740481C1C}">
                  <a14:useLocalDpi xmlns:a14="http://schemas.microsoft.com/office/drawing/2010/main"/>
                </a:ext>
              </a:extLst>
            </a:blip>
            <a:stretch>
              <a:fillRect/>
            </a:stretch>
          </p:blipFill>
          <p:spPr>
            <a:xfrm>
              <a:off x="3163009" y="2044505"/>
              <a:ext cx="885052" cy="885052"/>
            </a:xfrm>
            <a:prstGeom prst="rect">
              <a:avLst/>
            </a:prstGeom>
          </p:spPr>
        </p:pic>
        <p:pic>
          <p:nvPicPr>
            <p:cNvPr id="127" name="Picture 126"/>
            <p:cNvPicPr>
              <a:picLocks noChangeAspect="1"/>
            </p:cNvPicPr>
            <p:nvPr/>
          </p:nvPicPr>
          <p:blipFill>
            <a:blip r:embed="rId126" cstate="screen">
              <a:extLst>
                <a:ext uri="{28A0092B-C50C-407E-A947-70E740481C1C}">
                  <a14:useLocalDpi xmlns:a14="http://schemas.microsoft.com/office/drawing/2010/main"/>
                </a:ext>
              </a:extLst>
            </a:blip>
            <a:stretch>
              <a:fillRect/>
            </a:stretch>
          </p:blipFill>
          <p:spPr>
            <a:xfrm>
              <a:off x="3971335" y="2852831"/>
              <a:ext cx="1274475" cy="1274475"/>
            </a:xfrm>
            <a:prstGeom prst="rect">
              <a:avLst/>
            </a:prstGeom>
          </p:spPr>
        </p:pic>
        <p:pic>
          <p:nvPicPr>
            <p:cNvPr id="128" name="Picture 127"/>
            <p:cNvPicPr>
              <a:picLocks noChangeAspect="1"/>
            </p:cNvPicPr>
            <p:nvPr/>
          </p:nvPicPr>
          <p:blipFill>
            <a:blip r:embed="rId127" cstate="screen">
              <a:extLst>
                <a:ext uri="{28A0092B-C50C-407E-A947-70E740481C1C}">
                  <a14:useLocalDpi xmlns:a14="http://schemas.microsoft.com/office/drawing/2010/main"/>
                </a:ext>
              </a:extLst>
            </a:blip>
            <a:stretch>
              <a:fillRect/>
            </a:stretch>
          </p:blipFill>
          <p:spPr>
            <a:xfrm>
              <a:off x="3976629" y="3002831"/>
              <a:ext cx="1188876" cy="1274475"/>
            </a:xfrm>
            <a:prstGeom prst="rect">
              <a:avLst/>
            </a:prstGeom>
          </p:spPr>
        </p:pic>
        <p:pic>
          <p:nvPicPr>
            <p:cNvPr id="129" name="Picture 128"/>
            <p:cNvPicPr>
              <a:picLocks noChangeAspect="1"/>
            </p:cNvPicPr>
            <p:nvPr/>
          </p:nvPicPr>
          <p:blipFill>
            <a:blip r:embed="rId128" cstate="screen">
              <a:extLst>
                <a:ext uri="{28A0092B-C50C-407E-A947-70E740481C1C}">
                  <a14:useLocalDpi xmlns:a14="http://schemas.microsoft.com/office/drawing/2010/main"/>
                </a:ext>
              </a:extLst>
            </a:blip>
            <a:stretch>
              <a:fillRect/>
            </a:stretch>
          </p:blipFill>
          <p:spPr>
            <a:xfrm>
              <a:off x="2565670" y="1713489"/>
              <a:ext cx="265516" cy="423055"/>
            </a:xfrm>
            <a:prstGeom prst="rect">
              <a:avLst/>
            </a:prstGeom>
          </p:spPr>
        </p:pic>
        <p:pic>
          <p:nvPicPr>
            <p:cNvPr id="130" name="Picture 129"/>
            <p:cNvPicPr>
              <a:picLocks noChangeAspect="1"/>
            </p:cNvPicPr>
            <p:nvPr/>
          </p:nvPicPr>
          <p:blipFill>
            <a:blip r:embed="rId129" cstate="screen">
              <a:extLst>
                <a:ext uri="{28A0092B-C50C-407E-A947-70E740481C1C}">
                  <a14:useLocalDpi xmlns:a14="http://schemas.microsoft.com/office/drawing/2010/main"/>
                </a:ext>
              </a:extLst>
            </a:blip>
            <a:stretch>
              <a:fillRect/>
            </a:stretch>
          </p:blipFill>
          <p:spPr>
            <a:xfrm>
              <a:off x="3125628" y="2046025"/>
              <a:ext cx="508020" cy="531031"/>
            </a:xfrm>
            <a:prstGeom prst="rect">
              <a:avLst/>
            </a:prstGeom>
          </p:spPr>
        </p:pic>
        <p:pic>
          <p:nvPicPr>
            <p:cNvPr id="131" name="Picture 130"/>
            <p:cNvPicPr>
              <a:picLocks noChangeAspect="1"/>
            </p:cNvPicPr>
            <p:nvPr/>
          </p:nvPicPr>
          <p:blipFill>
            <a:blip r:embed="rId130" cstate="screen">
              <a:extLst>
                <a:ext uri="{28A0092B-C50C-407E-A947-70E740481C1C}">
                  <a14:useLocalDpi xmlns:a14="http://schemas.microsoft.com/office/drawing/2010/main"/>
                </a:ext>
              </a:extLst>
            </a:blip>
            <a:stretch>
              <a:fillRect/>
            </a:stretch>
          </p:blipFill>
          <p:spPr>
            <a:xfrm>
              <a:off x="4032705" y="1968603"/>
              <a:ext cx="955855" cy="396503"/>
            </a:xfrm>
            <a:prstGeom prst="rect">
              <a:avLst/>
            </a:prstGeom>
          </p:spPr>
        </p:pic>
        <p:pic>
          <p:nvPicPr>
            <p:cNvPr id="132" name="Picture 131"/>
            <p:cNvPicPr>
              <a:picLocks noChangeAspect="1"/>
            </p:cNvPicPr>
            <p:nvPr/>
          </p:nvPicPr>
          <p:blipFill>
            <a:blip r:embed="rId131" cstate="screen">
              <a:extLst>
                <a:ext uri="{28A0092B-C50C-407E-A947-70E740481C1C}">
                  <a14:useLocalDpi xmlns:a14="http://schemas.microsoft.com/office/drawing/2010/main"/>
                </a:ext>
              </a:extLst>
            </a:blip>
            <a:stretch>
              <a:fillRect/>
            </a:stretch>
          </p:blipFill>
          <p:spPr>
            <a:xfrm>
              <a:off x="3314910" y="2235307"/>
              <a:ext cx="442526" cy="465537"/>
            </a:xfrm>
            <a:prstGeom prst="rect">
              <a:avLst/>
            </a:prstGeom>
          </p:spPr>
        </p:pic>
        <p:pic>
          <p:nvPicPr>
            <p:cNvPr id="133" name="Picture 132"/>
            <p:cNvPicPr>
              <a:picLocks noChangeAspect="1"/>
            </p:cNvPicPr>
            <p:nvPr/>
          </p:nvPicPr>
          <p:blipFill>
            <a:blip r:embed="rId132" cstate="screen">
              <a:extLst>
                <a:ext uri="{28A0092B-C50C-407E-A947-70E740481C1C}">
                  <a14:useLocalDpi xmlns:a14="http://schemas.microsoft.com/office/drawing/2010/main"/>
                </a:ext>
              </a:extLst>
            </a:blip>
            <a:stretch>
              <a:fillRect/>
            </a:stretch>
          </p:blipFill>
          <p:spPr>
            <a:xfrm>
              <a:off x="5086787" y="3429653"/>
              <a:ext cx="1401923" cy="1083304"/>
            </a:xfrm>
            <a:prstGeom prst="rect">
              <a:avLst/>
            </a:prstGeom>
          </p:spPr>
        </p:pic>
        <p:pic>
          <p:nvPicPr>
            <p:cNvPr id="134" name="Picture 133"/>
            <p:cNvPicPr>
              <a:picLocks noChangeAspect="1"/>
            </p:cNvPicPr>
            <p:nvPr/>
          </p:nvPicPr>
          <p:blipFill>
            <a:blip r:embed="rId133" cstate="screen">
              <a:extLst>
                <a:ext uri="{28A0092B-C50C-407E-A947-70E740481C1C}">
                  <a14:useLocalDpi xmlns:a14="http://schemas.microsoft.com/office/drawing/2010/main"/>
                </a:ext>
              </a:extLst>
            </a:blip>
            <a:stretch>
              <a:fillRect/>
            </a:stretch>
          </p:blipFill>
          <p:spPr>
            <a:xfrm>
              <a:off x="4048971" y="3107044"/>
              <a:ext cx="699289" cy="803740"/>
            </a:xfrm>
            <a:prstGeom prst="rect">
              <a:avLst/>
            </a:prstGeom>
          </p:spPr>
        </p:pic>
        <p:pic>
          <p:nvPicPr>
            <p:cNvPr id="135" name="Picture 134"/>
            <p:cNvPicPr>
              <a:picLocks noChangeAspect="1"/>
            </p:cNvPicPr>
            <p:nvPr/>
          </p:nvPicPr>
          <p:blipFill>
            <a:blip r:embed="rId134" cstate="screen">
              <a:extLst>
                <a:ext uri="{28A0092B-C50C-407E-A947-70E740481C1C}">
                  <a14:useLocalDpi xmlns:a14="http://schemas.microsoft.com/office/drawing/2010/main"/>
                </a:ext>
              </a:extLst>
            </a:blip>
            <a:stretch>
              <a:fillRect/>
            </a:stretch>
          </p:blipFill>
          <p:spPr>
            <a:xfrm>
              <a:off x="5490981" y="3372499"/>
              <a:ext cx="1869229" cy="1113749"/>
            </a:xfrm>
            <a:prstGeom prst="rect">
              <a:avLst/>
            </a:prstGeom>
          </p:spPr>
        </p:pic>
        <p:pic>
          <p:nvPicPr>
            <p:cNvPr id="136" name="Picture 135"/>
            <p:cNvPicPr>
              <a:picLocks noChangeAspect="1"/>
            </p:cNvPicPr>
            <p:nvPr/>
          </p:nvPicPr>
          <p:blipFill>
            <a:blip r:embed="rId135" cstate="screen">
              <a:extLst>
                <a:ext uri="{28A0092B-C50C-407E-A947-70E740481C1C}">
                  <a14:useLocalDpi xmlns:a14="http://schemas.microsoft.com/office/drawing/2010/main"/>
                </a:ext>
              </a:extLst>
            </a:blip>
            <a:stretch>
              <a:fillRect/>
            </a:stretch>
          </p:blipFill>
          <p:spPr>
            <a:xfrm>
              <a:off x="5321335" y="3771927"/>
              <a:ext cx="1274475" cy="1019580"/>
            </a:xfrm>
            <a:prstGeom prst="rect">
              <a:avLst/>
            </a:prstGeom>
          </p:spPr>
        </p:pic>
        <p:pic>
          <p:nvPicPr>
            <p:cNvPr id="137" name="Picture 136"/>
            <p:cNvPicPr>
              <a:picLocks noChangeAspect="1"/>
            </p:cNvPicPr>
            <p:nvPr/>
          </p:nvPicPr>
          <p:blipFill>
            <a:blip r:embed="rId135" cstate="screen">
              <a:extLst>
                <a:ext uri="{28A0092B-C50C-407E-A947-70E740481C1C}">
                  <a14:useLocalDpi xmlns:a14="http://schemas.microsoft.com/office/drawing/2010/main"/>
                </a:ext>
              </a:extLst>
            </a:blip>
            <a:stretch>
              <a:fillRect/>
            </a:stretch>
          </p:blipFill>
          <p:spPr>
            <a:xfrm>
              <a:off x="5471335" y="3921927"/>
              <a:ext cx="1274475" cy="1019580"/>
            </a:xfrm>
            <a:prstGeom prst="rect">
              <a:avLst/>
            </a:prstGeom>
          </p:spPr>
        </p:pic>
        <p:pic>
          <p:nvPicPr>
            <p:cNvPr id="138" name="Picture 137"/>
            <p:cNvPicPr>
              <a:picLocks noChangeAspect="1"/>
            </p:cNvPicPr>
            <p:nvPr/>
          </p:nvPicPr>
          <p:blipFill>
            <a:blip r:embed="rId136" cstate="screen">
              <a:extLst>
                <a:ext uri="{28A0092B-C50C-407E-A947-70E740481C1C}">
                  <a14:useLocalDpi xmlns:a14="http://schemas.microsoft.com/office/drawing/2010/main"/>
                </a:ext>
              </a:extLst>
            </a:blip>
            <a:stretch>
              <a:fillRect/>
            </a:stretch>
          </p:blipFill>
          <p:spPr>
            <a:xfrm>
              <a:off x="4125137" y="2955763"/>
              <a:ext cx="389423" cy="359331"/>
            </a:xfrm>
            <a:prstGeom prst="rect">
              <a:avLst/>
            </a:prstGeom>
          </p:spPr>
        </p:pic>
        <p:pic>
          <p:nvPicPr>
            <p:cNvPr id="139" name="Picture 138"/>
            <p:cNvPicPr>
              <a:picLocks noChangeAspect="1"/>
            </p:cNvPicPr>
            <p:nvPr/>
          </p:nvPicPr>
          <p:blipFill>
            <a:blip r:embed="rId137" cstate="screen">
              <a:extLst>
                <a:ext uri="{28A0092B-C50C-407E-A947-70E740481C1C}">
                  <a14:useLocalDpi xmlns:a14="http://schemas.microsoft.com/office/drawing/2010/main"/>
                </a:ext>
              </a:extLst>
            </a:blip>
            <a:stretch>
              <a:fillRect/>
            </a:stretch>
          </p:blipFill>
          <p:spPr>
            <a:xfrm>
              <a:off x="5771335" y="4652831"/>
              <a:ext cx="1274475" cy="1274475"/>
            </a:xfrm>
            <a:prstGeom prst="rect">
              <a:avLst/>
            </a:prstGeom>
          </p:spPr>
        </p:pic>
        <p:pic>
          <p:nvPicPr>
            <p:cNvPr id="140" name="Picture 139"/>
            <p:cNvPicPr>
              <a:picLocks noChangeAspect="1"/>
            </p:cNvPicPr>
            <p:nvPr/>
          </p:nvPicPr>
          <p:blipFill>
            <a:blip r:embed="rId138" cstate="screen">
              <a:extLst>
                <a:ext uri="{28A0092B-C50C-407E-A947-70E740481C1C}">
                  <a14:useLocalDpi xmlns:a14="http://schemas.microsoft.com/office/drawing/2010/main"/>
                </a:ext>
              </a:extLst>
            </a:blip>
            <a:stretch>
              <a:fillRect/>
            </a:stretch>
          </p:blipFill>
          <p:spPr>
            <a:xfrm>
              <a:off x="5629781" y="4802831"/>
              <a:ext cx="1102010" cy="1274475"/>
            </a:xfrm>
            <a:prstGeom prst="rect">
              <a:avLst/>
            </a:prstGeom>
          </p:spPr>
        </p:pic>
        <p:pic>
          <p:nvPicPr>
            <p:cNvPr id="141" name="Picture 140"/>
            <p:cNvPicPr>
              <a:picLocks noChangeAspect="1"/>
            </p:cNvPicPr>
            <p:nvPr/>
          </p:nvPicPr>
          <p:blipFill>
            <a:blip r:embed="rId139" cstate="screen">
              <a:extLst>
                <a:ext uri="{28A0092B-C50C-407E-A947-70E740481C1C}">
                  <a14:useLocalDpi xmlns:a14="http://schemas.microsoft.com/office/drawing/2010/main"/>
                </a:ext>
              </a:extLst>
            </a:blip>
            <a:stretch>
              <a:fillRect/>
            </a:stretch>
          </p:blipFill>
          <p:spPr>
            <a:xfrm>
              <a:off x="5179600" y="3187318"/>
              <a:ext cx="746985" cy="230114"/>
            </a:xfrm>
            <a:prstGeom prst="rect">
              <a:avLst/>
            </a:prstGeom>
          </p:spPr>
        </p:pic>
        <p:pic>
          <p:nvPicPr>
            <p:cNvPr id="142" name="Picture 141"/>
            <p:cNvPicPr>
              <a:picLocks noChangeAspect="1"/>
            </p:cNvPicPr>
            <p:nvPr/>
          </p:nvPicPr>
          <p:blipFill>
            <a:blip r:embed="rId140" cstate="screen">
              <a:extLst>
                <a:ext uri="{28A0092B-C50C-407E-A947-70E740481C1C}">
                  <a14:useLocalDpi xmlns:a14="http://schemas.microsoft.com/office/drawing/2010/main"/>
                </a:ext>
              </a:extLst>
            </a:blip>
            <a:stretch>
              <a:fillRect/>
            </a:stretch>
          </p:blipFill>
          <p:spPr>
            <a:xfrm>
              <a:off x="4343548" y="3224086"/>
              <a:ext cx="163699" cy="163133"/>
            </a:xfrm>
            <a:prstGeom prst="rect">
              <a:avLst/>
            </a:prstGeom>
          </p:spPr>
        </p:pic>
        <p:pic>
          <p:nvPicPr>
            <p:cNvPr id="143" name="Picture 142"/>
            <p:cNvPicPr>
              <a:picLocks noChangeAspect="1"/>
            </p:cNvPicPr>
            <p:nvPr/>
          </p:nvPicPr>
          <p:blipFill>
            <a:blip r:embed="rId141" cstate="screen">
              <a:extLst>
                <a:ext uri="{28A0092B-C50C-407E-A947-70E740481C1C}">
                  <a14:useLocalDpi xmlns:a14="http://schemas.microsoft.com/office/drawing/2010/main"/>
                </a:ext>
              </a:extLst>
            </a:blip>
            <a:stretch>
              <a:fillRect/>
            </a:stretch>
          </p:blipFill>
          <p:spPr>
            <a:xfrm>
              <a:off x="6662232" y="5035455"/>
              <a:ext cx="1445803" cy="1274475"/>
            </a:xfrm>
            <a:prstGeom prst="rect">
              <a:avLst/>
            </a:prstGeom>
          </p:spPr>
        </p:pic>
        <p:pic>
          <p:nvPicPr>
            <p:cNvPr id="144" name="Picture 143"/>
            <p:cNvPicPr>
              <a:picLocks noChangeAspect="1"/>
            </p:cNvPicPr>
            <p:nvPr/>
          </p:nvPicPr>
          <p:blipFill>
            <a:blip r:embed="rId142" cstate="screen">
              <a:extLst>
                <a:ext uri="{28A0092B-C50C-407E-A947-70E740481C1C}">
                  <a14:useLocalDpi xmlns:a14="http://schemas.microsoft.com/office/drawing/2010/main"/>
                </a:ext>
              </a:extLst>
            </a:blip>
            <a:stretch>
              <a:fillRect/>
            </a:stretch>
          </p:blipFill>
          <p:spPr>
            <a:xfrm>
              <a:off x="4875588" y="3712192"/>
              <a:ext cx="300960" cy="274405"/>
            </a:xfrm>
            <a:prstGeom prst="rect">
              <a:avLst/>
            </a:prstGeom>
          </p:spPr>
        </p:pic>
        <p:pic>
          <p:nvPicPr>
            <p:cNvPr id="145" name="Picture 144"/>
            <p:cNvPicPr>
              <a:picLocks noChangeAspect="1"/>
            </p:cNvPicPr>
            <p:nvPr/>
          </p:nvPicPr>
          <p:blipFill>
            <a:blip r:embed="rId143" cstate="screen">
              <a:extLst>
                <a:ext uri="{28A0092B-C50C-407E-A947-70E740481C1C}">
                  <a14:useLocalDpi xmlns:a14="http://schemas.microsoft.com/office/drawing/2010/main"/>
                </a:ext>
              </a:extLst>
            </a:blip>
            <a:stretch>
              <a:fillRect/>
            </a:stretch>
          </p:blipFill>
          <p:spPr>
            <a:xfrm>
              <a:off x="5902483" y="4625360"/>
              <a:ext cx="819673" cy="725844"/>
            </a:xfrm>
            <a:prstGeom prst="rect">
              <a:avLst/>
            </a:prstGeom>
          </p:spPr>
        </p:pic>
        <p:pic>
          <p:nvPicPr>
            <p:cNvPr id="146" name="Picture 145"/>
            <p:cNvPicPr>
              <a:picLocks noChangeAspect="1"/>
            </p:cNvPicPr>
            <p:nvPr/>
          </p:nvPicPr>
          <p:blipFill>
            <a:blip r:embed="rId144" cstate="screen">
              <a:extLst>
                <a:ext uri="{28A0092B-C50C-407E-A947-70E740481C1C}">
                  <a14:useLocalDpi xmlns:a14="http://schemas.microsoft.com/office/drawing/2010/main"/>
                </a:ext>
              </a:extLst>
            </a:blip>
            <a:stretch>
              <a:fillRect/>
            </a:stretch>
          </p:blipFill>
          <p:spPr>
            <a:xfrm>
              <a:off x="7140979" y="4808070"/>
              <a:ext cx="1869231" cy="951750"/>
            </a:xfrm>
            <a:prstGeom prst="rect">
              <a:avLst/>
            </a:prstGeom>
          </p:spPr>
        </p:pic>
        <p:pic>
          <p:nvPicPr>
            <p:cNvPr id="147" name="Picture 146"/>
            <p:cNvPicPr>
              <a:picLocks noChangeAspect="1"/>
            </p:cNvPicPr>
            <p:nvPr/>
          </p:nvPicPr>
          <p:blipFill>
            <a:blip r:embed="rId145" cstate="screen">
              <a:extLst>
                <a:ext uri="{28A0092B-C50C-407E-A947-70E740481C1C}">
                  <a14:useLocalDpi xmlns:a14="http://schemas.microsoft.com/office/drawing/2010/main"/>
                </a:ext>
              </a:extLst>
            </a:blip>
            <a:stretch>
              <a:fillRect/>
            </a:stretch>
          </p:blipFill>
          <p:spPr>
            <a:xfrm>
              <a:off x="5621766" y="4257885"/>
              <a:ext cx="476157" cy="331009"/>
            </a:xfrm>
            <a:prstGeom prst="rect">
              <a:avLst/>
            </a:prstGeom>
          </p:spPr>
        </p:pic>
        <p:pic>
          <p:nvPicPr>
            <p:cNvPr id="148" name="Picture 147"/>
            <p:cNvPicPr>
              <a:picLocks noChangeAspect="1"/>
            </p:cNvPicPr>
            <p:nvPr/>
          </p:nvPicPr>
          <p:blipFill>
            <a:blip r:embed="rId146" cstate="screen">
              <a:extLst>
                <a:ext uri="{28A0092B-C50C-407E-A947-70E740481C1C}">
                  <a14:useLocalDpi xmlns:a14="http://schemas.microsoft.com/office/drawing/2010/main"/>
                </a:ext>
              </a:extLst>
            </a:blip>
            <a:stretch>
              <a:fillRect/>
            </a:stretch>
          </p:blipFill>
          <p:spPr>
            <a:xfrm>
              <a:off x="6762247" y="5212839"/>
              <a:ext cx="1062063" cy="807168"/>
            </a:xfrm>
            <a:prstGeom prst="rect">
              <a:avLst/>
            </a:prstGeom>
          </p:spPr>
        </p:pic>
        <p:pic>
          <p:nvPicPr>
            <p:cNvPr id="149" name="Picture 148"/>
            <p:cNvPicPr>
              <a:picLocks noChangeAspect="1"/>
            </p:cNvPicPr>
            <p:nvPr/>
          </p:nvPicPr>
          <p:blipFill>
            <a:blip r:embed="rId147" cstate="screen">
              <a:extLst>
                <a:ext uri="{28A0092B-C50C-407E-A947-70E740481C1C}">
                  <a14:useLocalDpi xmlns:a14="http://schemas.microsoft.com/office/drawing/2010/main"/>
                </a:ext>
              </a:extLst>
            </a:blip>
            <a:stretch>
              <a:fillRect/>
            </a:stretch>
          </p:blipFill>
          <p:spPr>
            <a:xfrm>
              <a:off x="6284087" y="4378461"/>
              <a:ext cx="690483" cy="224874"/>
            </a:xfrm>
            <a:prstGeom prst="rect">
              <a:avLst/>
            </a:prstGeom>
          </p:spPr>
        </p:pic>
        <p:pic>
          <p:nvPicPr>
            <p:cNvPr id="150" name="Picture 149"/>
            <p:cNvPicPr>
              <a:picLocks noChangeAspect="1"/>
            </p:cNvPicPr>
            <p:nvPr/>
          </p:nvPicPr>
          <p:blipFill>
            <a:blip r:embed="rId148" cstate="screen">
              <a:extLst>
                <a:ext uri="{28A0092B-C50C-407E-A947-70E740481C1C}">
                  <a14:useLocalDpi xmlns:a14="http://schemas.microsoft.com/office/drawing/2010/main"/>
                </a:ext>
              </a:extLst>
            </a:blip>
            <a:stretch>
              <a:fillRect/>
            </a:stretch>
          </p:blipFill>
          <p:spPr>
            <a:xfrm>
              <a:off x="5657498" y="4562934"/>
              <a:ext cx="231105" cy="245266"/>
            </a:xfrm>
            <a:prstGeom prst="rect">
              <a:avLst/>
            </a:prstGeom>
          </p:spPr>
        </p:pic>
        <p:pic>
          <p:nvPicPr>
            <p:cNvPr id="151" name="Picture 150"/>
            <p:cNvPicPr>
              <a:picLocks noChangeAspect="1"/>
            </p:cNvPicPr>
            <p:nvPr/>
          </p:nvPicPr>
          <p:blipFill>
            <a:blip r:embed="rId149" cstate="screen">
              <a:extLst>
                <a:ext uri="{28A0092B-C50C-407E-A947-70E740481C1C}">
                  <a14:useLocalDpi xmlns:a14="http://schemas.microsoft.com/office/drawing/2010/main"/>
                </a:ext>
              </a:extLst>
            </a:blip>
            <a:stretch>
              <a:fillRect/>
            </a:stretch>
          </p:blipFill>
          <p:spPr>
            <a:xfrm>
              <a:off x="5952091" y="4443857"/>
              <a:ext cx="316637" cy="86098"/>
            </a:xfrm>
            <a:prstGeom prst="rect">
              <a:avLst/>
            </a:prstGeom>
          </p:spPr>
        </p:pic>
        <p:pic>
          <p:nvPicPr>
            <p:cNvPr id="152" name="Picture 151"/>
            <p:cNvPicPr>
              <a:picLocks noChangeAspect="1"/>
            </p:cNvPicPr>
            <p:nvPr/>
          </p:nvPicPr>
          <p:blipFill>
            <a:blip r:embed="rId150" cstate="screen">
              <a:extLst>
                <a:ext uri="{28A0092B-C50C-407E-A947-70E740481C1C}">
                  <a14:useLocalDpi xmlns:a14="http://schemas.microsoft.com/office/drawing/2010/main"/>
                </a:ext>
              </a:extLst>
            </a:blip>
            <a:stretch>
              <a:fillRect/>
            </a:stretch>
          </p:blipFill>
          <p:spPr>
            <a:xfrm>
              <a:off x="6692107" y="5094754"/>
              <a:ext cx="665653" cy="382396"/>
            </a:xfrm>
            <a:prstGeom prst="rect">
              <a:avLst/>
            </a:prstGeom>
          </p:spPr>
        </p:pic>
        <p:pic>
          <p:nvPicPr>
            <p:cNvPr id="153" name="Picture 152"/>
            <p:cNvPicPr>
              <a:picLocks noChangeAspect="1"/>
            </p:cNvPicPr>
            <p:nvPr/>
          </p:nvPicPr>
          <p:blipFill>
            <a:blip r:embed="rId151" cstate="screen">
              <a:extLst>
                <a:ext uri="{28A0092B-C50C-407E-A947-70E740481C1C}">
                  <a14:useLocalDpi xmlns:a14="http://schemas.microsoft.com/office/drawing/2010/main"/>
                </a:ext>
              </a:extLst>
            </a:blip>
            <a:stretch>
              <a:fillRect/>
            </a:stretch>
          </p:blipFill>
          <p:spPr>
            <a:xfrm>
              <a:off x="6514465" y="5395961"/>
              <a:ext cx="471840" cy="471840"/>
            </a:xfrm>
            <a:prstGeom prst="rect">
              <a:avLst/>
            </a:prstGeom>
          </p:spPr>
        </p:pic>
        <p:pic>
          <p:nvPicPr>
            <p:cNvPr id="154" name="Picture 153"/>
            <p:cNvPicPr>
              <a:picLocks noChangeAspect="1"/>
            </p:cNvPicPr>
            <p:nvPr/>
          </p:nvPicPr>
          <p:blipFill>
            <a:blip r:embed="rId152" cstate="screen">
              <a:extLst>
                <a:ext uri="{28A0092B-C50C-407E-A947-70E740481C1C}">
                  <a14:useLocalDpi xmlns:a14="http://schemas.microsoft.com/office/drawing/2010/main"/>
                </a:ext>
              </a:extLst>
            </a:blip>
            <a:stretch>
              <a:fillRect/>
            </a:stretch>
          </p:blipFill>
          <p:spPr>
            <a:xfrm>
              <a:off x="6213978" y="5203214"/>
              <a:ext cx="205360" cy="269093"/>
            </a:xfrm>
            <a:prstGeom prst="rect">
              <a:avLst/>
            </a:prstGeom>
          </p:spPr>
        </p:pic>
        <p:pic>
          <p:nvPicPr>
            <p:cNvPr id="155" name="Picture 154"/>
            <p:cNvPicPr>
              <a:picLocks noChangeAspect="1"/>
            </p:cNvPicPr>
            <p:nvPr/>
          </p:nvPicPr>
          <p:blipFill>
            <a:blip r:embed="rId153" cstate="screen">
              <a:extLst>
                <a:ext uri="{28A0092B-C50C-407E-A947-70E740481C1C}">
                  <a14:useLocalDpi xmlns:a14="http://schemas.microsoft.com/office/drawing/2010/main"/>
                </a:ext>
              </a:extLst>
            </a:blip>
            <a:stretch>
              <a:fillRect/>
            </a:stretch>
          </p:blipFill>
          <p:spPr>
            <a:xfrm>
              <a:off x="5495159" y="1045424"/>
              <a:ext cx="1116328" cy="1274475"/>
            </a:xfrm>
            <a:prstGeom prst="rect">
              <a:avLst/>
            </a:prstGeom>
          </p:spPr>
        </p:pic>
        <p:pic>
          <p:nvPicPr>
            <p:cNvPr id="156" name="Picture 155"/>
            <p:cNvPicPr>
              <a:picLocks noChangeAspect="1"/>
            </p:cNvPicPr>
            <p:nvPr/>
          </p:nvPicPr>
          <p:blipFill>
            <a:blip r:embed="rId154" cstate="screen">
              <a:extLst>
                <a:ext uri="{28A0092B-C50C-407E-A947-70E740481C1C}">
                  <a14:useLocalDpi xmlns:a14="http://schemas.microsoft.com/office/drawing/2010/main"/>
                </a:ext>
              </a:extLst>
            </a:blip>
            <a:stretch>
              <a:fillRect/>
            </a:stretch>
          </p:blipFill>
          <p:spPr>
            <a:xfrm>
              <a:off x="6125597" y="1258988"/>
              <a:ext cx="1115515" cy="1274475"/>
            </a:xfrm>
            <a:prstGeom prst="rect">
              <a:avLst/>
            </a:prstGeom>
          </p:spPr>
        </p:pic>
        <p:pic>
          <p:nvPicPr>
            <p:cNvPr id="157" name="Picture 156"/>
            <p:cNvPicPr>
              <a:picLocks noChangeAspect="1"/>
            </p:cNvPicPr>
            <p:nvPr/>
          </p:nvPicPr>
          <p:blipFill>
            <a:blip r:embed="rId155" cstate="screen">
              <a:extLst>
                <a:ext uri="{28A0092B-C50C-407E-A947-70E740481C1C}">
                  <a14:useLocalDpi xmlns:a14="http://schemas.microsoft.com/office/drawing/2010/main"/>
                </a:ext>
              </a:extLst>
            </a:blip>
            <a:stretch>
              <a:fillRect/>
            </a:stretch>
          </p:blipFill>
          <p:spPr>
            <a:xfrm>
              <a:off x="6561948" y="5443444"/>
              <a:ext cx="145007" cy="145007"/>
            </a:xfrm>
            <a:prstGeom prst="rect">
              <a:avLst/>
            </a:prstGeom>
          </p:spPr>
        </p:pic>
        <p:pic>
          <p:nvPicPr>
            <p:cNvPr id="158" name="Picture 157"/>
            <p:cNvPicPr>
              <a:picLocks noChangeAspect="1"/>
            </p:cNvPicPr>
            <p:nvPr/>
          </p:nvPicPr>
          <p:blipFill>
            <a:blip r:embed="rId156" cstate="screen">
              <a:extLst>
                <a:ext uri="{28A0092B-C50C-407E-A947-70E740481C1C}">
                  <a14:useLocalDpi xmlns:a14="http://schemas.microsoft.com/office/drawing/2010/main"/>
                </a:ext>
              </a:extLst>
            </a:blip>
            <a:stretch>
              <a:fillRect/>
            </a:stretch>
          </p:blipFill>
          <p:spPr>
            <a:xfrm>
              <a:off x="7813388" y="5767241"/>
              <a:ext cx="796548" cy="247815"/>
            </a:xfrm>
            <a:prstGeom prst="rect">
              <a:avLst/>
            </a:prstGeom>
          </p:spPr>
        </p:pic>
        <p:pic>
          <p:nvPicPr>
            <p:cNvPr id="159" name="Picture 158"/>
            <p:cNvPicPr>
              <a:picLocks noChangeAspect="1"/>
            </p:cNvPicPr>
            <p:nvPr/>
          </p:nvPicPr>
          <p:blipFill>
            <a:blip r:embed="rId157" cstate="screen">
              <a:extLst>
                <a:ext uri="{28A0092B-C50C-407E-A947-70E740481C1C}">
                  <a14:useLocalDpi xmlns:a14="http://schemas.microsoft.com/office/drawing/2010/main"/>
                </a:ext>
              </a:extLst>
            </a:blip>
            <a:stretch>
              <a:fillRect/>
            </a:stretch>
          </p:blipFill>
          <p:spPr>
            <a:xfrm>
              <a:off x="9317115" y="5092273"/>
              <a:ext cx="708042" cy="708042"/>
            </a:xfrm>
            <a:prstGeom prst="rect">
              <a:avLst/>
            </a:prstGeom>
          </p:spPr>
        </p:pic>
        <p:pic>
          <p:nvPicPr>
            <p:cNvPr id="160" name="Picture 159"/>
            <p:cNvPicPr>
              <a:picLocks noChangeAspect="1"/>
            </p:cNvPicPr>
            <p:nvPr/>
          </p:nvPicPr>
          <p:blipFill>
            <a:blip r:embed="rId158" cstate="screen">
              <a:extLst>
                <a:ext uri="{28A0092B-C50C-407E-A947-70E740481C1C}">
                  <a14:useLocalDpi xmlns:a14="http://schemas.microsoft.com/office/drawing/2010/main"/>
                </a:ext>
              </a:extLst>
            </a:blip>
            <a:stretch>
              <a:fillRect/>
            </a:stretch>
          </p:blipFill>
          <p:spPr>
            <a:xfrm>
              <a:off x="9016771" y="5428060"/>
              <a:ext cx="531031" cy="531031"/>
            </a:xfrm>
            <a:prstGeom prst="rect">
              <a:avLst/>
            </a:prstGeom>
          </p:spPr>
        </p:pic>
        <p:pic>
          <p:nvPicPr>
            <p:cNvPr id="161" name="Picture 160"/>
            <p:cNvPicPr>
              <a:picLocks noChangeAspect="1"/>
            </p:cNvPicPr>
            <p:nvPr/>
          </p:nvPicPr>
          <p:blipFill>
            <a:blip r:embed="rId159" cstate="screen">
              <a:extLst>
                <a:ext uri="{28A0092B-C50C-407E-A947-70E740481C1C}">
                  <a14:useLocalDpi xmlns:a14="http://schemas.microsoft.com/office/drawing/2010/main"/>
                </a:ext>
              </a:extLst>
            </a:blip>
            <a:stretch>
              <a:fillRect/>
            </a:stretch>
          </p:blipFill>
          <p:spPr>
            <a:xfrm>
              <a:off x="6705324" y="5632866"/>
              <a:ext cx="1869227" cy="429553"/>
            </a:xfrm>
            <a:prstGeom prst="rect">
              <a:avLst/>
            </a:prstGeom>
          </p:spPr>
        </p:pic>
        <p:pic>
          <p:nvPicPr>
            <p:cNvPr id="162" name="Picture 161"/>
            <p:cNvPicPr>
              <a:picLocks noChangeAspect="1"/>
            </p:cNvPicPr>
            <p:nvPr/>
          </p:nvPicPr>
          <p:blipFill>
            <a:blip r:embed="rId160" cstate="screen">
              <a:extLst>
                <a:ext uri="{28A0092B-C50C-407E-A947-70E740481C1C}">
                  <a14:useLocalDpi xmlns:a14="http://schemas.microsoft.com/office/drawing/2010/main"/>
                </a:ext>
              </a:extLst>
            </a:blip>
            <a:stretch>
              <a:fillRect/>
            </a:stretch>
          </p:blipFill>
          <p:spPr>
            <a:xfrm>
              <a:off x="5778328" y="631935"/>
              <a:ext cx="1670983" cy="418029"/>
            </a:xfrm>
            <a:prstGeom prst="rect">
              <a:avLst/>
            </a:prstGeom>
          </p:spPr>
        </p:pic>
        <p:pic>
          <p:nvPicPr>
            <p:cNvPr id="163" name="Picture 162"/>
            <p:cNvPicPr>
              <a:picLocks noChangeAspect="1"/>
            </p:cNvPicPr>
            <p:nvPr/>
          </p:nvPicPr>
          <p:blipFill>
            <a:blip r:embed="rId161" cstate="screen">
              <a:extLst>
                <a:ext uri="{28A0092B-C50C-407E-A947-70E740481C1C}">
                  <a14:useLocalDpi xmlns:a14="http://schemas.microsoft.com/office/drawing/2010/main"/>
                </a:ext>
              </a:extLst>
            </a:blip>
            <a:stretch>
              <a:fillRect/>
            </a:stretch>
          </p:blipFill>
          <p:spPr>
            <a:xfrm>
              <a:off x="2769441" y="1077668"/>
              <a:ext cx="1468198" cy="413497"/>
            </a:xfrm>
            <a:prstGeom prst="rect">
              <a:avLst/>
            </a:prstGeom>
          </p:spPr>
        </p:pic>
        <p:pic>
          <p:nvPicPr>
            <p:cNvPr id="164" name="Picture 163"/>
            <p:cNvPicPr>
              <a:picLocks noChangeAspect="1"/>
            </p:cNvPicPr>
            <p:nvPr/>
          </p:nvPicPr>
          <p:blipFill>
            <a:blip r:embed="rId162" cstate="screen">
              <a:extLst>
                <a:ext uri="{28A0092B-C50C-407E-A947-70E740481C1C}">
                  <a14:useLocalDpi xmlns:a14="http://schemas.microsoft.com/office/drawing/2010/main"/>
                </a:ext>
              </a:extLst>
            </a:blip>
            <a:stretch>
              <a:fillRect/>
            </a:stretch>
          </p:blipFill>
          <p:spPr>
            <a:xfrm>
              <a:off x="7744324" y="2608988"/>
              <a:ext cx="1274475" cy="1274475"/>
            </a:xfrm>
            <a:prstGeom prst="rect">
              <a:avLst/>
            </a:prstGeom>
          </p:spPr>
        </p:pic>
        <p:pic>
          <p:nvPicPr>
            <p:cNvPr id="165" name="Picture 164"/>
            <p:cNvPicPr>
              <a:picLocks noChangeAspect="1"/>
            </p:cNvPicPr>
            <p:nvPr/>
          </p:nvPicPr>
          <p:blipFill>
            <a:blip r:embed="rId163" cstate="screen">
              <a:extLst>
                <a:ext uri="{28A0092B-C50C-407E-A947-70E740481C1C}">
                  <a14:useLocalDpi xmlns:a14="http://schemas.microsoft.com/office/drawing/2010/main"/>
                </a:ext>
              </a:extLst>
            </a:blip>
            <a:stretch>
              <a:fillRect/>
            </a:stretch>
          </p:blipFill>
          <p:spPr>
            <a:xfrm>
              <a:off x="3309930" y="1325988"/>
              <a:ext cx="1111627" cy="366412"/>
            </a:xfrm>
            <a:prstGeom prst="rect">
              <a:avLst/>
            </a:prstGeom>
          </p:spPr>
        </p:pic>
        <p:pic>
          <p:nvPicPr>
            <p:cNvPr id="166" name="Picture 165"/>
            <p:cNvPicPr>
              <a:picLocks noChangeAspect="1"/>
            </p:cNvPicPr>
            <p:nvPr/>
          </p:nvPicPr>
          <p:blipFill>
            <a:blip r:embed="rId164" cstate="screen">
              <a:extLst>
                <a:ext uri="{28A0092B-C50C-407E-A947-70E740481C1C}">
                  <a14:useLocalDpi xmlns:a14="http://schemas.microsoft.com/office/drawing/2010/main"/>
                </a:ext>
              </a:extLst>
            </a:blip>
            <a:stretch>
              <a:fillRect/>
            </a:stretch>
          </p:blipFill>
          <p:spPr>
            <a:xfrm>
              <a:off x="8807791" y="1604422"/>
              <a:ext cx="1726093" cy="502780"/>
            </a:xfrm>
            <a:prstGeom prst="rect">
              <a:avLst/>
            </a:prstGeom>
          </p:spPr>
        </p:pic>
        <p:pic>
          <p:nvPicPr>
            <p:cNvPr id="167" name="Picture 166"/>
            <p:cNvPicPr>
              <a:picLocks noChangeAspect="1"/>
            </p:cNvPicPr>
            <p:nvPr/>
          </p:nvPicPr>
          <p:blipFill>
            <a:blip r:embed="rId165" cstate="screen">
              <a:extLst>
                <a:ext uri="{28A0092B-C50C-407E-A947-70E740481C1C}">
                  <a14:useLocalDpi xmlns:a14="http://schemas.microsoft.com/office/drawing/2010/main"/>
                </a:ext>
              </a:extLst>
            </a:blip>
            <a:stretch>
              <a:fillRect/>
            </a:stretch>
          </p:blipFill>
          <p:spPr>
            <a:xfrm>
              <a:off x="4038056" y="5991770"/>
              <a:ext cx="968036" cy="245266"/>
            </a:xfrm>
            <a:prstGeom prst="rect">
              <a:avLst/>
            </a:prstGeom>
          </p:spPr>
        </p:pic>
        <p:pic>
          <p:nvPicPr>
            <p:cNvPr id="168" name="Picture 167"/>
            <p:cNvPicPr>
              <a:picLocks noChangeAspect="1"/>
            </p:cNvPicPr>
            <p:nvPr/>
          </p:nvPicPr>
          <p:blipFill>
            <a:blip r:embed="rId166" cstate="screen">
              <a:extLst>
                <a:ext uri="{28A0092B-C50C-407E-A947-70E740481C1C}">
                  <a14:useLocalDpi xmlns:a14="http://schemas.microsoft.com/office/drawing/2010/main"/>
                </a:ext>
              </a:extLst>
            </a:blip>
            <a:stretch>
              <a:fillRect/>
            </a:stretch>
          </p:blipFill>
          <p:spPr>
            <a:xfrm>
              <a:off x="6967964" y="1724423"/>
              <a:ext cx="371581" cy="307574"/>
            </a:xfrm>
            <a:prstGeom prst="rect">
              <a:avLst/>
            </a:prstGeom>
          </p:spPr>
        </p:pic>
        <p:pic>
          <p:nvPicPr>
            <p:cNvPr id="169" name="Picture 168"/>
            <p:cNvPicPr>
              <a:picLocks noChangeAspect="1"/>
            </p:cNvPicPr>
            <p:nvPr/>
          </p:nvPicPr>
          <p:blipFill>
            <a:blip r:embed="rId167" cstate="screen">
              <a:extLst>
                <a:ext uri="{28A0092B-C50C-407E-A947-70E740481C1C}">
                  <a14:useLocalDpi xmlns:a14="http://schemas.microsoft.com/office/drawing/2010/main"/>
                </a:ext>
              </a:extLst>
            </a:blip>
            <a:stretch>
              <a:fillRect/>
            </a:stretch>
          </p:blipFill>
          <p:spPr>
            <a:xfrm>
              <a:off x="8884052" y="3326727"/>
              <a:ext cx="1416280" cy="1166661"/>
            </a:xfrm>
            <a:prstGeom prst="rect">
              <a:avLst/>
            </a:prstGeom>
          </p:spPr>
        </p:pic>
        <p:pic>
          <p:nvPicPr>
            <p:cNvPr id="170" name="Picture 169"/>
            <p:cNvPicPr>
              <a:picLocks noChangeAspect="1"/>
            </p:cNvPicPr>
            <p:nvPr/>
          </p:nvPicPr>
          <p:blipFill>
            <a:blip r:embed="rId168" cstate="screen">
              <a:extLst>
                <a:ext uri="{28A0092B-C50C-407E-A947-70E740481C1C}">
                  <a14:useLocalDpi xmlns:a14="http://schemas.microsoft.com/office/drawing/2010/main"/>
                </a:ext>
              </a:extLst>
            </a:blip>
            <a:stretch>
              <a:fillRect/>
            </a:stretch>
          </p:blipFill>
          <p:spPr>
            <a:xfrm>
              <a:off x="9241514" y="2648757"/>
              <a:ext cx="1539002" cy="676889"/>
            </a:xfrm>
            <a:prstGeom prst="rect">
              <a:avLst/>
            </a:prstGeom>
          </p:spPr>
        </p:pic>
        <p:pic>
          <p:nvPicPr>
            <p:cNvPr id="171" name="Picture 170"/>
            <p:cNvPicPr>
              <a:picLocks noChangeAspect="1"/>
            </p:cNvPicPr>
            <p:nvPr/>
          </p:nvPicPr>
          <p:blipFill>
            <a:blip r:embed="rId169" cstate="screen">
              <a:extLst>
                <a:ext uri="{28A0092B-C50C-407E-A947-70E740481C1C}">
                  <a14:useLocalDpi xmlns:a14="http://schemas.microsoft.com/office/drawing/2010/main"/>
                </a:ext>
              </a:extLst>
            </a:blip>
            <a:stretch>
              <a:fillRect/>
            </a:stretch>
          </p:blipFill>
          <p:spPr>
            <a:xfrm>
              <a:off x="7328430" y="2193094"/>
              <a:ext cx="318619" cy="318619"/>
            </a:xfrm>
            <a:prstGeom prst="rect">
              <a:avLst/>
            </a:prstGeom>
          </p:spPr>
        </p:pic>
        <p:pic>
          <p:nvPicPr>
            <p:cNvPr id="172" name="Picture 171"/>
            <p:cNvPicPr>
              <a:picLocks noChangeAspect="1"/>
            </p:cNvPicPr>
            <p:nvPr/>
          </p:nvPicPr>
          <p:blipFill>
            <a:blip r:embed="rId170" cstate="screen">
              <a:extLst>
                <a:ext uri="{28A0092B-C50C-407E-A947-70E740481C1C}">
                  <a14:useLocalDpi xmlns:a14="http://schemas.microsoft.com/office/drawing/2010/main"/>
                </a:ext>
              </a:extLst>
            </a:blip>
            <a:stretch>
              <a:fillRect/>
            </a:stretch>
          </p:blipFill>
          <p:spPr>
            <a:xfrm>
              <a:off x="9333716" y="2552563"/>
              <a:ext cx="1416083" cy="442526"/>
            </a:xfrm>
            <a:prstGeom prst="rect">
              <a:avLst/>
            </a:prstGeom>
          </p:spPr>
        </p:pic>
        <p:pic>
          <p:nvPicPr>
            <p:cNvPr id="173" name="Picture 172"/>
            <p:cNvPicPr>
              <a:picLocks noChangeAspect="1"/>
            </p:cNvPicPr>
            <p:nvPr/>
          </p:nvPicPr>
          <p:blipFill>
            <a:blip r:embed="rId171" cstate="screen">
              <a:extLst>
                <a:ext uri="{28A0092B-C50C-407E-A947-70E740481C1C}">
                  <a14:useLocalDpi xmlns:a14="http://schemas.microsoft.com/office/drawing/2010/main"/>
                </a:ext>
              </a:extLst>
            </a:blip>
            <a:stretch>
              <a:fillRect/>
            </a:stretch>
          </p:blipFill>
          <p:spPr>
            <a:xfrm>
              <a:off x="9244324" y="4108988"/>
              <a:ext cx="1274475" cy="1274475"/>
            </a:xfrm>
            <a:prstGeom prst="rect">
              <a:avLst/>
            </a:prstGeom>
          </p:spPr>
        </p:pic>
        <p:pic>
          <p:nvPicPr>
            <p:cNvPr id="174" name="Picture 173"/>
            <p:cNvPicPr>
              <a:picLocks noChangeAspect="1"/>
            </p:cNvPicPr>
            <p:nvPr/>
          </p:nvPicPr>
          <p:blipFill>
            <a:blip r:embed="rId172" cstate="screen">
              <a:extLst>
                <a:ext uri="{28A0092B-C50C-407E-A947-70E740481C1C}">
                  <a14:useLocalDpi xmlns:a14="http://schemas.microsoft.com/office/drawing/2010/main"/>
                </a:ext>
              </a:extLst>
            </a:blip>
            <a:stretch>
              <a:fillRect/>
            </a:stretch>
          </p:blipFill>
          <p:spPr>
            <a:xfrm>
              <a:off x="9394324" y="4258988"/>
              <a:ext cx="1274475" cy="1274475"/>
            </a:xfrm>
            <a:prstGeom prst="rect">
              <a:avLst/>
            </a:prstGeom>
          </p:spPr>
        </p:pic>
        <p:pic>
          <p:nvPicPr>
            <p:cNvPr id="175" name="Picture 174"/>
            <p:cNvPicPr>
              <a:picLocks noChangeAspect="1"/>
            </p:cNvPicPr>
            <p:nvPr/>
          </p:nvPicPr>
          <p:blipFill>
            <a:blip r:embed="rId173" cstate="screen">
              <a:extLst>
                <a:ext uri="{28A0092B-C50C-407E-A947-70E740481C1C}">
                  <a14:useLocalDpi xmlns:a14="http://schemas.microsoft.com/office/drawing/2010/main"/>
                </a:ext>
              </a:extLst>
            </a:blip>
            <a:stretch>
              <a:fillRect/>
            </a:stretch>
          </p:blipFill>
          <p:spPr>
            <a:xfrm>
              <a:off x="8093013" y="2894837"/>
              <a:ext cx="415974" cy="378802"/>
            </a:xfrm>
            <a:prstGeom prst="rect">
              <a:avLst/>
            </a:prstGeom>
          </p:spPr>
        </p:pic>
        <p:pic>
          <p:nvPicPr>
            <p:cNvPr id="176" name="Picture 175"/>
            <p:cNvPicPr>
              <a:picLocks noChangeAspect="1"/>
            </p:cNvPicPr>
            <p:nvPr/>
          </p:nvPicPr>
          <p:blipFill>
            <a:blip r:embed="rId174" cstate="screen">
              <a:extLst>
                <a:ext uri="{28A0092B-C50C-407E-A947-70E740481C1C}">
                  <a14:useLocalDpi xmlns:a14="http://schemas.microsoft.com/office/drawing/2010/main"/>
                </a:ext>
              </a:extLst>
            </a:blip>
            <a:stretch>
              <a:fillRect/>
            </a:stretch>
          </p:blipFill>
          <p:spPr>
            <a:xfrm>
              <a:off x="8395793" y="3260457"/>
              <a:ext cx="506349" cy="506349"/>
            </a:xfrm>
            <a:prstGeom prst="rect">
              <a:avLst/>
            </a:prstGeom>
          </p:spPr>
        </p:pic>
        <p:pic>
          <p:nvPicPr>
            <p:cNvPr id="177" name="Picture 176"/>
            <p:cNvPicPr>
              <a:picLocks noChangeAspect="1"/>
            </p:cNvPicPr>
            <p:nvPr/>
          </p:nvPicPr>
          <p:blipFill>
            <a:blip r:embed="rId175" cstate="screen">
              <a:extLst>
                <a:ext uri="{28A0092B-C50C-407E-A947-70E740481C1C}">
                  <a14:useLocalDpi xmlns:a14="http://schemas.microsoft.com/office/drawing/2010/main"/>
                </a:ext>
              </a:extLst>
            </a:blip>
            <a:stretch>
              <a:fillRect/>
            </a:stretch>
          </p:blipFill>
          <p:spPr>
            <a:xfrm>
              <a:off x="9205756" y="3352335"/>
              <a:ext cx="896741" cy="471969"/>
            </a:xfrm>
            <a:prstGeom prst="rect">
              <a:avLst/>
            </a:prstGeom>
          </p:spPr>
        </p:pic>
        <p:pic>
          <p:nvPicPr>
            <p:cNvPr id="178" name="Picture 177"/>
            <p:cNvPicPr>
              <a:picLocks noChangeAspect="1"/>
            </p:cNvPicPr>
            <p:nvPr/>
          </p:nvPicPr>
          <p:blipFill>
            <a:blip r:embed="rId176" cstate="screen">
              <a:extLst>
                <a:ext uri="{28A0092B-C50C-407E-A947-70E740481C1C}">
                  <a14:useLocalDpi xmlns:a14="http://schemas.microsoft.com/office/drawing/2010/main"/>
                </a:ext>
              </a:extLst>
            </a:blip>
            <a:stretch>
              <a:fillRect/>
            </a:stretch>
          </p:blipFill>
          <p:spPr>
            <a:xfrm>
              <a:off x="3868872" y="741967"/>
              <a:ext cx="949352" cy="1063274"/>
            </a:xfrm>
            <a:prstGeom prst="rect">
              <a:avLst/>
            </a:prstGeom>
          </p:spPr>
        </p:pic>
        <p:pic>
          <p:nvPicPr>
            <p:cNvPr id="179" name="Picture 178"/>
            <p:cNvPicPr>
              <a:picLocks noChangeAspect="1"/>
            </p:cNvPicPr>
            <p:nvPr/>
          </p:nvPicPr>
          <p:blipFill>
            <a:blip r:embed="rId177" cstate="screen">
              <a:extLst>
                <a:ext uri="{28A0092B-C50C-407E-A947-70E740481C1C}">
                  <a14:useLocalDpi xmlns:a14="http://schemas.microsoft.com/office/drawing/2010/main"/>
                </a:ext>
              </a:extLst>
            </a:blip>
            <a:stretch>
              <a:fillRect/>
            </a:stretch>
          </p:blipFill>
          <p:spPr>
            <a:xfrm>
              <a:off x="9186758" y="4051422"/>
              <a:ext cx="708042" cy="708042"/>
            </a:xfrm>
            <a:prstGeom prst="rect">
              <a:avLst/>
            </a:prstGeom>
          </p:spPr>
        </p:pic>
        <p:pic>
          <p:nvPicPr>
            <p:cNvPr id="180" name="Picture 179"/>
            <p:cNvPicPr>
              <a:picLocks noChangeAspect="1"/>
            </p:cNvPicPr>
            <p:nvPr/>
          </p:nvPicPr>
          <p:blipFill>
            <a:blip r:embed="rId178" cstate="screen">
              <a:extLst>
                <a:ext uri="{28A0092B-C50C-407E-A947-70E740481C1C}">
                  <a14:useLocalDpi xmlns:a14="http://schemas.microsoft.com/office/drawing/2010/main"/>
                </a:ext>
              </a:extLst>
            </a:blip>
            <a:stretch>
              <a:fillRect/>
            </a:stretch>
          </p:blipFill>
          <p:spPr>
            <a:xfrm>
              <a:off x="9037518" y="3764533"/>
              <a:ext cx="531031" cy="449606"/>
            </a:xfrm>
            <a:prstGeom prst="rect">
              <a:avLst/>
            </a:prstGeom>
          </p:spPr>
        </p:pic>
        <p:pic>
          <p:nvPicPr>
            <p:cNvPr id="181" name="Picture 180"/>
            <p:cNvPicPr>
              <a:picLocks noChangeAspect="1"/>
            </p:cNvPicPr>
            <p:nvPr/>
          </p:nvPicPr>
          <p:blipFill>
            <a:blip r:embed="rId179" cstate="screen">
              <a:extLst>
                <a:ext uri="{28A0092B-C50C-407E-A947-70E740481C1C}">
                  <a14:useLocalDpi xmlns:a14="http://schemas.microsoft.com/office/drawing/2010/main"/>
                </a:ext>
              </a:extLst>
            </a:blip>
            <a:stretch>
              <a:fillRect/>
            </a:stretch>
          </p:blipFill>
          <p:spPr>
            <a:xfrm>
              <a:off x="2033695" y="1359311"/>
              <a:ext cx="1676941" cy="1274475"/>
            </a:xfrm>
            <a:prstGeom prst="rect">
              <a:avLst/>
            </a:prstGeom>
          </p:spPr>
        </p:pic>
        <p:pic>
          <p:nvPicPr>
            <p:cNvPr id="182" name="Picture 181"/>
            <p:cNvPicPr>
              <a:picLocks noChangeAspect="1"/>
            </p:cNvPicPr>
            <p:nvPr/>
          </p:nvPicPr>
          <p:blipFill>
            <a:blip r:embed="rId180" cstate="screen">
              <a:extLst>
                <a:ext uri="{28A0092B-C50C-407E-A947-70E740481C1C}">
                  <a14:useLocalDpi xmlns:a14="http://schemas.microsoft.com/office/drawing/2010/main"/>
                </a:ext>
              </a:extLst>
            </a:blip>
            <a:stretch>
              <a:fillRect/>
            </a:stretch>
          </p:blipFill>
          <p:spPr>
            <a:xfrm>
              <a:off x="9860896" y="4800836"/>
              <a:ext cx="832658" cy="725036"/>
            </a:xfrm>
            <a:prstGeom prst="rect">
              <a:avLst/>
            </a:prstGeom>
          </p:spPr>
        </p:pic>
        <p:pic>
          <p:nvPicPr>
            <p:cNvPr id="183" name="Picture 182"/>
            <p:cNvPicPr>
              <a:picLocks noChangeAspect="1"/>
            </p:cNvPicPr>
            <p:nvPr/>
          </p:nvPicPr>
          <p:blipFill>
            <a:blip r:embed="rId181" cstate="screen">
              <a:extLst>
                <a:ext uri="{28A0092B-C50C-407E-A947-70E740481C1C}">
                  <a14:useLocalDpi xmlns:a14="http://schemas.microsoft.com/office/drawing/2010/main"/>
                </a:ext>
              </a:extLst>
            </a:blip>
            <a:stretch>
              <a:fillRect/>
            </a:stretch>
          </p:blipFill>
          <p:spPr>
            <a:xfrm>
              <a:off x="9526800" y="4179004"/>
              <a:ext cx="465537" cy="339860"/>
            </a:xfrm>
            <a:prstGeom prst="rect">
              <a:avLst/>
            </a:prstGeom>
          </p:spPr>
        </p:pic>
        <p:pic>
          <p:nvPicPr>
            <p:cNvPr id="184" name="Picture 183"/>
            <p:cNvPicPr>
              <a:picLocks noChangeAspect="1"/>
            </p:cNvPicPr>
            <p:nvPr/>
          </p:nvPicPr>
          <p:blipFill>
            <a:blip r:embed="rId182" cstate="screen">
              <a:extLst>
                <a:ext uri="{28A0092B-C50C-407E-A947-70E740481C1C}">
                  <a14:useLocalDpi xmlns:a14="http://schemas.microsoft.com/office/drawing/2010/main"/>
                </a:ext>
              </a:extLst>
            </a:blip>
            <a:stretch>
              <a:fillRect/>
            </a:stretch>
          </p:blipFill>
          <p:spPr>
            <a:xfrm>
              <a:off x="10072452" y="4204939"/>
              <a:ext cx="794776" cy="499169"/>
            </a:xfrm>
            <a:prstGeom prst="rect">
              <a:avLst/>
            </a:prstGeom>
          </p:spPr>
        </p:pic>
        <p:pic>
          <p:nvPicPr>
            <p:cNvPr id="185" name="Picture 184"/>
            <p:cNvPicPr>
              <a:picLocks noChangeAspect="1"/>
            </p:cNvPicPr>
            <p:nvPr/>
          </p:nvPicPr>
          <p:blipFill>
            <a:blip r:embed="rId183" cstate="screen">
              <a:extLst>
                <a:ext uri="{28A0092B-C50C-407E-A947-70E740481C1C}">
                  <a14:useLocalDpi xmlns:a14="http://schemas.microsoft.com/office/drawing/2010/main"/>
                </a:ext>
              </a:extLst>
            </a:blip>
            <a:stretch>
              <a:fillRect/>
            </a:stretch>
          </p:blipFill>
          <p:spPr>
            <a:xfrm>
              <a:off x="5799031" y="1333675"/>
              <a:ext cx="1812586" cy="375262"/>
            </a:xfrm>
            <a:prstGeom prst="rect">
              <a:avLst/>
            </a:prstGeom>
          </p:spPr>
        </p:pic>
        <p:pic>
          <p:nvPicPr>
            <p:cNvPr id="186" name="Picture 185"/>
            <p:cNvPicPr>
              <a:picLocks noChangeAspect="1"/>
            </p:cNvPicPr>
            <p:nvPr/>
          </p:nvPicPr>
          <p:blipFill>
            <a:blip r:embed="rId184" cstate="screen">
              <a:extLst>
                <a:ext uri="{28A0092B-C50C-407E-A947-70E740481C1C}">
                  <a14:useLocalDpi xmlns:a14="http://schemas.microsoft.com/office/drawing/2010/main"/>
                </a:ext>
              </a:extLst>
            </a:blip>
            <a:stretch>
              <a:fillRect/>
            </a:stretch>
          </p:blipFill>
          <p:spPr>
            <a:xfrm>
              <a:off x="5262222" y="522277"/>
              <a:ext cx="940484" cy="811398"/>
            </a:xfrm>
            <a:prstGeom prst="rect">
              <a:avLst/>
            </a:prstGeom>
          </p:spPr>
        </p:pic>
        <p:pic>
          <p:nvPicPr>
            <p:cNvPr id="187" name="Picture 186"/>
            <p:cNvPicPr>
              <a:picLocks noChangeAspect="1"/>
            </p:cNvPicPr>
            <p:nvPr/>
          </p:nvPicPr>
          <p:blipFill>
            <a:blip r:embed="rId185" cstate="screen">
              <a:extLst>
                <a:ext uri="{28A0092B-C50C-407E-A947-70E740481C1C}">
                  <a14:useLocalDpi xmlns:a14="http://schemas.microsoft.com/office/drawing/2010/main"/>
                </a:ext>
              </a:extLst>
            </a:blip>
            <a:stretch>
              <a:fillRect/>
            </a:stretch>
          </p:blipFill>
          <p:spPr>
            <a:xfrm>
              <a:off x="576340" y="2357987"/>
              <a:ext cx="1487491" cy="944557"/>
            </a:xfrm>
            <a:prstGeom prst="rect">
              <a:avLst/>
            </a:prstGeom>
          </p:spPr>
        </p:pic>
        <p:pic>
          <p:nvPicPr>
            <p:cNvPr id="188" name="Picture 187"/>
            <p:cNvPicPr>
              <a:picLocks noChangeAspect="1"/>
            </p:cNvPicPr>
            <p:nvPr/>
          </p:nvPicPr>
          <p:blipFill>
            <a:blip r:embed="rId186" cstate="screen">
              <a:extLst>
                <a:ext uri="{28A0092B-C50C-407E-A947-70E740481C1C}">
                  <a14:useLocalDpi xmlns:a14="http://schemas.microsoft.com/office/drawing/2010/main"/>
                </a:ext>
              </a:extLst>
            </a:blip>
            <a:stretch>
              <a:fillRect/>
            </a:stretch>
          </p:blipFill>
          <p:spPr>
            <a:xfrm>
              <a:off x="10489572" y="4968536"/>
              <a:ext cx="354021" cy="354021"/>
            </a:xfrm>
            <a:prstGeom prst="rect">
              <a:avLst/>
            </a:prstGeom>
          </p:spPr>
        </p:pic>
        <p:pic>
          <p:nvPicPr>
            <p:cNvPr id="189" name="Picture 188"/>
            <p:cNvPicPr>
              <a:picLocks noChangeAspect="1"/>
            </p:cNvPicPr>
            <p:nvPr/>
          </p:nvPicPr>
          <p:blipFill>
            <a:blip r:embed="rId187" cstate="screen">
              <a:extLst>
                <a:ext uri="{28A0092B-C50C-407E-A947-70E740481C1C}">
                  <a14:useLocalDpi xmlns:a14="http://schemas.microsoft.com/office/drawing/2010/main"/>
                </a:ext>
              </a:extLst>
            </a:blip>
            <a:stretch>
              <a:fillRect/>
            </a:stretch>
          </p:blipFill>
          <p:spPr>
            <a:xfrm>
              <a:off x="448703" y="2633786"/>
              <a:ext cx="1864492" cy="1274475"/>
            </a:xfrm>
            <a:prstGeom prst="rect">
              <a:avLst/>
            </a:prstGeom>
          </p:spPr>
        </p:pic>
        <p:pic>
          <p:nvPicPr>
            <p:cNvPr id="190" name="Picture 189"/>
            <p:cNvPicPr>
              <a:picLocks noChangeAspect="1"/>
            </p:cNvPicPr>
            <p:nvPr/>
          </p:nvPicPr>
          <p:blipFill>
            <a:blip r:embed="rId188" cstate="screen">
              <a:extLst>
                <a:ext uri="{28A0092B-C50C-407E-A947-70E740481C1C}">
                  <a14:useLocalDpi xmlns:a14="http://schemas.microsoft.com/office/drawing/2010/main"/>
                </a:ext>
              </a:extLst>
            </a:blip>
            <a:stretch>
              <a:fillRect/>
            </a:stretch>
          </p:blipFill>
          <p:spPr>
            <a:xfrm>
              <a:off x="3543104" y="849782"/>
              <a:ext cx="405411" cy="589527"/>
            </a:xfrm>
            <a:prstGeom prst="rect">
              <a:avLst/>
            </a:prstGeom>
          </p:spPr>
        </p:pic>
        <p:pic>
          <p:nvPicPr>
            <p:cNvPr id="191" name="Picture 190"/>
            <p:cNvPicPr>
              <a:picLocks noChangeAspect="1"/>
            </p:cNvPicPr>
            <p:nvPr/>
          </p:nvPicPr>
          <p:blipFill>
            <a:blip r:embed="rId189" cstate="screen">
              <a:extLst>
                <a:ext uri="{28A0092B-C50C-407E-A947-70E740481C1C}">
                  <a14:useLocalDpi xmlns:a14="http://schemas.microsoft.com/office/drawing/2010/main"/>
                </a:ext>
              </a:extLst>
            </a:blip>
            <a:stretch>
              <a:fillRect/>
            </a:stretch>
          </p:blipFill>
          <p:spPr>
            <a:xfrm>
              <a:off x="453570" y="2933786"/>
              <a:ext cx="1689912" cy="1274475"/>
            </a:xfrm>
            <a:prstGeom prst="rect">
              <a:avLst/>
            </a:prstGeom>
          </p:spPr>
        </p:pic>
        <p:pic>
          <p:nvPicPr>
            <p:cNvPr id="192" name="Picture 191"/>
            <p:cNvPicPr>
              <a:picLocks noChangeAspect="1"/>
            </p:cNvPicPr>
            <p:nvPr/>
          </p:nvPicPr>
          <p:blipFill>
            <a:blip r:embed="rId190" cstate="screen">
              <a:extLst>
                <a:ext uri="{28A0092B-C50C-407E-A947-70E740481C1C}">
                  <a14:useLocalDpi xmlns:a14="http://schemas.microsoft.com/office/drawing/2010/main"/>
                </a:ext>
              </a:extLst>
            </a:blip>
            <a:stretch>
              <a:fillRect/>
            </a:stretch>
          </p:blipFill>
          <p:spPr>
            <a:xfrm>
              <a:off x="310876" y="3200974"/>
              <a:ext cx="1132866" cy="1265624"/>
            </a:xfrm>
            <a:prstGeom prst="rect">
              <a:avLst/>
            </a:prstGeom>
          </p:spPr>
        </p:pic>
        <p:pic>
          <p:nvPicPr>
            <p:cNvPr id="193" name="Picture 192"/>
            <p:cNvPicPr>
              <a:picLocks noChangeAspect="1"/>
            </p:cNvPicPr>
            <p:nvPr/>
          </p:nvPicPr>
          <p:blipFill>
            <a:blip r:embed="rId191" cstate="screen">
              <a:extLst>
                <a:ext uri="{28A0092B-C50C-407E-A947-70E740481C1C}">
                  <a14:useLocalDpi xmlns:a14="http://schemas.microsoft.com/office/drawing/2010/main"/>
                </a:ext>
              </a:extLst>
            </a:blip>
            <a:stretch>
              <a:fillRect/>
            </a:stretch>
          </p:blipFill>
          <p:spPr>
            <a:xfrm>
              <a:off x="1220254" y="1864247"/>
              <a:ext cx="307644" cy="571844"/>
            </a:xfrm>
            <a:prstGeom prst="rect">
              <a:avLst/>
            </a:prstGeom>
          </p:spPr>
        </p:pic>
        <p:pic>
          <p:nvPicPr>
            <p:cNvPr id="194" name="Picture 193"/>
            <p:cNvPicPr>
              <a:picLocks noChangeAspect="1"/>
            </p:cNvPicPr>
            <p:nvPr/>
          </p:nvPicPr>
          <p:blipFill>
            <a:blip r:embed="rId192" cstate="screen">
              <a:extLst>
                <a:ext uri="{28A0092B-C50C-407E-A947-70E740481C1C}">
                  <a14:useLocalDpi xmlns:a14="http://schemas.microsoft.com/office/drawing/2010/main"/>
                </a:ext>
              </a:extLst>
            </a:blip>
            <a:stretch>
              <a:fillRect/>
            </a:stretch>
          </p:blipFill>
          <p:spPr>
            <a:xfrm>
              <a:off x="7584909" y="3653317"/>
              <a:ext cx="395371" cy="230539"/>
            </a:xfrm>
            <a:prstGeom prst="rect">
              <a:avLst/>
            </a:prstGeom>
          </p:spPr>
        </p:pic>
        <p:pic>
          <p:nvPicPr>
            <p:cNvPr id="195" name="Picture 194"/>
            <p:cNvPicPr>
              <a:picLocks noChangeAspect="1"/>
            </p:cNvPicPr>
            <p:nvPr/>
          </p:nvPicPr>
          <p:blipFill>
            <a:blip r:embed="rId193" cstate="screen">
              <a:extLst>
                <a:ext uri="{28A0092B-C50C-407E-A947-70E740481C1C}">
                  <a14:useLocalDpi xmlns:a14="http://schemas.microsoft.com/office/drawing/2010/main"/>
                </a:ext>
              </a:extLst>
            </a:blip>
            <a:stretch>
              <a:fillRect/>
            </a:stretch>
          </p:blipFill>
          <p:spPr>
            <a:xfrm>
              <a:off x="2731726" y="4673563"/>
              <a:ext cx="406444" cy="587312"/>
            </a:xfrm>
            <a:prstGeom prst="rect">
              <a:avLst/>
            </a:prstGeom>
          </p:spPr>
        </p:pic>
        <p:pic>
          <p:nvPicPr>
            <p:cNvPr id="196" name="Picture 195"/>
            <p:cNvPicPr>
              <a:picLocks noChangeAspect="1"/>
            </p:cNvPicPr>
            <p:nvPr/>
          </p:nvPicPr>
          <p:blipFill>
            <a:blip r:embed="rId194" cstate="screen">
              <a:extLst>
                <a:ext uri="{28A0092B-C50C-407E-A947-70E740481C1C}">
                  <a14:useLocalDpi xmlns:a14="http://schemas.microsoft.com/office/drawing/2010/main"/>
                </a:ext>
              </a:extLst>
            </a:blip>
            <a:stretch>
              <a:fillRect/>
            </a:stretch>
          </p:blipFill>
          <p:spPr>
            <a:xfrm>
              <a:off x="631642" y="3784629"/>
              <a:ext cx="996717" cy="996717"/>
            </a:xfrm>
            <a:prstGeom prst="rect">
              <a:avLst/>
            </a:prstGeom>
          </p:spPr>
        </p:pic>
        <p:pic>
          <p:nvPicPr>
            <p:cNvPr id="197" name="Picture 196"/>
            <p:cNvPicPr>
              <a:picLocks noChangeAspect="1"/>
            </p:cNvPicPr>
            <p:nvPr/>
          </p:nvPicPr>
          <p:blipFill>
            <a:blip r:embed="rId195" cstate="screen">
              <a:extLst>
                <a:ext uri="{28A0092B-C50C-407E-A947-70E740481C1C}">
                  <a14:useLocalDpi xmlns:a14="http://schemas.microsoft.com/office/drawing/2010/main"/>
                </a:ext>
              </a:extLst>
            </a:blip>
            <a:stretch>
              <a:fillRect/>
            </a:stretch>
          </p:blipFill>
          <p:spPr>
            <a:xfrm>
              <a:off x="1426709" y="3589599"/>
              <a:ext cx="1869230" cy="1218738"/>
            </a:xfrm>
            <a:prstGeom prst="rect">
              <a:avLst/>
            </a:prstGeom>
          </p:spPr>
        </p:pic>
        <p:pic>
          <p:nvPicPr>
            <p:cNvPr id="198" name="Picture 197"/>
            <p:cNvPicPr>
              <a:picLocks noChangeAspect="1"/>
            </p:cNvPicPr>
            <p:nvPr/>
          </p:nvPicPr>
          <p:blipFill>
            <a:blip r:embed="rId196" cstate="screen">
              <a:extLst>
                <a:ext uri="{28A0092B-C50C-407E-A947-70E740481C1C}">
                  <a14:useLocalDpi xmlns:a14="http://schemas.microsoft.com/office/drawing/2010/main"/>
                </a:ext>
              </a:extLst>
            </a:blip>
            <a:stretch>
              <a:fillRect/>
            </a:stretch>
          </p:blipFill>
          <p:spPr>
            <a:xfrm>
              <a:off x="1280635" y="3983786"/>
              <a:ext cx="1558038" cy="1274475"/>
            </a:xfrm>
            <a:prstGeom prst="rect">
              <a:avLst/>
            </a:prstGeom>
          </p:spPr>
        </p:pic>
        <p:pic>
          <p:nvPicPr>
            <p:cNvPr id="199" name="Picture 198"/>
            <p:cNvPicPr>
              <a:picLocks noChangeAspect="1"/>
            </p:cNvPicPr>
            <p:nvPr/>
          </p:nvPicPr>
          <p:blipFill>
            <a:blip r:embed="rId197" cstate="screen">
              <a:extLst>
                <a:ext uri="{28A0092B-C50C-407E-A947-70E740481C1C}">
                  <a14:useLocalDpi xmlns:a14="http://schemas.microsoft.com/office/drawing/2010/main"/>
                </a:ext>
              </a:extLst>
            </a:blip>
            <a:stretch>
              <a:fillRect/>
            </a:stretch>
          </p:blipFill>
          <p:spPr>
            <a:xfrm>
              <a:off x="324722" y="3023608"/>
              <a:ext cx="160853" cy="167650"/>
            </a:xfrm>
            <a:prstGeom prst="rect">
              <a:avLst/>
            </a:prstGeom>
          </p:spPr>
        </p:pic>
        <p:pic>
          <p:nvPicPr>
            <p:cNvPr id="200" name="Picture 199"/>
            <p:cNvPicPr>
              <a:picLocks noChangeAspect="1"/>
            </p:cNvPicPr>
            <p:nvPr/>
          </p:nvPicPr>
          <p:blipFill>
            <a:blip r:embed="rId198" cstate="screen">
              <a:extLst>
                <a:ext uri="{28A0092B-C50C-407E-A947-70E740481C1C}">
                  <a14:useLocalDpi xmlns:a14="http://schemas.microsoft.com/office/drawing/2010/main"/>
                </a:ext>
              </a:extLst>
            </a:blip>
            <a:stretch>
              <a:fillRect/>
            </a:stretch>
          </p:blipFill>
          <p:spPr>
            <a:xfrm>
              <a:off x="1229237" y="4114875"/>
              <a:ext cx="1274475" cy="1274475"/>
            </a:xfrm>
            <a:prstGeom prst="rect">
              <a:avLst/>
            </a:prstGeom>
          </p:spPr>
        </p:pic>
        <p:pic>
          <p:nvPicPr>
            <p:cNvPr id="201" name="Picture 200"/>
            <p:cNvPicPr>
              <a:picLocks noChangeAspect="1"/>
            </p:cNvPicPr>
            <p:nvPr/>
          </p:nvPicPr>
          <p:blipFill>
            <a:blip r:embed="rId199" cstate="screen">
              <a:extLst>
                <a:ext uri="{28A0092B-C50C-407E-A947-70E740481C1C}">
                  <a14:useLocalDpi xmlns:a14="http://schemas.microsoft.com/office/drawing/2010/main"/>
                </a:ext>
              </a:extLst>
            </a:blip>
            <a:stretch>
              <a:fillRect/>
            </a:stretch>
          </p:blipFill>
          <p:spPr>
            <a:xfrm>
              <a:off x="4807707" y="2694097"/>
              <a:ext cx="531031" cy="531031"/>
            </a:xfrm>
            <a:prstGeom prst="rect">
              <a:avLst/>
            </a:prstGeom>
          </p:spPr>
        </p:pic>
        <p:pic>
          <p:nvPicPr>
            <p:cNvPr id="202" name="Picture 201"/>
            <p:cNvPicPr>
              <a:picLocks noChangeAspect="1"/>
            </p:cNvPicPr>
            <p:nvPr/>
          </p:nvPicPr>
          <p:blipFill>
            <a:blip r:embed="rId200" cstate="screen">
              <a:extLst>
                <a:ext uri="{28A0092B-C50C-407E-A947-70E740481C1C}">
                  <a14:useLocalDpi xmlns:a14="http://schemas.microsoft.com/office/drawing/2010/main"/>
                </a:ext>
              </a:extLst>
            </a:blip>
            <a:stretch>
              <a:fillRect/>
            </a:stretch>
          </p:blipFill>
          <p:spPr>
            <a:xfrm>
              <a:off x="1233750" y="2521098"/>
              <a:ext cx="339858" cy="65706"/>
            </a:xfrm>
            <a:prstGeom prst="rect">
              <a:avLst/>
            </a:prstGeom>
          </p:spPr>
        </p:pic>
        <p:pic>
          <p:nvPicPr>
            <p:cNvPr id="203" name="Picture 202"/>
            <p:cNvPicPr>
              <a:picLocks noChangeAspect="1"/>
            </p:cNvPicPr>
            <p:nvPr/>
          </p:nvPicPr>
          <p:blipFill>
            <a:blip r:embed="rId201" cstate="screen">
              <a:extLst>
                <a:ext uri="{28A0092B-C50C-407E-A947-70E740481C1C}">
                  <a14:useLocalDpi xmlns:a14="http://schemas.microsoft.com/office/drawing/2010/main"/>
                </a:ext>
              </a:extLst>
            </a:blip>
            <a:stretch>
              <a:fillRect/>
            </a:stretch>
          </p:blipFill>
          <p:spPr>
            <a:xfrm>
              <a:off x="1153766" y="1981719"/>
              <a:ext cx="140476" cy="264525"/>
            </a:xfrm>
            <a:prstGeom prst="rect">
              <a:avLst/>
            </a:prstGeom>
          </p:spPr>
        </p:pic>
        <p:pic>
          <p:nvPicPr>
            <p:cNvPr id="204" name="Picture 203"/>
            <p:cNvPicPr>
              <a:picLocks noChangeAspect="1"/>
            </p:cNvPicPr>
            <p:nvPr/>
          </p:nvPicPr>
          <p:blipFill>
            <a:blip r:embed="rId202" cstate="screen">
              <a:extLst>
                <a:ext uri="{28A0092B-C50C-407E-A947-70E740481C1C}">
                  <a14:useLocalDpi xmlns:a14="http://schemas.microsoft.com/office/drawing/2010/main"/>
                </a:ext>
              </a:extLst>
            </a:blip>
            <a:stretch>
              <a:fillRect/>
            </a:stretch>
          </p:blipFill>
          <p:spPr>
            <a:xfrm>
              <a:off x="2138760" y="4883786"/>
              <a:ext cx="808642" cy="815381"/>
            </a:xfrm>
            <a:prstGeom prst="rect">
              <a:avLst/>
            </a:prstGeom>
          </p:spPr>
        </p:pic>
        <p:pic>
          <p:nvPicPr>
            <p:cNvPr id="205" name="Picture 204"/>
            <p:cNvPicPr>
              <a:picLocks noChangeAspect="1"/>
            </p:cNvPicPr>
            <p:nvPr/>
          </p:nvPicPr>
          <p:blipFill>
            <a:blip r:embed="rId203" cstate="screen">
              <a:extLst>
                <a:ext uri="{28A0092B-C50C-407E-A947-70E740481C1C}">
                  <a14:useLocalDpi xmlns:a14="http://schemas.microsoft.com/office/drawing/2010/main"/>
                </a:ext>
              </a:extLst>
            </a:blip>
            <a:stretch>
              <a:fillRect/>
            </a:stretch>
          </p:blipFill>
          <p:spPr>
            <a:xfrm>
              <a:off x="1091197" y="4273717"/>
              <a:ext cx="824869" cy="824869"/>
            </a:xfrm>
            <a:prstGeom prst="rect">
              <a:avLst/>
            </a:prstGeom>
          </p:spPr>
        </p:pic>
        <p:pic>
          <p:nvPicPr>
            <p:cNvPr id="206" name="Picture 205"/>
            <p:cNvPicPr>
              <a:picLocks noChangeAspect="1"/>
            </p:cNvPicPr>
            <p:nvPr/>
          </p:nvPicPr>
          <p:blipFill>
            <a:blip r:embed="rId204" cstate="screen">
              <a:extLst>
                <a:ext uri="{28A0092B-C50C-407E-A947-70E740481C1C}">
                  <a14:useLocalDpi xmlns:a14="http://schemas.microsoft.com/office/drawing/2010/main"/>
                </a:ext>
              </a:extLst>
            </a:blip>
            <a:stretch>
              <a:fillRect/>
            </a:stretch>
          </p:blipFill>
          <p:spPr>
            <a:xfrm>
              <a:off x="909042" y="4091562"/>
              <a:ext cx="628387" cy="628387"/>
            </a:xfrm>
            <a:prstGeom prst="rect">
              <a:avLst/>
            </a:prstGeom>
          </p:spPr>
        </p:pic>
        <p:pic>
          <p:nvPicPr>
            <p:cNvPr id="207" name="Picture 206"/>
            <p:cNvPicPr>
              <a:picLocks noChangeAspect="1"/>
            </p:cNvPicPr>
            <p:nvPr/>
          </p:nvPicPr>
          <p:blipFill>
            <a:blip r:embed="rId205" cstate="screen">
              <a:extLst>
                <a:ext uri="{28A0092B-C50C-407E-A947-70E740481C1C}">
                  <a14:useLocalDpi xmlns:a14="http://schemas.microsoft.com/office/drawing/2010/main"/>
                </a:ext>
              </a:extLst>
            </a:blip>
            <a:stretch>
              <a:fillRect/>
            </a:stretch>
          </p:blipFill>
          <p:spPr>
            <a:xfrm>
              <a:off x="864537" y="3637098"/>
              <a:ext cx="513330" cy="270826"/>
            </a:xfrm>
            <a:prstGeom prst="rect">
              <a:avLst/>
            </a:prstGeom>
          </p:spPr>
        </p:pic>
        <p:pic>
          <p:nvPicPr>
            <p:cNvPr id="208" name="Picture 207"/>
            <p:cNvPicPr>
              <a:picLocks noChangeAspect="1"/>
            </p:cNvPicPr>
            <p:nvPr/>
          </p:nvPicPr>
          <p:blipFill>
            <a:blip r:embed="rId206" cstate="screen">
              <a:extLst>
                <a:ext uri="{28A0092B-C50C-407E-A947-70E740481C1C}">
                  <a14:useLocalDpi xmlns:a14="http://schemas.microsoft.com/office/drawing/2010/main"/>
                </a:ext>
              </a:extLst>
            </a:blip>
            <a:stretch>
              <a:fillRect/>
            </a:stretch>
          </p:blipFill>
          <p:spPr>
            <a:xfrm>
              <a:off x="1224004" y="3867892"/>
              <a:ext cx="637238" cy="318619"/>
            </a:xfrm>
            <a:prstGeom prst="rect">
              <a:avLst/>
            </a:prstGeom>
          </p:spPr>
        </p:pic>
        <p:pic>
          <p:nvPicPr>
            <p:cNvPr id="209" name="Picture 208"/>
            <p:cNvPicPr>
              <a:picLocks noChangeAspect="1"/>
            </p:cNvPicPr>
            <p:nvPr/>
          </p:nvPicPr>
          <p:blipFill>
            <a:blip r:embed="rId207" cstate="screen">
              <a:extLst>
                <a:ext uri="{28A0092B-C50C-407E-A947-70E740481C1C}">
                  <a14:useLocalDpi xmlns:a14="http://schemas.microsoft.com/office/drawing/2010/main"/>
                </a:ext>
              </a:extLst>
            </a:blip>
            <a:stretch>
              <a:fillRect/>
            </a:stretch>
          </p:blipFill>
          <p:spPr>
            <a:xfrm>
              <a:off x="9854098" y="1705664"/>
              <a:ext cx="1092751" cy="893324"/>
            </a:xfrm>
            <a:prstGeom prst="rect">
              <a:avLst/>
            </a:prstGeom>
          </p:spPr>
        </p:pic>
        <p:pic>
          <p:nvPicPr>
            <p:cNvPr id="210" name="Picture 209"/>
            <p:cNvPicPr>
              <a:picLocks noChangeAspect="1"/>
            </p:cNvPicPr>
            <p:nvPr/>
          </p:nvPicPr>
          <p:blipFill>
            <a:blip r:embed="rId208" cstate="screen">
              <a:extLst>
                <a:ext uri="{28A0092B-C50C-407E-A947-70E740481C1C}">
                  <a14:useLocalDpi xmlns:a14="http://schemas.microsoft.com/office/drawing/2010/main"/>
                </a:ext>
              </a:extLst>
            </a:blip>
            <a:stretch>
              <a:fillRect/>
            </a:stretch>
          </p:blipFill>
          <p:spPr>
            <a:xfrm>
              <a:off x="8649990" y="1670845"/>
              <a:ext cx="957891" cy="1274475"/>
            </a:xfrm>
            <a:prstGeom prst="rect">
              <a:avLst/>
            </a:prstGeom>
          </p:spPr>
        </p:pic>
        <p:pic>
          <p:nvPicPr>
            <p:cNvPr id="211" name="Picture 210"/>
            <p:cNvPicPr>
              <a:picLocks noChangeAspect="1"/>
            </p:cNvPicPr>
            <p:nvPr/>
          </p:nvPicPr>
          <p:blipFill>
            <a:blip r:embed="rId209" cstate="screen">
              <a:extLst>
                <a:ext uri="{28A0092B-C50C-407E-A947-70E740481C1C}">
                  <a14:useLocalDpi xmlns:a14="http://schemas.microsoft.com/office/drawing/2010/main"/>
                </a:ext>
              </a:extLst>
            </a:blip>
            <a:stretch>
              <a:fillRect/>
            </a:stretch>
          </p:blipFill>
          <p:spPr>
            <a:xfrm>
              <a:off x="877309" y="4006204"/>
              <a:ext cx="165965" cy="134245"/>
            </a:xfrm>
            <a:prstGeom prst="rect">
              <a:avLst/>
            </a:prstGeom>
          </p:spPr>
        </p:pic>
        <p:pic>
          <p:nvPicPr>
            <p:cNvPr id="212" name="Picture 211"/>
            <p:cNvPicPr>
              <a:picLocks noChangeAspect="1"/>
            </p:cNvPicPr>
            <p:nvPr/>
          </p:nvPicPr>
          <p:blipFill>
            <a:blip r:embed="rId210" cstate="screen">
              <a:extLst>
                <a:ext uri="{28A0092B-C50C-407E-A947-70E740481C1C}">
                  <a14:useLocalDpi xmlns:a14="http://schemas.microsoft.com/office/drawing/2010/main"/>
                </a:ext>
              </a:extLst>
            </a:blip>
            <a:stretch>
              <a:fillRect/>
            </a:stretch>
          </p:blipFill>
          <p:spPr>
            <a:xfrm>
              <a:off x="957407" y="4184933"/>
              <a:ext cx="124615" cy="151238"/>
            </a:xfrm>
            <a:prstGeom prst="rect">
              <a:avLst/>
            </a:prstGeom>
          </p:spPr>
        </p:pic>
        <p:pic>
          <p:nvPicPr>
            <p:cNvPr id="213" name="Picture 212"/>
            <p:cNvPicPr>
              <a:picLocks noChangeAspect="1"/>
            </p:cNvPicPr>
            <p:nvPr/>
          </p:nvPicPr>
          <p:blipFill>
            <a:blip r:embed="rId211" cstate="screen">
              <a:extLst>
                <a:ext uri="{28A0092B-C50C-407E-A947-70E740481C1C}">
                  <a14:useLocalDpi xmlns:a14="http://schemas.microsoft.com/office/drawing/2010/main"/>
                </a:ext>
              </a:extLst>
            </a:blip>
            <a:stretch>
              <a:fillRect/>
            </a:stretch>
          </p:blipFill>
          <p:spPr>
            <a:xfrm>
              <a:off x="2811113" y="5179450"/>
              <a:ext cx="545268" cy="835606"/>
            </a:xfrm>
            <a:prstGeom prst="rect">
              <a:avLst/>
            </a:prstGeom>
          </p:spPr>
        </p:pic>
        <p:pic>
          <p:nvPicPr>
            <p:cNvPr id="214" name="Picture 213"/>
            <p:cNvPicPr>
              <a:picLocks noChangeAspect="1"/>
            </p:cNvPicPr>
            <p:nvPr/>
          </p:nvPicPr>
          <p:blipFill>
            <a:blip r:embed="rId212" cstate="screen">
              <a:extLst>
                <a:ext uri="{28A0092B-C50C-407E-A947-70E740481C1C}">
                  <a14:useLocalDpi xmlns:a14="http://schemas.microsoft.com/office/drawing/2010/main"/>
                </a:ext>
              </a:extLst>
            </a:blip>
            <a:stretch>
              <a:fillRect/>
            </a:stretch>
          </p:blipFill>
          <p:spPr>
            <a:xfrm>
              <a:off x="9619368" y="2174325"/>
              <a:ext cx="1665146" cy="1027395"/>
            </a:xfrm>
            <a:prstGeom prst="rect">
              <a:avLst/>
            </a:prstGeom>
          </p:spPr>
        </p:pic>
        <p:pic>
          <p:nvPicPr>
            <p:cNvPr id="215" name="Picture 214"/>
            <p:cNvPicPr>
              <a:picLocks noChangeAspect="1"/>
            </p:cNvPicPr>
            <p:nvPr/>
          </p:nvPicPr>
          <p:blipFill>
            <a:blip r:embed="rId213" cstate="screen">
              <a:extLst>
                <a:ext uri="{28A0092B-C50C-407E-A947-70E740481C1C}">
                  <a14:useLocalDpi xmlns:a14="http://schemas.microsoft.com/office/drawing/2010/main"/>
                </a:ext>
              </a:extLst>
            </a:blip>
            <a:stretch>
              <a:fillRect/>
            </a:stretch>
          </p:blipFill>
          <p:spPr>
            <a:xfrm>
              <a:off x="1689890" y="4884857"/>
              <a:ext cx="291713" cy="299077"/>
            </a:xfrm>
            <a:prstGeom prst="rect">
              <a:avLst/>
            </a:prstGeom>
          </p:spPr>
        </p:pic>
        <p:pic>
          <p:nvPicPr>
            <p:cNvPr id="216" name="Picture 215"/>
            <p:cNvPicPr>
              <a:picLocks noChangeAspect="1"/>
            </p:cNvPicPr>
            <p:nvPr/>
          </p:nvPicPr>
          <p:blipFill>
            <a:blip r:embed="rId214" cstate="screen">
              <a:extLst>
                <a:ext uri="{28A0092B-C50C-407E-A947-70E740481C1C}">
                  <a14:useLocalDpi xmlns:a14="http://schemas.microsoft.com/office/drawing/2010/main"/>
                </a:ext>
              </a:extLst>
            </a:blip>
            <a:stretch>
              <a:fillRect/>
            </a:stretch>
          </p:blipFill>
          <p:spPr>
            <a:xfrm>
              <a:off x="2020031" y="5199558"/>
              <a:ext cx="398273" cy="396503"/>
            </a:xfrm>
            <a:prstGeom prst="rect">
              <a:avLst/>
            </a:prstGeom>
          </p:spPr>
        </p:pic>
        <p:pic>
          <p:nvPicPr>
            <p:cNvPr id="217" name="Picture 216"/>
            <p:cNvPicPr>
              <a:picLocks noChangeAspect="1"/>
            </p:cNvPicPr>
            <p:nvPr/>
          </p:nvPicPr>
          <p:blipFill>
            <a:blip r:embed="rId215" cstate="screen">
              <a:extLst>
                <a:ext uri="{28A0092B-C50C-407E-A947-70E740481C1C}">
                  <a14:useLocalDpi xmlns:a14="http://schemas.microsoft.com/office/drawing/2010/main"/>
                </a:ext>
              </a:extLst>
            </a:blip>
            <a:stretch>
              <a:fillRect/>
            </a:stretch>
          </p:blipFill>
          <p:spPr>
            <a:xfrm>
              <a:off x="6153069" y="1078025"/>
              <a:ext cx="1414312" cy="362871"/>
            </a:xfrm>
            <a:prstGeom prst="rect">
              <a:avLst/>
            </a:prstGeom>
          </p:spPr>
        </p:pic>
        <p:pic>
          <p:nvPicPr>
            <p:cNvPr id="218" name="Picture 217"/>
            <p:cNvPicPr>
              <a:picLocks noChangeAspect="1"/>
            </p:cNvPicPr>
            <p:nvPr/>
          </p:nvPicPr>
          <p:blipFill>
            <a:blip r:embed="rId216" cstate="screen">
              <a:extLst>
                <a:ext uri="{28A0092B-C50C-407E-A947-70E740481C1C}">
                  <a14:useLocalDpi xmlns:a14="http://schemas.microsoft.com/office/drawing/2010/main"/>
                </a:ext>
              </a:extLst>
            </a:blip>
            <a:stretch>
              <a:fillRect/>
            </a:stretch>
          </p:blipFill>
          <p:spPr>
            <a:xfrm>
              <a:off x="7596874" y="943159"/>
              <a:ext cx="1869230" cy="1120077"/>
            </a:xfrm>
            <a:prstGeom prst="rect">
              <a:avLst/>
            </a:prstGeom>
          </p:spPr>
        </p:pic>
        <p:pic>
          <p:nvPicPr>
            <p:cNvPr id="219" name="Picture 218"/>
            <p:cNvPicPr>
              <a:picLocks noChangeAspect="1"/>
            </p:cNvPicPr>
            <p:nvPr/>
          </p:nvPicPr>
          <p:blipFill>
            <a:blip r:embed="rId217" cstate="screen">
              <a:extLst>
                <a:ext uri="{28A0092B-C50C-407E-A947-70E740481C1C}">
                  <a14:useLocalDpi xmlns:a14="http://schemas.microsoft.com/office/drawing/2010/main"/>
                </a:ext>
              </a:extLst>
            </a:blip>
            <a:stretch>
              <a:fillRect/>
            </a:stretch>
          </p:blipFill>
          <p:spPr>
            <a:xfrm>
              <a:off x="2243029" y="5437521"/>
              <a:ext cx="175265" cy="182346"/>
            </a:xfrm>
            <a:prstGeom prst="rect">
              <a:avLst/>
            </a:prstGeom>
          </p:spPr>
        </p:pic>
        <p:pic>
          <p:nvPicPr>
            <p:cNvPr id="220" name="Picture 219"/>
            <p:cNvPicPr>
              <a:picLocks noChangeAspect="1"/>
            </p:cNvPicPr>
            <p:nvPr/>
          </p:nvPicPr>
          <p:blipFill>
            <a:blip r:embed="rId218" cstate="screen">
              <a:extLst>
                <a:ext uri="{28A0092B-C50C-407E-A947-70E740481C1C}">
                  <a14:useLocalDpi xmlns:a14="http://schemas.microsoft.com/office/drawing/2010/main"/>
                </a:ext>
              </a:extLst>
            </a:blip>
            <a:stretch>
              <a:fillRect/>
            </a:stretch>
          </p:blipFill>
          <p:spPr>
            <a:xfrm>
              <a:off x="3089927" y="940104"/>
              <a:ext cx="592322" cy="356337"/>
            </a:xfrm>
            <a:prstGeom prst="rect">
              <a:avLst/>
            </a:prstGeom>
          </p:spPr>
        </p:pic>
        <p:pic>
          <p:nvPicPr>
            <p:cNvPr id="221" name="Picture 220"/>
            <p:cNvPicPr>
              <a:picLocks noChangeAspect="1"/>
            </p:cNvPicPr>
            <p:nvPr/>
          </p:nvPicPr>
          <p:blipFill>
            <a:blip r:embed="rId219" cstate="screen">
              <a:extLst>
                <a:ext uri="{28A0092B-C50C-407E-A947-70E740481C1C}">
                  <a14:useLocalDpi xmlns:a14="http://schemas.microsoft.com/office/drawing/2010/main"/>
                </a:ext>
              </a:extLst>
            </a:blip>
            <a:stretch>
              <a:fillRect/>
            </a:stretch>
          </p:blipFill>
          <p:spPr>
            <a:xfrm>
              <a:off x="10557151" y="3027496"/>
              <a:ext cx="1021281" cy="1012218"/>
            </a:xfrm>
            <a:prstGeom prst="rect">
              <a:avLst/>
            </a:prstGeom>
          </p:spPr>
        </p:pic>
        <p:pic>
          <p:nvPicPr>
            <p:cNvPr id="222" name="Picture 221"/>
            <p:cNvPicPr>
              <a:picLocks noChangeAspect="1"/>
            </p:cNvPicPr>
            <p:nvPr/>
          </p:nvPicPr>
          <p:blipFill>
            <a:blip r:embed="rId220" cstate="screen">
              <a:extLst>
                <a:ext uri="{28A0092B-C50C-407E-A947-70E740481C1C}">
                  <a14:useLocalDpi xmlns:a14="http://schemas.microsoft.com/office/drawing/2010/main"/>
                </a:ext>
              </a:extLst>
            </a:blip>
            <a:stretch>
              <a:fillRect/>
            </a:stretch>
          </p:blipFill>
          <p:spPr>
            <a:xfrm>
              <a:off x="10560861" y="3297922"/>
              <a:ext cx="934746" cy="1083455"/>
            </a:xfrm>
            <a:prstGeom prst="rect">
              <a:avLst/>
            </a:prstGeom>
          </p:spPr>
        </p:pic>
        <p:pic>
          <p:nvPicPr>
            <p:cNvPr id="223" name="Picture 222"/>
            <p:cNvPicPr>
              <a:picLocks noChangeAspect="1"/>
            </p:cNvPicPr>
            <p:nvPr/>
          </p:nvPicPr>
          <p:blipFill>
            <a:blip r:embed="rId221" cstate="screen">
              <a:extLst>
                <a:ext uri="{28A0092B-C50C-407E-A947-70E740481C1C}">
                  <a14:useLocalDpi xmlns:a14="http://schemas.microsoft.com/office/drawing/2010/main"/>
                </a:ext>
              </a:extLst>
            </a:blip>
            <a:stretch>
              <a:fillRect/>
            </a:stretch>
          </p:blipFill>
          <p:spPr>
            <a:xfrm>
              <a:off x="2610742" y="5650487"/>
              <a:ext cx="1007814" cy="189438"/>
            </a:xfrm>
            <a:prstGeom prst="rect">
              <a:avLst/>
            </a:prstGeom>
          </p:spPr>
        </p:pic>
        <p:pic>
          <p:nvPicPr>
            <p:cNvPr id="224" name="Picture 223"/>
            <p:cNvPicPr>
              <a:picLocks noChangeAspect="1"/>
            </p:cNvPicPr>
            <p:nvPr/>
          </p:nvPicPr>
          <p:blipFill>
            <a:blip r:embed="rId222" cstate="screen">
              <a:extLst>
                <a:ext uri="{28A0092B-C50C-407E-A947-70E740481C1C}">
                  <a14:useLocalDpi xmlns:a14="http://schemas.microsoft.com/office/drawing/2010/main"/>
                </a:ext>
              </a:extLst>
            </a:blip>
            <a:stretch>
              <a:fillRect/>
            </a:stretch>
          </p:blipFill>
          <p:spPr>
            <a:xfrm>
              <a:off x="10880053" y="3224569"/>
              <a:ext cx="1120632" cy="741777"/>
            </a:xfrm>
            <a:prstGeom prst="rect">
              <a:avLst/>
            </a:prstGeom>
          </p:spPr>
        </p:pic>
        <p:pic>
          <p:nvPicPr>
            <p:cNvPr id="225" name="Picture 224"/>
            <p:cNvPicPr>
              <a:picLocks noChangeAspect="1"/>
            </p:cNvPicPr>
            <p:nvPr/>
          </p:nvPicPr>
          <p:blipFill>
            <a:blip r:embed="rId223" cstate="screen">
              <a:extLst>
                <a:ext uri="{28A0092B-C50C-407E-A947-70E740481C1C}">
                  <a14:useLocalDpi xmlns:a14="http://schemas.microsoft.com/office/drawing/2010/main"/>
                </a:ext>
              </a:extLst>
            </a:blip>
            <a:stretch>
              <a:fillRect/>
            </a:stretch>
          </p:blipFill>
          <p:spPr>
            <a:xfrm>
              <a:off x="9946669" y="1445303"/>
              <a:ext cx="621307" cy="267286"/>
            </a:xfrm>
            <a:prstGeom prst="rect">
              <a:avLst/>
            </a:prstGeom>
          </p:spPr>
        </p:pic>
        <p:pic>
          <p:nvPicPr>
            <p:cNvPr id="226" name="Picture 225"/>
            <p:cNvPicPr>
              <a:picLocks noChangeAspect="1"/>
            </p:cNvPicPr>
            <p:nvPr/>
          </p:nvPicPr>
          <p:blipFill>
            <a:blip r:embed="rId224" cstate="screen">
              <a:extLst>
                <a:ext uri="{28A0092B-C50C-407E-A947-70E740481C1C}">
                  <a14:useLocalDpi xmlns:a14="http://schemas.microsoft.com/office/drawing/2010/main"/>
                </a:ext>
              </a:extLst>
            </a:blip>
            <a:stretch>
              <a:fillRect/>
            </a:stretch>
          </p:blipFill>
          <p:spPr>
            <a:xfrm>
              <a:off x="10407924" y="3079342"/>
              <a:ext cx="489358" cy="599237"/>
            </a:xfrm>
            <a:prstGeom prst="rect">
              <a:avLst/>
            </a:prstGeom>
          </p:spPr>
        </p:pic>
        <p:pic>
          <p:nvPicPr>
            <p:cNvPr id="227" name="Picture 226"/>
            <p:cNvPicPr>
              <a:picLocks noChangeAspect="1"/>
            </p:cNvPicPr>
            <p:nvPr/>
          </p:nvPicPr>
          <p:blipFill>
            <a:blip r:embed="rId225" cstate="screen">
              <a:extLst>
                <a:ext uri="{28A0092B-C50C-407E-A947-70E740481C1C}">
                  <a14:useLocalDpi xmlns:a14="http://schemas.microsoft.com/office/drawing/2010/main"/>
                </a:ext>
              </a:extLst>
            </a:blip>
            <a:stretch>
              <a:fillRect/>
            </a:stretch>
          </p:blipFill>
          <p:spPr>
            <a:xfrm>
              <a:off x="10403826" y="2651057"/>
              <a:ext cx="398203" cy="257161"/>
            </a:xfrm>
            <a:prstGeom prst="rect">
              <a:avLst/>
            </a:prstGeom>
          </p:spPr>
        </p:pic>
        <p:pic>
          <p:nvPicPr>
            <p:cNvPr id="228" name="Picture 227"/>
            <p:cNvPicPr>
              <a:picLocks noChangeAspect="1"/>
            </p:cNvPicPr>
            <p:nvPr/>
          </p:nvPicPr>
          <p:blipFill>
            <a:blip r:embed="rId226" cstate="screen">
              <a:extLst>
                <a:ext uri="{28A0092B-C50C-407E-A947-70E740481C1C}">
                  <a14:useLocalDpi xmlns:a14="http://schemas.microsoft.com/office/drawing/2010/main"/>
                </a:ext>
              </a:extLst>
            </a:blip>
            <a:stretch>
              <a:fillRect/>
            </a:stretch>
          </p:blipFill>
          <p:spPr>
            <a:xfrm>
              <a:off x="10167925" y="2576985"/>
              <a:ext cx="169931" cy="124616"/>
            </a:xfrm>
            <a:prstGeom prst="rect">
              <a:avLst/>
            </a:prstGeom>
          </p:spPr>
        </p:pic>
        <p:pic>
          <p:nvPicPr>
            <p:cNvPr id="229" name="Picture 228"/>
            <p:cNvPicPr>
              <a:picLocks noChangeAspect="1"/>
            </p:cNvPicPr>
            <p:nvPr/>
          </p:nvPicPr>
          <p:blipFill>
            <a:blip r:embed="rId227" cstate="screen">
              <a:extLst>
                <a:ext uri="{28A0092B-C50C-407E-A947-70E740481C1C}">
                  <a14:useLocalDpi xmlns:a14="http://schemas.microsoft.com/office/drawing/2010/main"/>
                </a:ext>
              </a:extLst>
            </a:blip>
            <a:stretch>
              <a:fillRect/>
            </a:stretch>
          </p:blipFill>
          <p:spPr>
            <a:xfrm>
              <a:off x="10733967" y="2839545"/>
              <a:ext cx="416032" cy="191198"/>
            </a:xfrm>
            <a:prstGeom prst="rect">
              <a:avLst/>
            </a:prstGeom>
          </p:spPr>
        </p:pic>
        <p:pic>
          <p:nvPicPr>
            <p:cNvPr id="230" name="Picture 229"/>
            <p:cNvPicPr>
              <a:picLocks noChangeAspect="1"/>
            </p:cNvPicPr>
            <p:nvPr/>
          </p:nvPicPr>
          <p:blipFill>
            <a:blip r:embed="rId228" cstate="screen">
              <a:extLst>
                <a:ext uri="{28A0092B-C50C-407E-A947-70E740481C1C}">
                  <a14:useLocalDpi xmlns:a14="http://schemas.microsoft.com/office/drawing/2010/main"/>
                </a:ext>
              </a:extLst>
            </a:blip>
            <a:stretch>
              <a:fillRect/>
            </a:stretch>
          </p:blipFill>
          <p:spPr>
            <a:xfrm>
              <a:off x="10845376" y="3870170"/>
              <a:ext cx="1037428" cy="370004"/>
            </a:xfrm>
            <a:prstGeom prst="rect">
              <a:avLst/>
            </a:prstGeom>
          </p:spPr>
        </p:pic>
        <p:pic>
          <p:nvPicPr>
            <p:cNvPr id="231" name="Picture 230"/>
            <p:cNvPicPr>
              <a:picLocks noChangeAspect="1"/>
            </p:cNvPicPr>
            <p:nvPr/>
          </p:nvPicPr>
          <p:blipFill>
            <a:blip r:embed="rId229" cstate="screen">
              <a:extLst>
                <a:ext uri="{28A0092B-C50C-407E-A947-70E740481C1C}">
                  <a14:useLocalDpi xmlns:a14="http://schemas.microsoft.com/office/drawing/2010/main"/>
                </a:ext>
              </a:extLst>
            </a:blip>
            <a:stretch>
              <a:fillRect/>
            </a:stretch>
          </p:blipFill>
          <p:spPr>
            <a:xfrm>
              <a:off x="8903128" y="1263674"/>
              <a:ext cx="1210885" cy="1089797"/>
            </a:xfrm>
            <a:prstGeom prst="rect">
              <a:avLst/>
            </a:prstGeom>
          </p:spPr>
        </p:pic>
        <p:pic>
          <p:nvPicPr>
            <p:cNvPr id="232" name="Picture 231"/>
            <p:cNvPicPr>
              <a:picLocks noChangeAspect="1"/>
            </p:cNvPicPr>
            <p:nvPr/>
          </p:nvPicPr>
          <p:blipFill>
            <a:blip r:embed="rId230" cstate="screen">
              <a:extLst>
                <a:ext uri="{28A0092B-C50C-407E-A947-70E740481C1C}">
                  <a14:useLocalDpi xmlns:a14="http://schemas.microsoft.com/office/drawing/2010/main"/>
                </a:ext>
              </a:extLst>
            </a:blip>
            <a:stretch>
              <a:fillRect/>
            </a:stretch>
          </p:blipFill>
          <p:spPr>
            <a:xfrm>
              <a:off x="5353252" y="537679"/>
              <a:ext cx="921972" cy="1274475"/>
            </a:xfrm>
            <a:prstGeom prst="rect">
              <a:avLst/>
            </a:prstGeom>
          </p:spPr>
        </p:pic>
        <p:pic>
          <p:nvPicPr>
            <p:cNvPr id="233" name="Picture 232"/>
            <p:cNvPicPr>
              <a:picLocks noChangeAspect="1"/>
            </p:cNvPicPr>
            <p:nvPr/>
          </p:nvPicPr>
          <p:blipFill>
            <a:blip r:embed="rId231" cstate="screen">
              <a:extLst>
                <a:ext uri="{28A0092B-C50C-407E-A947-70E740481C1C}">
                  <a14:useLocalDpi xmlns:a14="http://schemas.microsoft.com/office/drawing/2010/main"/>
                </a:ext>
              </a:extLst>
            </a:blip>
            <a:stretch>
              <a:fillRect/>
            </a:stretch>
          </p:blipFill>
          <p:spPr>
            <a:xfrm>
              <a:off x="7734761" y="1715165"/>
              <a:ext cx="1540151" cy="1274475"/>
            </a:xfrm>
            <a:prstGeom prst="rect">
              <a:avLst/>
            </a:prstGeom>
          </p:spPr>
        </p:pic>
        <p:pic>
          <p:nvPicPr>
            <p:cNvPr id="234" name="Picture 233"/>
            <p:cNvPicPr>
              <a:picLocks noChangeAspect="1"/>
            </p:cNvPicPr>
            <p:nvPr/>
          </p:nvPicPr>
          <p:blipFill>
            <a:blip r:embed="rId232" cstate="screen">
              <a:extLst>
                <a:ext uri="{28A0092B-C50C-407E-A947-70E740481C1C}">
                  <a14:useLocalDpi xmlns:a14="http://schemas.microsoft.com/office/drawing/2010/main"/>
                </a:ext>
              </a:extLst>
            </a:blip>
            <a:stretch>
              <a:fillRect/>
            </a:stretch>
          </p:blipFill>
          <p:spPr>
            <a:xfrm>
              <a:off x="11079143" y="4154413"/>
              <a:ext cx="566433" cy="566433"/>
            </a:xfrm>
            <a:prstGeom prst="rect">
              <a:avLst/>
            </a:prstGeom>
          </p:spPr>
        </p:pic>
        <p:pic>
          <p:nvPicPr>
            <p:cNvPr id="235" name="Picture 234"/>
            <p:cNvPicPr>
              <a:picLocks noChangeAspect="1"/>
            </p:cNvPicPr>
            <p:nvPr/>
          </p:nvPicPr>
          <p:blipFill>
            <a:blip r:embed="rId233" cstate="screen">
              <a:extLst>
                <a:ext uri="{28A0092B-C50C-407E-A947-70E740481C1C}">
                  <a14:useLocalDpi xmlns:a14="http://schemas.microsoft.com/office/drawing/2010/main"/>
                </a:ext>
              </a:extLst>
            </a:blip>
            <a:stretch>
              <a:fillRect/>
            </a:stretch>
          </p:blipFill>
          <p:spPr>
            <a:xfrm>
              <a:off x="742291" y="2850975"/>
              <a:ext cx="1320499" cy="201792"/>
            </a:xfrm>
            <a:prstGeom prst="rect">
              <a:avLst/>
            </a:prstGeom>
          </p:spPr>
        </p:pic>
        <p:pic>
          <p:nvPicPr>
            <p:cNvPr id="236" name="Picture 235"/>
            <p:cNvPicPr>
              <a:picLocks noChangeAspect="1"/>
            </p:cNvPicPr>
            <p:nvPr/>
          </p:nvPicPr>
          <p:blipFill>
            <a:blip r:embed="rId234" cstate="screen">
              <a:extLst>
                <a:ext uri="{28A0092B-C50C-407E-A947-70E740481C1C}">
                  <a14:useLocalDpi xmlns:a14="http://schemas.microsoft.com/office/drawing/2010/main"/>
                </a:ext>
              </a:extLst>
            </a:blip>
            <a:stretch>
              <a:fillRect/>
            </a:stretch>
          </p:blipFill>
          <p:spPr>
            <a:xfrm>
              <a:off x="11461736" y="3949314"/>
              <a:ext cx="225422" cy="226555"/>
            </a:xfrm>
            <a:prstGeom prst="rect">
              <a:avLst/>
            </a:prstGeom>
          </p:spPr>
        </p:pic>
        <p:pic>
          <p:nvPicPr>
            <p:cNvPr id="237" name="Picture 236"/>
            <p:cNvPicPr>
              <a:picLocks noChangeAspect="1"/>
            </p:cNvPicPr>
            <p:nvPr/>
          </p:nvPicPr>
          <p:blipFill>
            <a:blip r:embed="rId235" cstate="screen">
              <a:extLst>
                <a:ext uri="{28A0092B-C50C-407E-A947-70E740481C1C}">
                  <a14:useLocalDpi xmlns:a14="http://schemas.microsoft.com/office/drawing/2010/main"/>
                </a:ext>
              </a:extLst>
            </a:blip>
            <a:stretch>
              <a:fillRect/>
            </a:stretch>
          </p:blipFill>
          <p:spPr>
            <a:xfrm>
              <a:off x="11235772" y="2388753"/>
              <a:ext cx="352251" cy="352251"/>
            </a:xfrm>
            <a:prstGeom prst="rect">
              <a:avLst/>
            </a:prstGeom>
          </p:spPr>
        </p:pic>
        <p:pic>
          <p:nvPicPr>
            <p:cNvPr id="238" name="Picture 237"/>
            <p:cNvPicPr>
              <a:picLocks noChangeAspect="1"/>
            </p:cNvPicPr>
            <p:nvPr/>
          </p:nvPicPr>
          <p:blipFill>
            <a:blip r:embed="rId236" cstate="screen">
              <a:extLst>
                <a:ext uri="{28A0092B-C50C-407E-A947-70E740481C1C}">
                  <a14:useLocalDpi xmlns:a14="http://schemas.microsoft.com/office/drawing/2010/main"/>
                </a:ext>
              </a:extLst>
            </a:blip>
            <a:stretch>
              <a:fillRect/>
            </a:stretch>
          </p:blipFill>
          <p:spPr>
            <a:xfrm>
              <a:off x="238049" y="3092196"/>
              <a:ext cx="580594" cy="580594"/>
            </a:xfrm>
            <a:prstGeom prst="rect">
              <a:avLst/>
            </a:prstGeom>
          </p:spPr>
        </p:pic>
        <p:pic>
          <p:nvPicPr>
            <p:cNvPr id="239" name="Picture 238"/>
            <p:cNvPicPr>
              <a:picLocks noChangeAspect="1"/>
            </p:cNvPicPr>
            <p:nvPr/>
          </p:nvPicPr>
          <p:blipFill>
            <a:blip r:embed="rId237" cstate="screen">
              <a:extLst>
                <a:ext uri="{28A0092B-C50C-407E-A947-70E740481C1C}">
                  <a14:useLocalDpi xmlns:a14="http://schemas.microsoft.com/office/drawing/2010/main"/>
                </a:ext>
              </a:extLst>
            </a:blip>
            <a:stretch>
              <a:fillRect/>
            </a:stretch>
          </p:blipFill>
          <p:spPr>
            <a:xfrm>
              <a:off x="10399488" y="3828357"/>
              <a:ext cx="617852" cy="596608"/>
            </a:xfrm>
            <a:prstGeom prst="rect">
              <a:avLst/>
            </a:prstGeom>
          </p:spPr>
        </p:pic>
        <p:pic>
          <p:nvPicPr>
            <p:cNvPr id="240" name="Picture 239"/>
            <p:cNvPicPr>
              <a:picLocks noChangeAspect="1"/>
            </p:cNvPicPr>
            <p:nvPr/>
          </p:nvPicPr>
          <p:blipFill>
            <a:blip r:embed="rId238" cstate="screen">
              <a:extLst>
                <a:ext uri="{28A0092B-C50C-407E-A947-70E740481C1C}">
                  <a14:useLocalDpi xmlns:a14="http://schemas.microsoft.com/office/drawing/2010/main"/>
                </a:ext>
              </a:extLst>
            </a:blip>
            <a:stretch>
              <a:fillRect/>
            </a:stretch>
          </p:blipFill>
          <p:spPr>
            <a:xfrm>
              <a:off x="5576958" y="3359114"/>
              <a:ext cx="177034" cy="148709"/>
            </a:xfrm>
            <a:prstGeom prst="rect">
              <a:avLst/>
            </a:prstGeom>
          </p:spPr>
        </p:pic>
        <p:pic>
          <p:nvPicPr>
            <p:cNvPr id="241" name="Picture 240"/>
            <p:cNvPicPr>
              <a:picLocks noChangeAspect="1"/>
            </p:cNvPicPr>
            <p:nvPr/>
          </p:nvPicPr>
          <p:blipFill>
            <a:blip r:embed="rId239" cstate="screen">
              <a:extLst>
                <a:ext uri="{28A0092B-C50C-407E-A947-70E740481C1C}">
                  <a14:useLocalDpi xmlns:a14="http://schemas.microsoft.com/office/drawing/2010/main"/>
                </a:ext>
              </a:extLst>
            </a:blip>
            <a:stretch>
              <a:fillRect/>
            </a:stretch>
          </p:blipFill>
          <p:spPr>
            <a:xfrm>
              <a:off x="982033" y="4759715"/>
              <a:ext cx="201083" cy="136510"/>
            </a:xfrm>
            <a:prstGeom prst="rect">
              <a:avLst/>
            </a:prstGeom>
          </p:spPr>
        </p:pic>
        <p:pic>
          <p:nvPicPr>
            <p:cNvPr id="242" name="Picture 241"/>
            <p:cNvPicPr>
              <a:picLocks noChangeAspect="1"/>
            </p:cNvPicPr>
            <p:nvPr/>
          </p:nvPicPr>
          <p:blipFill>
            <a:blip r:embed="rId240" cstate="screen">
              <a:extLst>
                <a:ext uri="{28A0092B-C50C-407E-A947-70E740481C1C}">
                  <a14:useLocalDpi xmlns:a14="http://schemas.microsoft.com/office/drawing/2010/main"/>
                </a:ext>
              </a:extLst>
            </a:blip>
            <a:stretch>
              <a:fillRect/>
            </a:stretch>
          </p:blipFill>
          <p:spPr>
            <a:xfrm>
              <a:off x="949541" y="2126875"/>
              <a:ext cx="347019" cy="311609"/>
            </a:xfrm>
            <a:prstGeom prst="rect">
              <a:avLst/>
            </a:prstGeom>
          </p:spPr>
        </p:pic>
        <p:pic>
          <p:nvPicPr>
            <p:cNvPr id="243" name="Picture 242"/>
            <p:cNvPicPr>
              <a:picLocks noChangeAspect="1"/>
            </p:cNvPicPr>
            <p:nvPr/>
          </p:nvPicPr>
          <p:blipFill>
            <a:blip r:embed="rId241" cstate="screen">
              <a:extLst>
                <a:ext uri="{28A0092B-C50C-407E-A947-70E740481C1C}">
                  <a14:useLocalDpi xmlns:a14="http://schemas.microsoft.com/office/drawing/2010/main"/>
                </a:ext>
              </a:extLst>
            </a:blip>
            <a:stretch>
              <a:fillRect/>
            </a:stretch>
          </p:blipFill>
          <p:spPr>
            <a:xfrm>
              <a:off x="2034987" y="1561097"/>
              <a:ext cx="1437456" cy="1011925"/>
            </a:xfrm>
            <a:prstGeom prst="rect">
              <a:avLst/>
            </a:prstGeom>
          </p:spPr>
        </p:pic>
        <p:pic>
          <p:nvPicPr>
            <p:cNvPr id="244" name="Picture 243"/>
            <p:cNvPicPr>
              <a:picLocks noChangeAspect="1"/>
            </p:cNvPicPr>
            <p:nvPr/>
          </p:nvPicPr>
          <p:blipFill>
            <a:blip r:embed="rId242" cstate="screen">
              <a:extLst>
                <a:ext uri="{28A0092B-C50C-407E-A947-70E740481C1C}">
                  <a14:useLocalDpi xmlns:a14="http://schemas.microsoft.com/office/drawing/2010/main"/>
                </a:ext>
              </a:extLst>
            </a:blip>
            <a:stretch>
              <a:fillRect/>
            </a:stretch>
          </p:blipFill>
          <p:spPr>
            <a:xfrm>
              <a:off x="1342386" y="1576623"/>
              <a:ext cx="911788" cy="911788"/>
            </a:xfrm>
            <a:prstGeom prst="rect">
              <a:avLst/>
            </a:prstGeom>
          </p:spPr>
        </p:pic>
        <p:pic>
          <p:nvPicPr>
            <p:cNvPr id="245" name="Picture 244"/>
            <p:cNvPicPr>
              <a:picLocks noChangeAspect="1"/>
            </p:cNvPicPr>
            <p:nvPr/>
          </p:nvPicPr>
          <p:blipFill>
            <a:blip r:embed="rId243" cstate="screen">
              <a:extLst>
                <a:ext uri="{28A0092B-C50C-407E-A947-70E740481C1C}">
                  <a14:useLocalDpi xmlns:a14="http://schemas.microsoft.com/office/drawing/2010/main"/>
                </a:ext>
              </a:extLst>
            </a:blip>
            <a:stretch>
              <a:fillRect/>
            </a:stretch>
          </p:blipFill>
          <p:spPr>
            <a:xfrm>
              <a:off x="9143031" y="1062974"/>
              <a:ext cx="493859" cy="557583"/>
            </a:xfrm>
            <a:prstGeom prst="rect">
              <a:avLst/>
            </a:prstGeom>
          </p:spPr>
        </p:pic>
        <p:pic>
          <p:nvPicPr>
            <p:cNvPr id="246" name="Picture 245"/>
            <p:cNvPicPr>
              <a:picLocks noChangeAspect="1"/>
            </p:cNvPicPr>
            <p:nvPr/>
          </p:nvPicPr>
          <p:blipFill>
            <a:blip r:embed="rId244" cstate="screen">
              <a:extLst>
                <a:ext uri="{28A0092B-C50C-407E-A947-70E740481C1C}">
                  <a14:useLocalDpi xmlns:a14="http://schemas.microsoft.com/office/drawing/2010/main"/>
                </a:ext>
              </a:extLst>
            </a:blip>
            <a:stretch>
              <a:fillRect/>
            </a:stretch>
          </p:blipFill>
          <p:spPr>
            <a:xfrm>
              <a:off x="1552372" y="1748547"/>
              <a:ext cx="1258741" cy="1274475"/>
            </a:xfrm>
            <a:prstGeom prst="rect">
              <a:avLst/>
            </a:prstGeom>
          </p:spPr>
        </p:pic>
        <p:pic>
          <p:nvPicPr>
            <p:cNvPr id="247" name="Picture 246"/>
            <p:cNvPicPr>
              <a:picLocks noChangeAspect="1"/>
            </p:cNvPicPr>
            <p:nvPr/>
          </p:nvPicPr>
          <p:blipFill>
            <a:blip r:embed="rId245" cstate="screen">
              <a:extLst>
                <a:ext uri="{28A0092B-C50C-407E-A947-70E740481C1C}">
                  <a14:useLocalDpi xmlns:a14="http://schemas.microsoft.com/office/drawing/2010/main"/>
                </a:ext>
              </a:extLst>
            </a:blip>
            <a:stretch>
              <a:fillRect/>
            </a:stretch>
          </p:blipFill>
          <p:spPr>
            <a:xfrm>
              <a:off x="2394743" y="1024062"/>
              <a:ext cx="1233762" cy="584134"/>
            </a:xfrm>
            <a:prstGeom prst="rect">
              <a:avLst/>
            </a:prstGeom>
          </p:spPr>
        </p:pic>
        <p:pic>
          <p:nvPicPr>
            <p:cNvPr id="248" name="Picture 247"/>
            <p:cNvPicPr>
              <a:picLocks noChangeAspect="1"/>
            </p:cNvPicPr>
            <p:nvPr/>
          </p:nvPicPr>
          <p:blipFill>
            <a:blip r:embed="rId246" cstate="screen">
              <a:extLst>
                <a:ext uri="{28A0092B-C50C-407E-A947-70E740481C1C}">
                  <a14:useLocalDpi xmlns:a14="http://schemas.microsoft.com/office/drawing/2010/main"/>
                </a:ext>
              </a:extLst>
            </a:blip>
            <a:stretch>
              <a:fillRect/>
            </a:stretch>
          </p:blipFill>
          <p:spPr>
            <a:xfrm>
              <a:off x="11201348" y="2786342"/>
              <a:ext cx="557583" cy="283217"/>
            </a:xfrm>
            <a:prstGeom prst="rect">
              <a:avLst/>
            </a:prstGeom>
          </p:spPr>
        </p:pic>
        <p:pic>
          <p:nvPicPr>
            <p:cNvPr id="249" name="Picture 248"/>
            <p:cNvPicPr>
              <a:picLocks noChangeAspect="1"/>
            </p:cNvPicPr>
            <p:nvPr/>
          </p:nvPicPr>
          <p:blipFill>
            <a:blip r:embed="rId247" cstate="screen">
              <a:extLst>
                <a:ext uri="{28A0092B-C50C-407E-A947-70E740481C1C}">
                  <a14:useLocalDpi xmlns:a14="http://schemas.microsoft.com/office/drawing/2010/main"/>
                </a:ext>
              </a:extLst>
            </a:blip>
            <a:stretch>
              <a:fillRect/>
            </a:stretch>
          </p:blipFill>
          <p:spPr>
            <a:xfrm>
              <a:off x="7357760" y="686903"/>
              <a:ext cx="339816" cy="217105"/>
            </a:xfrm>
            <a:prstGeom prst="rect">
              <a:avLst/>
            </a:prstGeom>
          </p:spPr>
        </p:pic>
        <p:pic>
          <p:nvPicPr>
            <p:cNvPr id="250" name="Picture 249"/>
            <p:cNvPicPr>
              <a:picLocks noChangeAspect="1"/>
            </p:cNvPicPr>
            <p:nvPr/>
          </p:nvPicPr>
          <p:blipFill>
            <a:blip r:embed="rId248" cstate="screen">
              <a:extLst>
                <a:ext uri="{28A0092B-C50C-407E-A947-70E740481C1C}">
                  <a14:useLocalDpi xmlns:a14="http://schemas.microsoft.com/office/drawing/2010/main"/>
                </a:ext>
              </a:extLst>
            </a:blip>
            <a:stretch>
              <a:fillRect/>
            </a:stretch>
          </p:blipFill>
          <p:spPr>
            <a:xfrm>
              <a:off x="2178972" y="2348547"/>
              <a:ext cx="1274475" cy="1274475"/>
            </a:xfrm>
            <a:prstGeom prst="rect">
              <a:avLst/>
            </a:prstGeom>
          </p:spPr>
        </p:pic>
        <p:pic>
          <p:nvPicPr>
            <p:cNvPr id="251" name="Picture 250"/>
            <p:cNvPicPr>
              <a:picLocks noChangeAspect="1"/>
            </p:cNvPicPr>
            <p:nvPr/>
          </p:nvPicPr>
          <p:blipFill>
            <a:blip r:embed="rId249" cstate="screen">
              <a:extLst>
                <a:ext uri="{28A0092B-C50C-407E-A947-70E740481C1C}">
                  <a14:useLocalDpi xmlns:a14="http://schemas.microsoft.com/office/drawing/2010/main"/>
                </a:ext>
              </a:extLst>
            </a:blip>
            <a:stretch>
              <a:fillRect/>
            </a:stretch>
          </p:blipFill>
          <p:spPr>
            <a:xfrm>
              <a:off x="4845295" y="2065442"/>
              <a:ext cx="403868" cy="460511"/>
            </a:xfrm>
            <a:prstGeom prst="rect">
              <a:avLst/>
            </a:prstGeom>
          </p:spPr>
        </p:pic>
        <p:pic>
          <p:nvPicPr>
            <p:cNvPr id="252" name="Picture 251"/>
            <p:cNvPicPr>
              <a:picLocks noChangeAspect="1"/>
            </p:cNvPicPr>
            <p:nvPr/>
          </p:nvPicPr>
          <p:blipFill>
            <a:blip r:embed="rId250" cstate="screen">
              <a:extLst>
                <a:ext uri="{28A0092B-C50C-407E-A947-70E740481C1C}">
                  <a14:useLocalDpi xmlns:a14="http://schemas.microsoft.com/office/drawing/2010/main"/>
                </a:ext>
              </a:extLst>
            </a:blip>
            <a:stretch>
              <a:fillRect/>
            </a:stretch>
          </p:blipFill>
          <p:spPr>
            <a:xfrm>
              <a:off x="1820646" y="1990221"/>
              <a:ext cx="885052" cy="885052"/>
            </a:xfrm>
            <a:prstGeom prst="rect">
              <a:avLst/>
            </a:prstGeom>
          </p:spPr>
        </p:pic>
        <p:pic>
          <p:nvPicPr>
            <p:cNvPr id="253" name="Picture 252"/>
            <p:cNvPicPr>
              <a:picLocks noChangeAspect="1"/>
            </p:cNvPicPr>
            <p:nvPr/>
          </p:nvPicPr>
          <p:blipFill>
            <a:blip r:embed="rId251" cstate="screen">
              <a:extLst>
                <a:ext uri="{28A0092B-C50C-407E-A947-70E740481C1C}">
                  <a14:useLocalDpi xmlns:a14="http://schemas.microsoft.com/office/drawing/2010/main"/>
                </a:ext>
              </a:extLst>
            </a:blip>
            <a:stretch>
              <a:fillRect/>
            </a:stretch>
          </p:blipFill>
          <p:spPr>
            <a:xfrm>
              <a:off x="2174366" y="2176343"/>
              <a:ext cx="1005559" cy="906420"/>
            </a:xfrm>
            <a:prstGeom prst="rect">
              <a:avLst/>
            </a:prstGeom>
          </p:spPr>
        </p:pic>
        <p:pic>
          <p:nvPicPr>
            <p:cNvPr id="254" name="Picture 253"/>
            <p:cNvPicPr>
              <a:picLocks noChangeAspect="1"/>
            </p:cNvPicPr>
            <p:nvPr/>
          </p:nvPicPr>
          <p:blipFill>
            <a:blip r:embed="rId252" cstate="screen">
              <a:extLst>
                <a:ext uri="{28A0092B-C50C-407E-A947-70E740481C1C}">
                  <a14:useLocalDpi xmlns:a14="http://schemas.microsoft.com/office/drawing/2010/main"/>
                </a:ext>
              </a:extLst>
            </a:blip>
            <a:stretch>
              <a:fillRect/>
            </a:stretch>
          </p:blipFill>
          <p:spPr>
            <a:xfrm>
              <a:off x="276748" y="3273639"/>
              <a:ext cx="155791" cy="198279"/>
            </a:xfrm>
            <a:prstGeom prst="rect">
              <a:avLst/>
            </a:prstGeom>
          </p:spPr>
        </p:pic>
        <p:pic>
          <p:nvPicPr>
            <p:cNvPr id="255" name="Picture 254"/>
            <p:cNvPicPr>
              <a:picLocks noChangeAspect="1"/>
            </p:cNvPicPr>
            <p:nvPr/>
          </p:nvPicPr>
          <p:blipFill>
            <a:blip r:embed="rId253" cstate="screen">
              <a:extLst>
                <a:ext uri="{28A0092B-C50C-407E-A947-70E740481C1C}">
                  <a14:useLocalDpi xmlns:a14="http://schemas.microsoft.com/office/drawing/2010/main"/>
                </a:ext>
              </a:extLst>
            </a:blip>
            <a:stretch>
              <a:fillRect/>
            </a:stretch>
          </p:blipFill>
          <p:spPr>
            <a:xfrm>
              <a:off x="415718" y="2856033"/>
              <a:ext cx="178805" cy="169953"/>
            </a:xfrm>
            <a:prstGeom prst="rect">
              <a:avLst/>
            </a:prstGeom>
          </p:spPr>
        </p:pic>
        <p:pic>
          <p:nvPicPr>
            <p:cNvPr id="256" name="Picture 255"/>
            <p:cNvPicPr>
              <a:picLocks noChangeAspect="1"/>
            </p:cNvPicPr>
            <p:nvPr/>
          </p:nvPicPr>
          <p:blipFill>
            <a:blip r:embed="rId254" cstate="screen">
              <a:extLst>
                <a:ext uri="{28A0092B-C50C-407E-A947-70E740481C1C}">
                  <a14:useLocalDpi xmlns:a14="http://schemas.microsoft.com/office/drawing/2010/main"/>
                </a:ext>
              </a:extLst>
            </a:blip>
            <a:stretch>
              <a:fillRect/>
            </a:stretch>
          </p:blipFill>
          <p:spPr>
            <a:xfrm>
              <a:off x="1950839" y="1898977"/>
              <a:ext cx="607146" cy="476158"/>
            </a:xfrm>
            <a:prstGeom prst="rect">
              <a:avLst/>
            </a:prstGeom>
          </p:spPr>
        </p:pic>
        <p:pic>
          <p:nvPicPr>
            <p:cNvPr id="257" name="Picture 256"/>
            <p:cNvPicPr>
              <a:picLocks noChangeAspect="1"/>
            </p:cNvPicPr>
            <p:nvPr/>
          </p:nvPicPr>
          <p:blipFill>
            <a:blip r:embed="rId255" cstate="screen">
              <a:extLst>
                <a:ext uri="{28A0092B-C50C-407E-A947-70E740481C1C}">
                  <a14:useLocalDpi xmlns:a14="http://schemas.microsoft.com/office/drawing/2010/main"/>
                </a:ext>
              </a:extLst>
            </a:blip>
            <a:stretch>
              <a:fillRect/>
            </a:stretch>
          </p:blipFill>
          <p:spPr>
            <a:xfrm>
              <a:off x="1747737" y="1917312"/>
              <a:ext cx="398273" cy="398273"/>
            </a:xfrm>
            <a:prstGeom prst="rect">
              <a:avLst/>
            </a:prstGeom>
          </p:spPr>
        </p:pic>
        <p:pic>
          <p:nvPicPr>
            <p:cNvPr id="258" name="Picture 257"/>
            <p:cNvPicPr>
              <a:picLocks noChangeAspect="1"/>
            </p:cNvPicPr>
            <p:nvPr/>
          </p:nvPicPr>
          <p:blipFill>
            <a:blip r:embed="rId256" cstate="screen">
              <a:extLst>
                <a:ext uri="{28A0092B-C50C-407E-A947-70E740481C1C}">
                  <a14:useLocalDpi xmlns:a14="http://schemas.microsoft.com/office/drawing/2010/main"/>
                </a:ext>
              </a:extLst>
            </a:blip>
            <a:stretch>
              <a:fillRect/>
            </a:stretch>
          </p:blipFill>
          <p:spPr>
            <a:xfrm>
              <a:off x="1901057" y="1481425"/>
              <a:ext cx="167098" cy="141609"/>
            </a:xfrm>
            <a:prstGeom prst="rect">
              <a:avLst/>
            </a:prstGeom>
          </p:spPr>
        </p:pic>
        <p:pic>
          <p:nvPicPr>
            <p:cNvPr id="259" name="Picture 258"/>
            <p:cNvPicPr>
              <a:picLocks noChangeAspect="1"/>
            </p:cNvPicPr>
            <p:nvPr/>
          </p:nvPicPr>
          <p:blipFill>
            <a:blip r:embed="rId257" cstate="screen">
              <a:extLst>
                <a:ext uri="{28A0092B-C50C-407E-A947-70E740481C1C}">
                  <a14:useLocalDpi xmlns:a14="http://schemas.microsoft.com/office/drawing/2010/main"/>
                </a:ext>
              </a:extLst>
            </a:blip>
            <a:stretch>
              <a:fillRect/>
            </a:stretch>
          </p:blipFill>
          <p:spPr>
            <a:xfrm>
              <a:off x="2095615" y="2262197"/>
              <a:ext cx="426595" cy="424825"/>
            </a:xfrm>
            <a:prstGeom prst="rect">
              <a:avLst/>
            </a:prstGeom>
          </p:spPr>
        </p:pic>
        <p:pic>
          <p:nvPicPr>
            <p:cNvPr id="260" name="Picture 259"/>
            <p:cNvPicPr>
              <a:picLocks noChangeAspect="1"/>
            </p:cNvPicPr>
            <p:nvPr/>
          </p:nvPicPr>
          <p:blipFill>
            <a:blip r:embed="rId258" cstate="screen">
              <a:extLst>
                <a:ext uri="{28A0092B-C50C-407E-A947-70E740481C1C}">
                  <a14:useLocalDpi xmlns:a14="http://schemas.microsoft.com/office/drawing/2010/main"/>
                </a:ext>
              </a:extLst>
            </a:blip>
            <a:stretch>
              <a:fillRect/>
            </a:stretch>
          </p:blipFill>
          <p:spPr>
            <a:xfrm>
              <a:off x="2290500" y="2460075"/>
              <a:ext cx="453147" cy="453147"/>
            </a:xfrm>
            <a:prstGeom prst="rect">
              <a:avLst/>
            </a:prstGeom>
          </p:spPr>
        </p:pic>
        <p:pic>
          <p:nvPicPr>
            <p:cNvPr id="261" name="Picture 260"/>
            <p:cNvPicPr>
              <a:picLocks noChangeAspect="1"/>
            </p:cNvPicPr>
            <p:nvPr/>
          </p:nvPicPr>
          <p:blipFill>
            <a:blip r:embed="rId259" cstate="screen">
              <a:extLst>
                <a:ext uri="{28A0092B-C50C-407E-A947-70E740481C1C}">
                  <a14:useLocalDpi xmlns:a14="http://schemas.microsoft.com/office/drawing/2010/main"/>
                </a:ext>
              </a:extLst>
            </a:blip>
            <a:stretch>
              <a:fillRect/>
            </a:stretch>
          </p:blipFill>
          <p:spPr>
            <a:xfrm>
              <a:off x="3807641" y="3998547"/>
              <a:ext cx="1261856" cy="1274475"/>
            </a:xfrm>
            <a:prstGeom prst="rect">
              <a:avLst/>
            </a:prstGeom>
          </p:spPr>
        </p:pic>
        <p:pic>
          <p:nvPicPr>
            <p:cNvPr id="262" name="Picture 261"/>
            <p:cNvPicPr>
              <a:picLocks noChangeAspect="1"/>
            </p:cNvPicPr>
            <p:nvPr/>
          </p:nvPicPr>
          <p:blipFill>
            <a:blip r:embed="rId260" cstate="screen">
              <a:extLst>
                <a:ext uri="{28A0092B-C50C-407E-A947-70E740481C1C}">
                  <a14:useLocalDpi xmlns:a14="http://schemas.microsoft.com/office/drawing/2010/main"/>
                </a:ext>
              </a:extLst>
            </a:blip>
            <a:stretch>
              <a:fillRect/>
            </a:stretch>
          </p:blipFill>
          <p:spPr>
            <a:xfrm>
              <a:off x="3917619" y="3092937"/>
              <a:ext cx="1869228" cy="981345"/>
            </a:xfrm>
            <a:prstGeom prst="rect">
              <a:avLst/>
            </a:prstGeom>
          </p:spPr>
        </p:pic>
        <p:pic>
          <p:nvPicPr>
            <p:cNvPr id="263" name="Picture 262"/>
            <p:cNvPicPr>
              <a:picLocks noChangeAspect="1"/>
            </p:cNvPicPr>
            <p:nvPr/>
          </p:nvPicPr>
          <p:blipFill>
            <a:blip r:embed="rId261" cstate="screen">
              <a:extLst>
                <a:ext uri="{28A0092B-C50C-407E-A947-70E740481C1C}">
                  <a14:useLocalDpi xmlns:a14="http://schemas.microsoft.com/office/drawing/2010/main"/>
                </a:ext>
              </a:extLst>
            </a:blip>
            <a:stretch>
              <a:fillRect/>
            </a:stretch>
          </p:blipFill>
          <p:spPr>
            <a:xfrm>
              <a:off x="2872166" y="3041741"/>
              <a:ext cx="531031" cy="531031"/>
            </a:xfrm>
            <a:prstGeom prst="rect">
              <a:avLst/>
            </a:prstGeom>
          </p:spPr>
        </p:pic>
        <p:pic>
          <p:nvPicPr>
            <p:cNvPr id="264" name="Picture 263"/>
            <p:cNvPicPr>
              <a:picLocks noChangeAspect="1"/>
            </p:cNvPicPr>
            <p:nvPr/>
          </p:nvPicPr>
          <p:blipFill>
            <a:blip r:embed="rId262" cstate="screen">
              <a:extLst>
                <a:ext uri="{28A0092B-C50C-407E-A947-70E740481C1C}">
                  <a14:useLocalDpi xmlns:a14="http://schemas.microsoft.com/office/drawing/2010/main"/>
                </a:ext>
              </a:extLst>
            </a:blip>
            <a:stretch>
              <a:fillRect/>
            </a:stretch>
          </p:blipFill>
          <p:spPr>
            <a:xfrm>
              <a:off x="4278972" y="4448547"/>
              <a:ext cx="1274475" cy="1274475"/>
            </a:xfrm>
            <a:prstGeom prst="rect">
              <a:avLst/>
            </a:prstGeom>
          </p:spPr>
        </p:pic>
        <p:pic>
          <p:nvPicPr>
            <p:cNvPr id="265" name="Picture 264"/>
            <p:cNvPicPr>
              <a:picLocks noChangeAspect="1"/>
            </p:cNvPicPr>
            <p:nvPr/>
          </p:nvPicPr>
          <p:blipFill>
            <a:blip r:embed="rId263" cstate="screen">
              <a:extLst>
                <a:ext uri="{28A0092B-C50C-407E-A947-70E740481C1C}">
                  <a14:useLocalDpi xmlns:a14="http://schemas.microsoft.com/office/drawing/2010/main"/>
                </a:ext>
              </a:extLst>
            </a:blip>
            <a:stretch>
              <a:fillRect/>
            </a:stretch>
          </p:blipFill>
          <p:spPr>
            <a:xfrm>
              <a:off x="4760447" y="2725531"/>
              <a:ext cx="1550009" cy="737465"/>
            </a:xfrm>
            <a:prstGeom prst="rect">
              <a:avLst/>
            </a:prstGeom>
          </p:spPr>
        </p:pic>
        <p:pic>
          <p:nvPicPr>
            <p:cNvPr id="266" name="Picture 265"/>
            <p:cNvPicPr>
              <a:picLocks noChangeAspect="1"/>
            </p:cNvPicPr>
            <p:nvPr/>
          </p:nvPicPr>
          <p:blipFill>
            <a:blip r:embed="rId264" cstate="screen">
              <a:extLst>
                <a:ext uri="{28A0092B-C50C-407E-A947-70E740481C1C}">
                  <a14:useLocalDpi xmlns:a14="http://schemas.microsoft.com/office/drawing/2010/main"/>
                </a:ext>
              </a:extLst>
            </a:blip>
            <a:stretch>
              <a:fillRect/>
            </a:stretch>
          </p:blipFill>
          <p:spPr>
            <a:xfrm>
              <a:off x="5513372" y="4748547"/>
              <a:ext cx="1827204" cy="1274475"/>
            </a:xfrm>
            <a:prstGeom prst="rect">
              <a:avLst/>
            </a:prstGeom>
          </p:spPr>
        </p:pic>
        <p:pic>
          <p:nvPicPr>
            <p:cNvPr id="267" name="Picture 266"/>
            <p:cNvPicPr>
              <a:picLocks noChangeAspect="1"/>
            </p:cNvPicPr>
            <p:nvPr/>
          </p:nvPicPr>
          <p:blipFill>
            <a:blip r:embed="rId265" cstate="screen">
              <a:extLst>
                <a:ext uri="{28A0092B-C50C-407E-A947-70E740481C1C}">
                  <a14:useLocalDpi xmlns:a14="http://schemas.microsoft.com/office/drawing/2010/main"/>
                </a:ext>
              </a:extLst>
            </a:blip>
            <a:stretch>
              <a:fillRect/>
            </a:stretch>
          </p:blipFill>
          <p:spPr>
            <a:xfrm>
              <a:off x="3555954" y="3725529"/>
              <a:ext cx="580594" cy="580594"/>
            </a:xfrm>
            <a:prstGeom prst="rect">
              <a:avLst/>
            </a:prstGeom>
          </p:spPr>
        </p:pic>
        <p:pic>
          <p:nvPicPr>
            <p:cNvPr id="268" name="Picture 267"/>
            <p:cNvPicPr>
              <a:picLocks noChangeAspect="1"/>
            </p:cNvPicPr>
            <p:nvPr/>
          </p:nvPicPr>
          <p:blipFill>
            <a:blip r:embed="rId266" cstate="screen">
              <a:extLst>
                <a:ext uri="{28A0092B-C50C-407E-A947-70E740481C1C}">
                  <a14:useLocalDpi xmlns:a14="http://schemas.microsoft.com/office/drawing/2010/main"/>
                </a:ext>
              </a:extLst>
            </a:blip>
            <a:stretch>
              <a:fillRect/>
            </a:stretch>
          </p:blipFill>
          <p:spPr>
            <a:xfrm>
              <a:off x="5357224" y="5048547"/>
              <a:ext cx="1557378" cy="1274475"/>
            </a:xfrm>
            <a:prstGeom prst="rect">
              <a:avLst/>
            </a:prstGeom>
          </p:spPr>
        </p:pic>
        <p:pic>
          <p:nvPicPr>
            <p:cNvPr id="269" name="Picture 268"/>
            <p:cNvPicPr>
              <a:picLocks noChangeAspect="1"/>
            </p:cNvPicPr>
            <p:nvPr/>
          </p:nvPicPr>
          <p:blipFill>
            <a:blip r:embed="rId267" cstate="screen">
              <a:extLst>
                <a:ext uri="{28A0092B-C50C-407E-A947-70E740481C1C}">
                  <a14:useLocalDpi xmlns:a14="http://schemas.microsoft.com/office/drawing/2010/main"/>
                </a:ext>
              </a:extLst>
            </a:blip>
            <a:stretch>
              <a:fillRect/>
            </a:stretch>
          </p:blipFill>
          <p:spPr>
            <a:xfrm>
              <a:off x="5214235" y="4829133"/>
              <a:ext cx="1274475" cy="1274475"/>
            </a:xfrm>
            <a:prstGeom prst="rect">
              <a:avLst/>
            </a:prstGeom>
          </p:spPr>
        </p:pic>
        <p:pic>
          <p:nvPicPr>
            <p:cNvPr id="270" name="Picture 269"/>
            <p:cNvPicPr>
              <a:picLocks noChangeAspect="1"/>
            </p:cNvPicPr>
            <p:nvPr/>
          </p:nvPicPr>
          <p:blipFill>
            <a:blip r:embed="rId268" cstate="screen">
              <a:extLst>
                <a:ext uri="{28A0092B-C50C-407E-A947-70E740481C1C}">
                  <a14:useLocalDpi xmlns:a14="http://schemas.microsoft.com/office/drawing/2010/main"/>
                </a:ext>
              </a:extLst>
            </a:blip>
            <a:stretch>
              <a:fillRect/>
            </a:stretch>
          </p:blipFill>
          <p:spPr>
            <a:xfrm>
              <a:off x="3972102" y="4141677"/>
              <a:ext cx="471840" cy="471840"/>
            </a:xfrm>
            <a:prstGeom prst="rect">
              <a:avLst/>
            </a:prstGeom>
          </p:spPr>
        </p:pic>
        <p:pic>
          <p:nvPicPr>
            <p:cNvPr id="271" name="Picture 270"/>
            <p:cNvPicPr>
              <a:picLocks noChangeAspect="1"/>
            </p:cNvPicPr>
            <p:nvPr/>
          </p:nvPicPr>
          <p:blipFill>
            <a:blip r:embed="rId269" cstate="screen">
              <a:extLst>
                <a:ext uri="{28A0092B-C50C-407E-A947-70E740481C1C}">
                  <a14:useLocalDpi xmlns:a14="http://schemas.microsoft.com/office/drawing/2010/main"/>
                </a:ext>
              </a:extLst>
            </a:blip>
            <a:stretch>
              <a:fillRect/>
            </a:stretch>
          </p:blipFill>
          <p:spPr>
            <a:xfrm>
              <a:off x="5321335" y="5942828"/>
              <a:ext cx="497287" cy="512667"/>
            </a:xfrm>
            <a:prstGeom prst="rect">
              <a:avLst/>
            </a:prstGeom>
          </p:spPr>
        </p:pic>
        <p:pic>
          <p:nvPicPr>
            <p:cNvPr id="272" name="Picture 271"/>
            <p:cNvPicPr>
              <a:picLocks noChangeAspect="1"/>
            </p:cNvPicPr>
            <p:nvPr/>
          </p:nvPicPr>
          <p:blipFill>
            <a:blip r:embed="rId270" cstate="screen">
              <a:extLst>
                <a:ext uri="{28A0092B-C50C-407E-A947-70E740481C1C}">
                  <a14:useLocalDpi xmlns:a14="http://schemas.microsoft.com/office/drawing/2010/main"/>
                </a:ext>
              </a:extLst>
            </a:blip>
            <a:stretch>
              <a:fillRect/>
            </a:stretch>
          </p:blipFill>
          <p:spPr>
            <a:xfrm>
              <a:off x="4043003" y="4071935"/>
              <a:ext cx="336320" cy="253125"/>
            </a:xfrm>
            <a:prstGeom prst="rect">
              <a:avLst/>
            </a:prstGeom>
          </p:spPr>
        </p:pic>
        <p:pic>
          <p:nvPicPr>
            <p:cNvPr id="273" name="Picture 272"/>
            <p:cNvPicPr>
              <a:picLocks noChangeAspect="1"/>
            </p:cNvPicPr>
            <p:nvPr/>
          </p:nvPicPr>
          <p:blipFill>
            <a:blip r:embed="rId271" cstate="screen">
              <a:extLst>
                <a:ext uri="{28A0092B-C50C-407E-A947-70E740481C1C}">
                  <a14:useLocalDpi xmlns:a14="http://schemas.microsoft.com/office/drawing/2010/main"/>
                </a:ext>
              </a:extLst>
            </a:blip>
            <a:stretch>
              <a:fillRect/>
            </a:stretch>
          </p:blipFill>
          <p:spPr>
            <a:xfrm>
              <a:off x="7552742" y="634382"/>
              <a:ext cx="906293" cy="906293"/>
            </a:xfrm>
            <a:prstGeom prst="rect">
              <a:avLst/>
            </a:prstGeom>
          </p:spPr>
        </p:pic>
        <p:pic>
          <p:nvPicPr>
            <p:cNvPr id="274" name="Picture 273"/>
            <p:cNvPicPr>
              <a:picLocks noChangeAspect="1"/>
            </p:cNvPicPr>
            <p:nvPr/>
          </p:nvPicPr>
          <p:blipFill>
            <a:blip r:embed="rId272" cstate="screen">
              <a:extLst>
                <a:ext uri="{28A0092B-C50C-407E-A947-70E740481C1C}">
                  <a14:useLocalDpi xmlns:a14="http://schemas.microsoft.com/office/drawing/2010/main"/>
                </a:ext>
              </a:extLst>
            </a:blip>
            <a:stretch>
              <a:fillRect/>
            </a:stretch>
          </p:blipFill>
          <p:spPr>
            <a:xfrm>
              <a:off x="6248620" y="4636790"/>
              <a:ext cx="1869228" cy="523384"/>
            </a:xfrm>
            <a:prstGeom prst="rect">
              <a:avLst/>
            </a:prstGeom>
          </p:spPr>
        </p:pic>
        <p:pic>
          <p:nvPicPr>
            <p:cNvPr id="275" name="Picture 274"/>
            <p:cNvPicPr>
              <a:picLocks noChangeAspect="1"/>
            </p:cNvPicPr>
            <p:nvPr/>
          </p:nvPicPr>
          <p:blipFill>
            <a:blip r:embed="rId273" cstate="screen">
              <a:extLst>
                <a:ext uri="{28A0092B-C50C-407E-A947-70E740481C1C}">
                  <a14:useLocalDpi xmlns:a14="http://schemas.microsoft.com/office/drawing/2010/main"/>
                </a:ext>
              </a:extLst>
            </a:blip>
            <a:stretch>
              <a:fillRect/>
            </a:stretch>
          </p:blipFill>
          <p:spPr>
            <a:xfrm>
              <a:off x="4522926" y="4692501"/>
              <a:ext cx="354021" cy="354021"/>
            </a:xfrm>
            <a:prstGeom prst="rect">
              <a:avLst/>
            </a:prstGeom>
          </p:spPr>
        </p:pic>
        <p:pic>
          <p:nvPicPr>
            <p:cNvPr id="276" name="Picture 275"/>
            <p:cNvPicPr>
              <a:picLocks noChangeAspect="1"/>
            </p:cNvPicPr>
            <p:nvPr/>
          </p:nvPicPr>
          <p:blipFill>
            <a:blip r:embed="rId274" cstate="screen">
              <a:extLst>
                <a:ext uri="{28A0092B-C50C-407E-A947-70E740481C1C}">
                  <a14:useLocalDpi xmlns:a14="http://schemas.microsoft.com/office/drawing/2010/main"/>
                </a:ext>
              </a:extLst>
            </a:blip>
            <a:stretch>
              <a:fillRect/>
            </a:stretch>
          </p:blipFill>
          <p:spPr>
            <a:xfrm>
              <a:off x="6773963" y="4965290"/>
              <a:ext cx="1596859" cy="426655"/>
            </a:xfrm>
            <a:prstGeom prst="rect">
              <a:avLst/>
            </a:prstGeom>
          </p:spPr>
        </p:pic>
        <p:pic>
          <p:nvPicPr>
            <p:cNvPr id="277" name="Picture 276"/>
            <p:cNvPicPr>
              <a:picLocks noChangeAspect="1"/>
            </p:cNvPicPr>
            <p:nvPr/>
          </p:nvPicPr>
          <p:blipFill>
            <a:blip r:embed="rId275" cstate="screen">
              <a:extLst>
                <a:ext uri="{28A0092B-C50C-407E-A947-70E740481C1C}">
                  <a14:useLocalDpi xmlns:a14="http://schemas.microsoft.com/office/drawing/2010/main"/>
                </a:ext>
              </a:extLst>
            </a:blip>
            <a:stretch>
              <a:fillRect/>
            </a:stretch>
          </p:blipFill>
          <p:spPr>
            <a:xfrm>
              <a:off x="5122166" y="5291741"/>
              <a:ext cx="531031" cy="531031"/>
            </a:xfrm>
            <a:prstGeom prst="rect">
              <a:avLst/>
            </a:prstGeom>
          </p:spPr>
        </p:pic>
        <p:pic>
          <p:nvPicPr>
            <p:cNvPr id="278" name="Picture 277"/>
            <p:cNvPicPr>
              <a:picLocks noChangeAspect="1"/>
            </p:cNvPicPr>
            <p:nvPr/>
          </p:nvPicPr>
          <p:blipFill>
            <a:blip r:embed="rId276" cstate="screen">
              <a:extLst>
                <a:ext uri="{28A0092B-C50C-407E-A947-70E740481C1C}">
                  <a14:useLocalDpi xmlns:a14="http://schemas.microsoft.com/office/drawing/2010/main"/>
                </a:ext>
              </a:extLst>
            </a:blip>
            <a:stretch>
              <a:fillRect/>
            </a:stretch>
          </p:blipFill>
          <p:spPr>
            <a:xfrm>
              <a:off x="7024933" y="943159"/>
              <a:ext cx="1147290" cy="723366"/>
            </a:xfrm>
            <a:prstGeom prst="rect">
              <a:avLst/>
            </a:prstGeom>
          </p:spPr>
        </p:pic>
        <p:pic>
          <p:nvPicPr>
            <p:cNvPr id="279" name="Picture 278"/>
            <p:cNvPicPr>
              <a:picLocks noChangeAspect="1"/>
            </p:cNvPicPr>
            <p:nvPr/>
          </p:nvPicPr>
          <p:blipFill>
            <a:blip r:embed="rId277" cstate="screen">
              <a:extLst>
                <a:ext uri="{28A0092B-C50C-407E-A947-70E740481C1C}">
                  <a14:useLocalDpi xmlns:a14="http://schemas.microsoft.com/office/drawing/2010/main"/>
                </a:ext>
              </a:extLst>
            </a:blip>
            <a:stretch>
              <a:fillRect/>
            </a:stretch>
          </p:blipFill>
          <p:spPr>
            <a:xfrm>
              <a:off x="4614090" y="801172"/>
              <a:ext cx="981199" cy="981200"/>
            </a:xfrm>
            <a:prstGeom prst="rect">
              <a:avLst/>
            </a:prstGeom>
          </p:spPr>
        </p:pic>
        <p:sp>
          <p:nvSpPr>
            <p:cNvPr id="280" name="Oval 279"/>
            <p:cNvSpPr/>
            <p:nvPr/>
          </p:nvSpPr>
          <p:spPr>
            <a:xfrm>
              <a:off x="263644" y="557641"/>
              <a:ext cx="11734842" cy="586900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a:solidFill>
                  <a:prstClr val="white"/>
                </a:solidFill>
                <a:latin typeface="Calibri"/>
              </a:endParaRPr>
            </a:p>
          </p:txBody>
        </p:sp>
        <p:pic>
          <p:nvPicPr>
            <p:cNvPr id="281" name="Picture 280"/>
            <p:cNvPicPr>
              <a:picLocks noChangeAspect="1"/>
            </p:cNvPicPr>
            <p:nvPr/>
          </p:nvPicPr>
          <p:blipFill>
            <a:blip r:embed="rId278" cstate="screen">
              <a:extLst>
                <a:ext uri="{28A0092B-C50C-407E-A947-70E740481C1C}">
                  <a14:useLocalDpi xmlns:a14="http://schemas.microsoft.com/office/drawing/2010/main"/>
                </a:ext>
              </a:extLst>
            </a:blip>
            <a:stretch>
              <a:fillRect/>
            </a:stretch>
          </p:blipFill>
          <p:spPr>
            <a:xfrm>
              <a:off x="4795925" y="603671"/>
              <a:ext cx="1291359" cy="336433"/>
            </a:xfrm>
            <a:prstGeom prst="rect">
              <a:avLst/>
            </a:prstGeom>
          </p:spPr>
        </p:pic>
        <p:pic>
          <p:nvPicPr>
            <p:cNvPr id="282" name="Picture 281"/>
            <p:cNvPicPr>
              <a:picLocks noChangeAspect="1"/>
            </p:cNvPicPr>
            <p:nvPr/>
          </p:nvPicPr>
          <p:blipFill>
            <a:blip r:embed="rId279" cstate="screen">
              <a:extLst>
                <a:ext uri="{28A0092B-C50C-407E-A947-70E740481C1C}">
                  <a14:useLocalDpi xmlns:a14="http://schemas.microsoft.com/office/drawing/2010/main"/>
                </a:ext>
              </a:extLst>
            </a:blip>
            <a:stretch>
              <a:fillRect/>
            </a:stretch>
          </p:blipFill>
          <p:spPr>
            <a:xfrm>
              <a:off x="5841355" y="834825"/>
              <a:ext cx="334197" cy="166532"/>
            </a:xfrm>
            <a:prstGeom prst="rect">
              <a:avLst/>
            </a:prstGeom>
          </p:spPr>
        </p:pic>
        <p:pic>
          <p:nvPicPr>
            <p:cNvPr id="283" name="Picture 282"/>
            <p:cNvPicPr>
              <a:picLocks noChangeAspect="1"/>
            </p:cNvPicPr>
            <p:nvPr/>
          </p:nvPicPr>
          <p:blipFill>
            <a:blip r:embed="rId280" cstate="screen">
              <a:extLst>
                <a:ext uri="{28A0092B-C50C-407E-A947-70E740481C1C}">
                  <a14:useLocalDpi xmlns:a14="http://schemas.microsoft.com/office/drawing/2010/main"/>
                </a:ext>
              </a:extLst>
            </a:blip>
            <a:stretch>
              <a:fillRect/>
            </a:stretch>
          </p:blipFill>
          <p:spPr>
            <a:xfrm>
              <a:off x="5083285" y="610894"/>
              <a:ext cx="771767" cy="212413"/>
            </a:xfrm>
            <a:prstGeom prst="rect">
              <a:avLst/>
            </a:prstGeom>
          </p:spPr>
        </p:pic>
        <p:pic>
          <p:nvPicPr>
            <p:cNvPr id="284" name="Picture 283"/>
            <p:cNvPicPr>
              <a:picLocks noChangeAspect="1"/>
            </p:cNvPicPr>
            <p:nvPr/>
          </p:nvPicPr>
          <p:blipFill>
            <a:blip r:embed="rId281" cstate="screen">
              <a:extLst>
                <a:ext uri="{28A0092B-C50C-407E-A947-70E740481C1C}">
                  <a14:useLocalDpi xmlns:a14="http://schemas.microsoft.com/office/drawing/2010/main"/>
                </a:ext>
              </a:extLst>
            </a:blip>
            <a:stretch>
              <a:fillRect/>
            </a:stretch>
          </p:blipFill>
          <p:spPr>
            <a:xfrm>
              <a:off x="11524217" y="2799661"/>
              <a:ext cx="389423" cy="389423"/>
            </a:xfrm>
            <a:prstGeom prst="rect">
              <a:avLst/>
            </a:prstGeom>
          </p:spPr>
        </p:pic>
      </p:grpSp>
      <p:pic>
        <p:nvPicPr>
          <p:cNvPr id="285" name="Large AFRL Logo" descr="AFRL Shield 1 in.png"/>
          <p:cNvPicPr>
            <a:picLocks noChangeAspect="1"/>
          </p:cNvPicPr>
          <p:nvPr/>
        </p:nvPicPr>
        <p:blipFill>
          <a:blip r:embed="rId282" cstate="print">
            <a:extLst>
              <a:ext uri="{28A0092B-C50C-407E-A947-70E740481C1C}">
                <a14:useLocalDpi xmlns:a14="http://schemas.microsoft.com/office/drawing/2010/main" val="0"/>
              </a:ext>
            </a:extLst>
          </a:blip>
          <a:srcRect/>
          <a:stretch>
            <a:fillRect/>
          </a:stretch>
        </p:blipFill>
        <p:spPr bwMode="auto">
          <a:xfrm>
            <a:off x="1532283" y="1829027"/>
            <a:ext cx="967927" cy="95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p:cNvPicPr>
          <p:nvPr/>
        </p:nvPicPr>
        <p:blipFill>
          <a:blip r:embed="rId283">
            <a:extLst>
              <a:ext uri="{28A0092B-C50C-407E-A947-70E740481C1C}">
                <a14:useLocalDpi xmlns:a14="http://schemas.microsoft.com/office/drawing/2010/main" val="0"/>
              </a:ext>
            </a:extLst>
          </a:blip>
          <a:srcRect/>
          <a:stretch>
            <a:fillRect/>
          </a:stretch>
        </p:blipFill>
        <p:spPr bwMode="auto">
          <a:xfrm>
            <a:off x="3188034" y="5171130"/>
            <a:ext cx="947155" cy="4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descr="DOD"/>
          <p:cNvPicPr>
            <a:picLocks noChangeAspect="1" noChangeArrowheads="1"/>
          </p:cNvPicPr>
          <p:nvPr/>
        </p:nvPicPr>
        <p:blipFill>
          <a:blip r:embed="rId284" cstate="print">
            <a:extLst>
              <a:ext uri="{28A0092B-C50C-407E-A947-70E740481C1C}">
                <a14:useLocalDpi xmlns:a14="http://schemas.microsoft.com/office/drawing/2010/main" val="0"/>
              </a:ext>
            </a:extLst>
          </a:blip>
          <a:srcRect/>
          <a:stretch>
            <a:fillRect/>
          </a:stretch>
        </p:blipFill>
        <p:spPr bwMode="auto">
          <a:xfrm>
            <a:off x="105101" y="1658825"/>
            <a:ext cx="1199636" cy="1199636"/>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33"/>
          <p:cNvPicPr>
            <a:picLocks noChangeAspect="1"/>
          </p:cNvPicPr>
          <p:nvPr/>
        </p:nvPicPr>
        <p:blipFill>
          <a:blip r:embed="rId285" cstate="print">
            <a:extLst>
              <a:ext uri="{28A0092B-C50C-407E-A947-70E740481C1C}">
                <a14:useLocalDpi xmlns:a14="http://schemas.microsoft.com/office/drawing/2010/main" val="0"/>
              </a:ext>
            </a:extLst>
          </a:blip>
          <a:srcRect/>
          <a:stretch>
            <a:fillRect/>
          </a:stretch>
        </p:blipFill>
        <p:spPr bwMode="auto">
          <a:xfrm>
            <a:off x="616072" y="5217095"/>
            <a:ext cx="1036451" cy="4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36"/>
          <p:cNvPicPr>
            <a:picLocks noChangeAspect="1" noChangeArrowheads="1"/>
          </p:cNvPicPr>
          <p:nvPr/>
        </p:nvPicPr>
        <p:blipFill>
          <a:blip r:embed="rId286" cstate="print">
            <a:extLst>
              <a:ext uri="{28A0092B-C50C-407E-A947-70E740481C1C}">
                <a14:useLocalDpi xmlns:a14="http://schemas.microsoft.com/office/drawing/2010/main" val="0"/>
              </a:ext>
            </a:extLst>
          </a:blip>
          <a:srcRect/>
          <a:stretch>
            <a:fillRect/>
          </a:stretch>
        </p:blipFill>
        <p:spPr bwMode="auto">
          <a:xfrm>
            <a:off x="2690987" y="3578662"/>
            <a:ext cx="687696" cy="690971"/>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3" name="Picture 23"/>
          <p:cNvPicPr>
            <a:picLocks noChangeAspect="1"/>
          </p:cNvPicPr>
          <p:nvPr/>
        </p:nvPicPr>
        <p:blipFill>
          <a:blip r:embed="rId287">
            <a:extLst>
              <a:ext uri="{28A0092B-C50C-407E-A947-70E740481C1C}">
                <a14:useLocalDpi xmlns:a14="http://schemas.microsoft.com/office/drawing/2010/main" val="0"/>
              </a:ext>
            </a:extLst>
          </a:blip>
          <a:srcRect/>
          <a:stretch>
            <a:fillRect/>
          </a:stretch>
        </p:blipFill>
        <p:spPr bwMode="auto">
          <a:xfrm>
            <a:off x="1427229" y="4546830"/>
            <a:ext cx="1016385" cy="3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 name="Picture 301"/>
          <p:cNvPicPr>
            <a:picLocks noChangeAspect="1"/>
          </p:cNvPicPr>
          <p:nvPr/>
        </p:nvPicPr>
        <p:blipFill>
          <a:blip r:embed="rId288" cstate="print">
            <a:extLst>
              <a:ext uri="{28A0092B-C50C-407E-A947-70E740481C1C}">
                <a14:useLocalDpi xmlns:a14="http://schemas.microsoft.com/office/drawing/2010/main" val="0"/>
              </a:ext>
            </a:extLst>
          </a:blip>
          <a:srcRect/>
          <a:stretch>
            <a:fillRect/>
          </a:stretch>
        </p:blipFill>
        <p:spPr bwMode="auto">
          <a:xfrm>
            <a:off x="2731708" y="4429180"/>
            <a:ext cx="716205" cy="70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305"/>
          <p:cNvPicPr>
            <a:picLocks noChangeAspect="1"/>
          </p:cNvPicPr>
          <p:nvPr/>
        </p:nvPicPr>
        <p:blipFill>
          <a:blip r:embed="rId289">
            <a:extLst>
              <a:ext uri="{28A0092B-C50C-407E-A947-70E740481C1C}">
                <a14:useLocalDpi xmlns:a14="http://schemas.microsoft.com/office/drawing/2010/main" val="0"/>
              </a:ext>
            </a:extLst>
          </a:blip>
          <a:stretch>
            <a:fillRect/>
          </a:stretch>
        </p:blipFill>
        <p:spPr>
          <a:xfrm>
            <a:off x="1990125" y="5107326"/>
            <a:ext cx="741583" cy="748032"/>
          </a:xfrm>
          <a:prstGeom prst="rect">
            <a:avLst/>
          </a:prstGeom>
        </p:spPr>
      </p:pic>
      <p:pic>
        <p:nvPicPr>
          <p:cNvPr id="309" name="Picture 308"/>
          <p:cNvPicPr>
            <a:picLocks noChangeAspect="1"/>
          </p:cNvPicPr>
          <p:nvPr/>
        </p:nvPicPr>
        <p:blipFill>
          <a:blip r:embed="rId290" cstate="print">
            <a:extLst>
              <a:ext uri="{28A0092B-C50C-407E-A947-70E740481C1C}">
                <a14:useLocalDpi xmlns:a14="http://schemas.microsoft.com/office/drawing/2010/main" val="0"/>
              </a:ext>
            </a:extLst>
          </a:blip>
          <a:stretch>
            <a:fillRect/>
          </a:stretch>
        </p:blipFill>
        <p:spPr>
          <a:xfrm>
            <a:off x="201708" y="2830036"/>
            <a:ext cx="2366803" cy="1567883"/>
          </a:xfrm>
          <a:prstGeom prst="rect">
            <a:avLst/>
          </a:prstGeom>
        </p:spPr>
      </p:pic>
      <p:pic>
        <p:nvPicPr>
          <p:cNvPr id="287" name="Picture 286"/>
          <p:cNvPicPr>
            <a:picLocks noChangeAspect="1"/>
          </p:cNvPicPr>
          <p:nvPr/>
        </p:nvPicPr>
        <p:blipFill>
          <a:blip r:embed="rId291" cstate="print">
            <a:extLst>
              <a:ext uri="{28A0092B-C50C-407E-A947-70E740481C1C}">
                <a14:useLocalDpi xmlns:a14="http://schemas.microsoft.com/office/drawing/2010/main" val="0"/>
              </a:ext>
            </a:extLst>
          </a:blip>
          <a:srcRect/>
          <a:stretch>
            <a:fillRect/>
          </a:stretch>
        </p:blipFill>
        <p:spPr bwMode="auto">
          <a:xfrm>
            <a:off x="9338717" y="2699634"/>
            <a:ext cx="868383" cy="8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descr="Image result for fbi logo"/>
          <p:cNvPicPr>
            <a:picLocks noChangeAspect="1" noChangeArrowheads="1"/>
          </p:cNvPicPr>
          <p:nvPr/>
        </p:nvPicPr>
        <p:blipFill>
          <a:blip r:embed="rId292" cstate="print">
            <a:extLst>
              <a:ext uri="{28A0092B-C50C-407E-A947-70E740481C1C}">
                <a14:useLocalDpi xmlns:a14="http://schemas.microsoft.com/office/drawing/2010/main" val="0"/>
              </a:ext>
            </a:extLst>
          </a:blip>
          <a:srcRect/>
          <a:stretch>
            <a:fillRect/>
          </a:stretch>
        </p:blipFill>
        <p:spPr bwMode="auto">
          <a:xfrm>
            <a:off x="10957889" y="2417131"/>
            <a:ext cx="735600" cy="757668"/>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289"/>
          <p:cNvPicPr>
            <a:picLocks noChangeAspect="1"/>
          </p:cNvPicPr>
          <p:nvPr/>
        </p:nvPicPr>
        <p:blipFill rotWithShape="1">
          <a:blip r:embed="rId293"/>
          <a:srcRect l="23020" t="10396" r="26943" b="10432"/>
          <a:stretch/>
        </p:blipFill>
        <p:spPr>
          <a:xfrm>
            <a:off x="7896920" y="4924852"/>
            <a:ext cx="767859" cy="783093"/>
          </a:xfrm>
          <a:prstGeom prst="ellipse">
            <a:avLst/>
          </a:prstGeom>
        </p:spPr>
      </p:pic>
      <p:pic>
        <p:nvPicPr>
          <p:cNvPr id="294" name="Picture 52224"/>
          <p:cNvPicPr>
            <a:picLocks noChangeAspect="1"/>
          </p:cNvPicPr>
          <p:nvPr/>
        </p:nvPicPr>
        <p:blipFill>
          <a:blip r:embed="rId294" cstate="print">
            <a:extLst>
              <a:ext uri="{28A0092B-C50C-407E-A947-70E740481C1C}">
                <a14:useLocalDpi xmlns:a14="http://schemas.microsoft.com/office/drawing/2010/main" val="0"/>
              </a:ext>
            </a:extLst>
          </a:blip>
          <a:srcRect/>
          <a:stretch>
            <a:fillRect/>
          </a:stretch>
        </p:blipFill>
        <p:spPr bwMode="auto">
          <a:xfrm>
            <a:off x="8954210" y="1724009"/>
            <a:ext cx="791787" cy="79209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52228"/>
          <p:cNvPicPr>
            <a:picLocks noChangeAspect="1"/>
          </p:cNvPicPr>
          <p:nvPr/>
        </p:nvPicPr>
        <p:blipFill>
          <a:blip r:embed="rId295" cstate="print">
            <a:extLst>
              <a:ext uri="{28A0092B-C50C-407E-A947-70E740481C1C}">
                <a14:useLocalDpi xmlns:a14="http://schemas.microsoft.com/office/drawing/2010/main" val="0"/>
              </a:ext>
            </a:extLst>
          </a:blip>
          <a:srcRect/>
          <a:stretch>
            <a:fillRect/>
          </a:stretch>
        </p:blipFill>
        <p:spPr bwMode="auto">
          <a:xfrm>
            <a:off x="10328404" y="3277331"/>
            <a:ext cx="851613" cy="22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295"/>
          <p:cNvPicPr>
            <a:picLocks noChangeAspect="1"/>
          </p:cNvPicPr>
          <p:nvPr/>
        </p:nvPicPr>
        <p:blipFill rotWithShape="1">
          <a:blip r:embed="rId296" cstate="print">
            <a:extLst>
              <a:ext uri="{28A0092B-C50C-407E-A947-70E740481C1C}">
                <a14:useLocalDpi xmlns:a14="http://schemas.microsoft.com/office/drawing/2010/main" val="0"/>
              </a:ext>
            </a:extLst>
          </a:blip>
          <a:srcRect l="23763" r="21755" b="6325"/>
          <a:stretch/>
        </p:blipFill>
        <p:spPr>
          <a:xfrm>
            <a:off x="10090146" y="3717054"/>
            <a:ext cx="855284" cy="735284"/>
          </a:xfrm>
          <a:prstGeom prst="rect">
            <a:avLst/>
          </a:prstGeom>
        </p:spPr>
      </p:pic>
      <p:pic>
        <p:nvPicPr>
          <p:cNvPr id="297" name="Picture 296"/>
          <p:cNvPicPr>
            <a:picLocks noChangeAspect="1" noChangeArrowheads="1"/>
          </p:cNvPicPr>
          <p:nvPr/>
        </p:nvPicPr>
        <p:blipFill>
          <a:blip r:embed="rId297" cstate="print">
            <a:extLst>
              <a:ext uri="{28A0092B-C50C-407E-A947-70E740481C1C}">
                <a14:useLocalDpi xmlns:a14="http://schemas.microsoft.com/office/drawing/2010/main" val="0"/>
              </a:ext>
            </a:extLst>
          </a:blip>
          <a:srcRect/>
          <a:stretch>
            <a:fillRect/>
          </a:stretch>
        </p:blipFill>
        <p:spPr bwMode="auto">
          <a:xfrm>
            <a:off x="7797340" y="2220119"/>
            <a:ext cx="801975" cy="8019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8" name="Picture 297"/>
          <p:cNvPicPr>
            <a:picLocks noChangeAspect="1"/>
          </p:cNvPicPr>
          <p:nvPr/>
        </p:nvPicPr>
        <p:blipFill>
          <a:blip r:embed="rId298" cstate="print">
            <a:extLst>
              <a:ext uri="{28A0092B-C50C-407E-A947-70E740481C1C}">
                <a14:useLocalDpi xmlns:a14="http://schemas.microsoft.com/office/drawing/2010/main" val="0"/>
              </a:ext>
            </a:extLst>
          </a:blip>
          <a:srcRect/>
          <a:stretch>
            <a:fillRect/>
          </a:stretch>
        </p:blipFill>
        <p:spPr bwMode="auto">
          <a:xfrm>
            <a:off x="10980480" y="4593244"/>
            <a:ext cx="819109" cy="2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 name="Picture 298"/>
          <p:cNvPicPr>
            <a:picLocks noChangeAspect="1"/>
          </p:cNvPicPr>
          <p:nvPr/>
        </p:nvPicPr>
        <p:blipFill>
          <a:blip r:embed="rId299" cstate="print">
            <a:extLst>
              <a:ext uri="{28A0092B-C50C-407E-A947-70E740481C1C}">
                <a14:useLocalDpi xmlns:a14="http://schemas.microsoft.com/office/drawing/2010/main" val="0"/>
              </a:ext>
            </a:extLst>
          </a:blip>
          <a:srcRect/>
          <a:stretch>
            <a:fillRect/>
          </a:stretch>
        </p:blipFill>
        <p:spPr bwMode="auto">
          <a:xfrm>
            <a:off x="11137978" y="5183288"/>
            <a:ext cx="4413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p:cNvPicPr>
          <p:nvPr/>
        </p:nvPicPr>
        <p:blipFill>
          <a:blip r:embed="rId300" cstate="print">
            <a:extLst>
              <a:ext uri="{28A0092B-C50C-407E-A947-70E740481C1C}">
                <a14:useLocalDpi xmlns:a14="http://schemas.microsoft.com/office/drawing/2010/main" val="0"/>
              </a:ext>
            </a:extLst>
          </a:blip>
          <a:srcRect/>
          <a:stretch>
            <a:fillRect/>
          </a:stretch>
        </p:blipFill>
        <p:spPr bwMode="auto">
          <a:xfrm>
            <a:off x="9544893" y="5206553"/>
            <a:ext cx="1160175" cy="46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 name="Picture 300"/>
          <p:cNvPicPr>
            <a:picLocks noChangeAspect="1"/>
          </p:cNvPicPr>
          <p:nvPr/>
        </p:nvPicPr>
        <p:blipFill>
          <a:blip r:embed="rId301" cstate="print">
            <a:extLst>
              <a:ext uri="{28A0092B-C50C-407E-A947-70E740481C1C}">
                <a14:useLocalDpi xmlns:a14="http://schemas.microsoft.com/office/drawing/2010/main" val="0"/>
              </a:ext>
            </a:extLst>
          </a:blip>
          <a:srcRect/>
          <a:stretch>
            <a:fillRect/>
          </a:stretch>
        </p:blipFill>
        <p:spPr bwMode="auto">
          <a:xfrm>
            <a:off x="10800227" y="1259802"/>
            <a:ext cx="1190568" cy="71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 name="Picture 4" descr="C:\Users\kim\Desktop\220px-NIH_Master_Logo_Vertical_2Color.png"/>
          <p:cNvPicPr>
            <a:picLocks noChangeAspect="1" noChangeArrowheads="1"/>
          </p:cNvPicPr>
          <p:nvPr/>
        </p:nvPicPr>
        <p:blipFill>
          <a:blip r:embed="rId302" cstate="email">
            <a:extLst>
              <a:ext uri="{28A0092B-C50C-407E-A947-70E740481C1C}">
                <a14:useLocalDpi xmlns:a14="http://schemas.microsoft.com/office/drawing/2010/main"/>
              </a:ext>
            </a:extLst>
          </a:blip>
          <a:srcRect/>
          <a:stretch>
            <a:fillRect/>
          </a:stretch>
        </p:blipFill>
        <p:spPr bwMode="auto">
          <a:xfrm>
            <a:off x="9265746" y="4097815"/>
            <a:ext cx="674477" cy="594767"/>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8" descr="National Oceanic and Atmospheric Administration, United States Department of Commerce">
            <a:hlinkClick r:id="rId303"/>
          </p:cNvPr>
          <p:cNvPicPr>
            <a:picLocks noChangeAspect="1" noChangeArrowheads="1"/>
          </p:cNvPicPr>
          <p:nvPr/>
        </p:nvPicPr>
        <p:blipFill rotWithShape="1">
          <a:blip r:embed="rId304" cstate="email">
            <a:extLst>
              <a:ext uri="{28A0092B-C50C-407E-A947-70E740481C1C}">
                <a14:useLocalDpi xmlns:a14="http://schemas.microsoft.com/office/drawing/2010/main"/>
              </a:ext>
            </a:extLst>
          </a:blip>
          <a:srcRect r="88734"/>
          <a:stretch/>
        </p:blipFill>
        <p:spPr bwMode="auto">
          <a:xfrm>
            <a:off x="8358979" y="3578662"/>
            <a:ext cx="796541" cy="792373"/>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307"/>
          <p:cNvPicPr>
            <a:picLocks noChangeAspect="1"/>
          </p:cNvPicPr>
          <p:nvPr/>
        </p:nvPicPr>
        <p:blipFill>
          <a:blip r:embed="rId305">
            <a:extLst>
              <a:ext uri="{28A0092B-C50C-407E-A947-70E740481C1C}">
                <a14:useLocalDpi xmlns:a14="http://schemas.microsoft.com/office/drawing/2010/main" val="0"/>
              </a:ext>
            </a:extLst>
          </a:blip>
          <a:stretch>
            <a:fillRect/>
          </a:stretch>
        </p:blipFill>
        <p:spPr>
          <a:xfrm>
            <a:off x="10062915" y="1792283"/>
            <a:ext cx="767160" cy="767160"/>
          </a:xfrm>
          <a:prstGeom prst="rect">
            <a:avLst/>
          </a:prstGeom>
        </p:spPr>
      </p:pic>
      <p:pic>
        <p:nvPicPr>
          <p:cNvPr id="310" name="Picture 309"/>
          <p:cNvPicPr>
            <a:picLocks noChangeAspect="1"/>
          </p:cNvPicPr>
          <p:nvPr/>
        </p:nvPicPr>
        <p:blipFill>
          <a:blip r:embed="rId306"/>
          <a:stretch>
            <a:fillRect/>
          </a:stretch>
        </p:blipFill>
        <p:spPr>
          <a:xfrm>
            <a:off x="11006232" y="3767903"/>
            <a:ext cx="793357" cy="539600"/>
          </a:xfrm>
          <a:prstGeom prst="rect">
            <a:avLst/>
          </a:prstGeom>
        </p:spPr>
      </p:pic>
      <p:pic>
        <p:nvPicPr>
          <p:cNvPr id="311" name="Picture 310"/>
          <p:cNvPicPr>
            <a:picLocks noChangeAspect="1"/>
          </p:cNvPicPr>
          <p:nvPr/>
        </p:nvPicPr>
        <p:blipFill>
          <a:blip r:embed="rId307" cstate="print">
            <a:extLst>
              <a:ext uri="{28A0092B-C50C-407E-A947-70E740481C1C}">
                <a14:useLocalDpi xmlns:a14="http://schemas.microsoft.com/office/drawing/2010/main" val="0"/>
              </a:ext>
            </a:extLst>
          </a:blip>
          <a:stretch>
            <a:fillRect/>
          </a:stretch>
        </p:blipFill>
        <p:spPr>
          <a:xfrm>
            <a:off x="228569" y="4473623"/>
            <a:ext cx="700489" cy="700489"/>
          </a:xfrm>
          <a:prstGeom prst="rect">
            <a:avLst/>
          </a:prstGeom>
        </p:spPr>
      </p:pic>
      <p:pic>
        <p:nvPicPr>
          <p:cNvPr id="312" name="Picture 311"/>
          <p:cNvPicPr>
            <a:picLocks noChangeAspect="1"/>
          </p:cNvPicPr>
          <p:nvPr/>
        </p:nvPicPr>
        <p:blipFill>
          <a:blip r:embed="rId308"/>
          <a:stretch>
            <a:fillRect/>
          </a:stretch>
        </p:blipFill>
        <p:spPr>
          <a:xfrm>
            <a:off x="2779508" y="1800991"/>
            <a:ext cx="1001720" cy="1001720"/>
          </a:xfrm>
          <a:prstGeom prst="rect">
            <a:avLst/>
          </a:prstGeom>
        </p:spPr>
      </p:pic>
      <p:sp>
        <p:nvSpPr>
          <p:cNvPr id="316" name="TextBox 315"/>
          <p:cNvSpPr txBox="1"/>
          <p:nvPr/>
        </p:nvSpPr>
        <p:spPr>
          <a:xfrm>
            <a:off x="847863" y="5997485"/>
            <a:ext cx="3068261" cy="369332"/>
          </a:xfrm>
          <a:prstGeom prst="rect">
            <a:avLst/>
          </a:prstGeom>
          <a:noFill/>
        </p:spPr>
        <p:txBody>
          <a:bodyPr wrap="square" rtlCol="0">
            <a:spAutoFit/>
          </a:bodyPr>
          <a:lstStyle/>
          <a:p>
            <a:pPr algn="ctr" defTabSz="1219140">
              <a:defRPr/>
            </a:pPr>
            <a:r>
              <a:rPr lang="en-US" b="1">
                <a:solidFill>
                  <a:srgbClr val="004B8D"/>
                </a:solidFill>
                <a:latin typeface="Arial" charset="0"/>
                <a:ea typeface="Arial" charset="0"/>
                <a:cs typeface="Arial" charset="0"/>
              </a:rPr>
              <a:t>Department of Defense</a:t>
            </a:r>
          </a:p>
        </p:txBody>
      </p:sp>
      <p:sp>
        <p:nvSpPr>
          <p:cNvPr id="317" name="TextBox 316"/>
          <p:cNvSpPr txBox="1"/>
          <p:nvPr/>
        </p:nvSpPr>
        <p:spPr>
          <a:xfrm>
            <a:off x="8606175" y="5965329"/>
            <a:ext cx="3068261" cy="369332"/>
          </a:xfrm>
          <a:prstGeom prst="rect">
            <a:avLst/>
          </a:prstGeom>
          <a:noFill/>
        </p:spPr>
        <p:txBody>
          <a:bodyPr wrap="square" rtlCol="0">
            <a:spAutoFit/>
          </a:bodyPr>
          <a:lstStyle/>
          <a:p>
            <a:pPr algn="ctr" defTabSz="1219140">
              <a:defRPr/>
            </a:pPr>
            <a:r>
              <a:rPr lang="en-US" b="1">
                <a:solidFill>
                  <a:srgbClr val="004B8D"/>
                </a:solidFill>
                <a:latin typeface="Arial" charset="0"/>
                <a:ea typeface="Arial" charset="0"/>
                <a:cs typeface="Arial" charset="0"/>
              </a:rPr>
              <a:t>Other Gov’t Offices</a:t>
            </a:r>
          </a:p>
        </p:txBody>
      </p:sp>
      <p:sp>
        <p:nvSpPr>
          <p:cNvPr id="320" name="TextBox 319"/>
          <p:cNvSpPr txBox="1"/>
          <p:nvPr/>
        </p:nvSpPr>
        <p:spPr>
          <a:xfrm>
            <a:off x="4440000" y="6000157"/>
            <a:ext cx="3068261" cy="369332"/>
          </a:xfrm>
          <a:prstGeom prst="rect">
            <a:avLst/>
          </a:prstGeom>
          <a:noFill/>
        </p:spPr>
        <p:txBody>
          <a:bodyPr wrap="square" rtlCol="0">
            <a:spAutoFit/>
          </a:bodyPr>
          <a:lstStyle/>
          <a:p>
            <a:pPr algn="ctr" defTabSz="1219140">
              <a:defRPr/>
            </a:pPr>
            <a:r>
              <a:rPr lang="en-US" b="1">
                <a:solidFill>
                  <a:srgbClr val="004B8D"/>
                </a:solidFill>
                <a:latin typeface="Arial" charset="0"/>
                <a:ea typeface="Arial" charset="0"/>
                <a:cs typeface="Arial" charset="0"/>
              </a:rPr>
              <a:t>Academia</a:t>
            </a:r>
          </a:p>
        </p:txBody>
      </p:sp>
      <p:sp>
        <p:nvSpPr>
          <p:cNvPr id="3" name="Rectangle 2"/>
          <p:cNvSpPr/>
          <p:nvPr/>
        </p:nvSpPr>
        <p:spPr>
          <a:xfrm>
            <a:off x="3034835" y="1180932"/>
            <a:ext cx="6096000" cy="646331"/>
          </a:xfrm>
          <a:prstGeom prst="rect">
            <a:avLst/>
          </a:prstGeom>
        </p:spPr>
        <p:txBody>
          <a:bodyPr>
            <a:spAutoFit/>
          </a:bodyPr>
          <a:lstStyle/>
          <a:p>
            <a:pPr algn="ctr"/>
            <a:r>
              <a:rPr lang="en-US" b="1" i="1" u="sng"/>
              <a:t>It is the teaming of diverse areas of science that enables the </a:t>
            </a:r>
            <a:br>
              <a:rPr lang="en-US" b="1" i="1" u="sng"/>
            </a:br>
            <a:r>
              <a:rPr lang="en-US" b="1" i="1" u="sng"/>
              <a:t>next generation of technology advancements.</a:t>
            </a:r>
            <a:endParaRPr lang="en-US"/>
          </a:p>
        </p:txBody>
      </p:sp>
    </p:spTree>
    <p:extLst>
      <p:ext uri="{BB962C8B-B14F-4D97-AF65-F5344CB8AC3E}">
        <p14:creationId xmlns:p14="http://schemas.microsoft.com/office/powerpoint/2010/main" val="332490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a:t>How to Work with Us</a:t>
            </a:r>
            <a:br>
              <a:rPr lang="en-US"/>
            </a:br>
            <a:r>
              <a:rPr lang="en-US" sz="2700"/>
              <a:t>Review Broad Agency Announcements	</a:t>
            </a:r>
            <a:r>
              <a:rPr lang="en-US"/>
              <a:t> </a:t>
            </a:r>
          </a:p>
        </p:txBody>
      </p:sp>
      <p:sp>
        <p:nvSpPr>
          <p:cNvPr id="3" name="Content Placeholder 2"/>
          <p:cNvSpPr>
            <a:spLocks noGrp="1"/>
          </p:cNvSpPr>
          <p:nvPr>
            <p:ph idx="4294967295"/>
          </p:nvPr>
        </p:nvSpPr>
        <p:spPr>
          <a:xfrm>
            <a:off x="1676400" y="1560513"/>
            <a:ext cx="10515600" cy="5022850"/>
          </a:xfrm>
        </p:spPr>
        <p:txBody>
          <a:bodyPr vert="horz" lIns="91440" tIns="45720" rIns="91440" bIns="45720" rtlCol="0" anchor="t">
            <a:normAutofit/>
          </a:bodyPr>
          <a:lstStyle/>
          <a:p>
            <a:r>
              <a:rPr lang="en-US" sz="2000">
                <a:solidFill>
                  <a:srgbClr val="004B8D"/>
                </a:solidFill>
                <a:latin typeface="Arial"/>
                <a:cs typeface="Arial"/>
              </a:rPr>
              <a:t>Researchers should visit </a:t>
            </a:r>
            <a:r>
              <a:rPr lang="en-US" sz="2000">
                <a:solidFill>
                  <a:srgbClr val="004B8D"/>
                </a:solidFill>
                <a:latin typeface="Arial"/>
                <a:cs typeface="Arial"/>
                <a:hlinkClick r:id="rId3"/>
              </a:rPr>
              <a:t>www.grants.gov</a:t>
            </a:r>
            <a:r>
              <a:rPr lang="en-US" sz="2000">
                <a:solidFill>
                  <a:srgbClr val="004B8D"/>
                </a:solidFill>
                <a:latin typeface="Arial"/>
                <a:cs typeface="Arial"/>
              </a:rPr>
              <a:t> – the official source </a:t>
            </a:r>
            <a:br>
              <a:rPr lang="en-US" sz="2000">
                <a:solidFill>
                  <a:srgbClr val="004B8D"/>
                </a:solidFill>
              </a:rPr>
            </a:br>
            <a:r>
              <a:rPr lang="en-US" sz="2000">
                <a:solidFill>
                  <a:srgbClr val="004B8D"/>
                </a:solidFill>
                <a:latin typeface="Arial"/>
                <a:cs typeface="Arial"/>
              </a:rPr>
              <a:t>for finding and applying to Federal grants</a:t>
            </a:r>
          </a:p>
          <a:p>
            <a:r>
              <a:rPr lang="en-US" sz="2000">
                <a:solidFill>
                  <a:srgbClr val="004B8D"/>
                </a:solidFill>
                <a:latin typeface="Arial"/>
                <a:cs typeface="Arial"/>
              </a:rPr>
              <a:t>Find opportunities that match interests. Search by:</a:t>
            </a:r>
          </a:p>
          <a:p>
            <a:pPr lvl="1"/>
            <a:r>
              <a:rPr lang="en-US" sz="2000">
                <a:solidFill>
                  <a:srgbClr val="004B8D"/>
                </a:solidFill>
                <a:latin typeface="Arial"/>
                <a:cs typeface="Arial"/>
              </a:rPr>
              <a:t>Keyword </a:t>
            </a:r>
          </a:p>
          <a:p>
            <a:pPr lvl="1"/>
            <a:r>
              <a:rPr lang="en-US" sz="2000">
                <a:solidFill>
                  <a:srgbClr val="004B8D"/>
                </a:solidFill>
                <a:latin typeface="Arial"/>
                <a:cs typeface="Arial"/>
              </a:rPr>
              <a:t>Eligibility</a:t>
            </a:r>
          </a:p>
          <a:p>
            <a:pPr lvl="1"/>
            <a:r>
              <a:rPr lang="en-US" sz="2000">
                <a:solidFill>
                  <a:srgbClr val="004B8D"/>
                </a:solidFill>
                <a:latin typeface="Arial"/>
                <a:cs typeface="Arial"/>
              </a:rPr>
              <a:t>Category</a:t>
            </a:r>
          </a:p>
          <a:p>
            <a:pPr lvl="1"/>
            <a:r>
              <a:rPr lang="en-US" sz="2000">
                <a:solidFill>
                  <a:srgbClr val="004B8D"/>
                </a:solidFill>
                <a:latin typeface="Arial"/>
                <a:cs typeface="Arial"/>
              </a:rPr>
              <a:t>Agency etc. </a:t>
            </a:r>
            <a:endParaRPr lang="en-US" sz="2000">
              <a:solidFill>
                <a:srgbClr val="004B8D"/>
              </a:solidFill>
            </a:endParaRPr>
          </a:p>
          <a:p>
            <a:r>
              <a:rPr lang="en-US" sz="2000">
                <a:solidFill>
                  <a:srgbClr val="004B8D"/>
                </a:solidFill>
                <a:latin typeface="Arial"/>
                <a:cs typeface="Arial"/>
              </a:rPr>
              <a:t>Study and keep current with BAAs </a:t>
            </a:r>
            <a:endParaRPr lang="en-US" sz="2000">
              <a:solidFill>
                <a:srgbClr val="004B8D"/>
              </a:solidFill>
            </a:endParaRPr>
          </a:p>
          <a:p>
            <a:r>
              <a:rPr lang="en-US" sz="2000">
                <a:solidFill>
                  <a:srgbClr val="004B8D"/>
                </a:solidFill>
                <a:latin typeface="Arial"/>
                <a:cs typeface="Arial"/>
              </a:rPr>
              <a:t>Attend program reviews to understand </a:t>
            </a:r>
            <a:br>
              <a:rPr lang="en-US" sz="2000">
                <a:solidFill>
                  <a:srgbClr val="004B8D"/>
                </a:solidFill>
                <a:latin typeface="Arial"/>
                <a:cs typeface="Arial"/>
              </a:rPr>
            </a:br>
            <a:r>
              <a:rPr lang="en-US" sz="2000">
                <a:solidFill>
                  <a:srgbClr val="004B8D"/>
                </a:solidFill>
                <a:latin typeface="Arial"/>
                <a:cs typeface="Arial"/>
              </a:rPr>
              <a:t>the directions and needs of program</a:t>
            </a:r>
          </a:p>
        </p:txBody>
      </p:sp>
      <p:pic>
        <p:nvPicPr>
          <p:cNvPr id="5" name="Picture 4">
            <a:hlinkClick r:id="rId4"/>
          </p:cNvPr>
          <p:cNvPicPr>
            <a:picLocks noChangeAspect="1"/>
          </p:cNvPicPr>
          <p:nvPr/>
        </p:nvPicPr>
        <p:blipFill>
          <a:blip r:embed="rId5"/>
          <a:stretch>
            <a:fillRect/>
          </a:stretch>
        </p:blipFill>
        <p:spPr>
          <a:xfrm>
            <a:off x="7233005" y="1964651"/>
            <a:ext cx="4546151" cy="408913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1971" y="4170196"/>
            <a:ext cx="3452690" cy="2287407"/>
          </a:xfrm>
          <a:prstGeom prst="rect">
            <a:avLst/>
          </a:prstGeom>
        </p:spPr>
      </p:pic>
    </p:spTree>
    <p:extLst>
      <p:ext uri="{BB962C8B-B14F-4D97-AF65-F5344CB8AC3E}">
        <p14:creationId xmlns:p14="http://schemas.microsoft.com/office/powerpoint/2010/main" val="2485076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a:t>How to Work with Us</a:t>
            </a:r>
            <a:br>
              <a:rPr lang="en-US"/>
            </a:br>
            <a:r>
              <a:rPr lang="en-US" sz="3100"/>
              <a:t>Scope and Draft Idea Statement</a:t>
            </a:r>
            <a:endParaRPr lang="en-US"/>
          </a:p>
        </p:txBody>
      </p:sp>
      <p:sp>
        <p:nvSpPr>
          <p:cNvPr id="3" name="Content Placeholder 2"/>
          <p:cNvSpPr>
            <a:spLocks noGrp="1"/>
          </p:cNvSpPr>
          <p:nvPr>
            <p:ph idx="4294967295"/>
          </p:nvPr>
        </p:nvSpPr>
        <p:spPr>
          <a:xfrm>
            <a:off x="0" y="2078038"/>
            <a:ext cx="6578600" cy="5022850"/>
          </a:xfrm>
        </p:spPr>
        <p:txBody>
          <a:bodyPr/>
          <a:lstStyle/>
          <a:p>
            <a:r>
              <a:rPr lang="en-US" sz="2400">
                <a:solidFill>
                  <a:srgbClr val="004B8D"/>
                </a:solidFill>
              </a:rPr>
              <a:t>Statement doesn’t have to be all-inclusive, but should address the unique value proposition of the research</a:t>
            </a:r>
          </a:p>
          <a:p>
            <a:pPr marL="0" indent="0">
              <a:buNone/>
            </a:pPr>
            <a:endParaRPr lang="en-US" sz="2400">
              <a:solidFill>
                <a:srgbClr val="004B8D"/>
              </a:solidFill>
            </a:endParaRPr>
          </a:p>
          <a:p>
            <a:r>
              <a:rPr lang="en-US" sz="2400">
                <a:solidFill>
                  <a:srgbClr val="004B8D"/>
                </a:solidFill>
              </a:rPr>
              <a:t>Statement needs to be specific enough that it catches the interest of the Program Officer</a:t>
            </a:r>
          </a:p>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926" y="814192"/>
            <a:ext cx="4041751" cy="4970445"/>
          </a:xfrm>
          <a:prstGeom prst="rect">
            <a:avLst/>
          </a:prstGeom>
        </p:spPr>
      </p:pic>
    </p:spTree>
    <p:extLst>
      <p:ext uri="{BB962C8B-B14F-4D97-AF65-F5344CB8AC3E}">
        <p14:creationId xmlns:p14="http://schemas.microsoft.com/office/powerpoint/2010/main" val="3893618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a:t>How to Work with Us</a:t>
            </a:r>
            <a:br>
              <a:rPr lang="en-US"/>
            </a:br>
            <a:r>
              <a:rPr lang="en-US" sz="3100"/>
              <a:t>Connect with a Program Officer</a:t>
            </a:r>
            <a:endParaRPr lang="en-US"/>
          </a:p>
        </p:txBody>
      </p:sp>
      <p:sp>
        <p:nvSpPr>
          <p:cNvPr id="3" name="Content Placeholder 2"/>
          <p:cNvSpPr>
            <a:spLocks noGrp="1"/>
          </p:cNvSpPr>
          <p:nvPr>
            <p:ph idx="4294967295"/>
          </p:nvPr>
        </p:nvSpPr>
        <p:spPr>
          <a:xfrm>
            <a:off x="0" y="1560513"/>
            <a:ext cx="6613525" cy="5022850"/>
          </a:xfrm>
        </p:spPr>
        <p:txBody>
          <a:bodyPr vert="horz" lIns="91440" tIns="45720" rIns="91440" bIns="45720" rtlCol="0" anchor="t">
            <a:normAutofit/>
          </a:bodyPr>
          <a:lstStyle/>
          <a:p>
            <a:r>
              <a:rPr lang="en-US" sz="2000">
                <a:solidFill>
                  <a:srgbClr val="004B8D"/>
                </a:solidFill>
              </a:rPr>
              <a:t>At this point, some Program Officers will want a specifically formatted white paper</a:t>
            </a:r>
          </a:p>
          <a:p>
            <a:endParaRPr lang="en-US" sz="2000">
              <a:solidFill>
                <a:srgbClr val="004B8D"/>
              </a:solidFill>
            </a:endParaRPr>
          </a:p>
          <a:p>
            <a:r>
              <a:rPr lang="en-US" sz="2000">
                <a:solidFill>
                  <a:srgbClr val="004B8D"/>
                </a:solidFill>
              </a:rPr>
              <a:t>Others will want to have a conversation</a:t>
            </a:r>
          </a:p>
          <a:p>
            <a:pPr lvl="1"/>
            <a:r>
              <a:rPr lang="en-US" sz="2000">
                <a:solidFill>
                  <a:srgbClr val="004B8D"/>
                </a:solidFill>
              </a:rPr>
              <a:t>In person</a:t>
            </a:r>
          </a:p>
          <a:p>
            <a:pPr lvl="1"/>
            <a:r>
              <a:rPr lang="en-US" sz="2000">
                <a:solidFill>
                  <a:srgbClr val="004B8D"/>
                </a:solidFill>
              </a:rPr>
              <a:t>Over the phone</a:t>
            </a:r>
          </a:p>
          <a:p>
            <a:pPr lvl="1"/>
            <a:r>
              <a:rPr lang="en-US" sz="2000">
                <a:solidFill>
                  <a:srgbClr val="004B8D"/>
                </a:solidFill>
              </a:rPr>
              <a:t>Via email </a:t>
            </a:r>
          </a:p>
          <a:p>
            <a:pPr marL="457200" lvl="1" indent="0">
              <a:buNone/>
            </a:pPr>
            <a:endParaRPr lang="en-US" sz="2000">
              <a:solidFill>
                <a:srgbClr val="004B8D"/>
              </a:solidFill>
            </a:endParaRPr>
          </a:p>
          <a:p>
            <a:r>
              <a:rPr lang="en-US" sz="2000">
                <a:solidFill>
                  <a:srgbClr val="004B8D"/>
                </a:solidFill>
                <a:latin typeface="Arial"/>
                <a:cs typeface="Arial"/>
              </a:rPr>
              <a:t>If the idea seems promising, a Program Officer will initiate an ongoing dialogue setting expectations and explaining the process for full proposal submission. </a:t>
            </a:r>
            <a:endParaRPr lang="en-US" sz="2000">
              <a:solidFill>
                <a:srgbClr val="004B8D"/>
              </a:solidFill>
            </a:endParaRPr>
          </a:p>
          <a:p>
            <a:pPr marL="0" indent="0">
              <a:buNone/>
            </a:pPr>
            <a:endParaRPr lang="en-US" sz="1400"/>
          </a:p>
        </p:txBody>
      </p:sp>
      <p:pic>
        <p:nvPicPr>
          <p:cNvPr id="5" name="Picture 4">
            <a:extLst>
              <a:ext uri="{FF2B5EF4-FFF2-40B4-BE49-F238E27FC236}">
                <a16:creationId xmlns:a16="http://schemas.microsoft.com/office/drawing/2014/main" id="{C424BA3F-371D-0AA9-7F9D-8B2B0512A5E8}"/>
              </a:ext>
            </a:extLst>
          </p:cNvPr>
          <p:cNvPicPr>
            <a:picLocks noChangeAspect="1"/>
          </p:cNvPicPr>
          <p:nvPr/>
        </p:nvPicPr>
        <p:blipFill>
          <a:blip r:embed="rId3"/>
          <a:stretch>
            <a:fillRect/>
          </a:stretch>
        </p:blipFill>
        <p:spPr>
          <a:xfrm>
            <a:off x="7551507" y="1927665"/>
            <a:ext cx="4004302" cy="2654609"/>
          </a:xfrm>
          <a:prstGeom prst="rect">
            <a:avLst/>
          </a:prstGeom>
        </p:spPr>
      </p:pic>
    </p:spTree>
    <p:extLst>
      <p:ext uri="{BB962C8B-B14F-4D97-AF65-F5344CB8AC3E}">
        <p14:creationId xmlns:p14="http://schemas.microsoft.com/office/powerpoint/2010/main" val="1652592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a:t>How to Work with Us</a:t>
            </a:r>
            <a:br>
              <a:rPr lang="en-US"/>
            </a:br>
            <a:r>
              <a:rPr lang="en-US" sz="3100"/>
              <a:t>Determine the Correct Funding Mechanism</a:t>
            </a:r>
            <a:endParaRPr lang="en-US"/>
          </a:p>
        </p:txBody>
      </p:sp>
      <p:sp>
        <p:nvSpPr>
          <p:cNvPr id="3" name="Content Placeholder 2"/>
          <p:cNvSpPr>
            <a:spLocks noGrp="1"/>
          </p:cNvSpPr>
          <p:nvPr>
            <p:ph idx="4294967295"/>
          </p:nvPr>
        </p:nvSpPr>
        <p:spPr>
          <a:xfrm>
            <a:off x="0" y="1562100"/>
            <a:ext cx="10515600" cy="5021263"/>
          </a:xfrm>
        </p:spPr>
        <p:txBody>
          <a:bodyPr vert="horz" lIns="91440" tIns="45720" rIns="91440" bIns="45720" rtlCol="0" anchor="t">
            <a:normAutofit/>
          </a:bodyPr>
          <a:lstStyle/>
          <a:p>
            <a:r>
              <a:rPr lang="en-US">
                <a:solidFill>
                  <a:srgbClr val="004B8D"/>
                </a:solidFill>
                <a:latin typeface="Arial"/>
                <a:cs typeface="Arial"/>
              </a:rPr>
              <a:t>There are many different mechanisms for universities to obtain basic research grant funding: </a:t>
            </a:r>
            <a:endParaRPr lang="en-US">
              <a:solidFill>
                <a:srgbClr val="004B8D"/>
              </a:solidFill>
            </a:endParaRPr>
          </a:p>
          <a:p>
            <a:pPr lvl="1"/>
            <a:r>
              <a:rPr lang="en-US">
                <a:solidFill>
                  <a:srgbClr val="004B8D"/>
                </a:solidFill>
              </a:rPr>
              <a:t>Traditional grants</a:t>
            </a:r>
          </a:p>
          <a:p>
            <a:pPr lvl="1"/>
            <a:r>
              <a:rPr lang="en-US">
                <a:solidFill>
                  <a:srgbClr val="004B8D"/>
                </a:solidFill>
                <a:latin typeface="Arial"/>
                <a:cs typeface="Arial"/>
              </a:rPr>
              <a:t>University Research Initiatives (i.e. Multidisciplinary University Research Initiative (MURI), Defense University Research Instrumentation Program (DURIP)</a:t>
            </a:r>
          </a:p>
          <a:p>
            <a:pPr lvl="1"/>
            <a:r>
              <a:rPr lang="en-US">
                <a:solidFill>
                  <a:srgbClr val="004B8D"/>
                </a:solidFill>
                <a:latin typeface="Arial"/>
                <a:cs typeface="Arial"/>
              </a:rPr>
              <a:t>Special Programs (i.e. HBCU/MSI, Young Investigator Program (YIP), Presidential Early Career Awards for Scientists and Engineers (PECASE))</a:t>
            </a:r>
          </a:p>
          <a:p>
            <a:r>
              <a:rPr lang="en-US">
                <a:solidFill>
                  <a:srgbClr val="004B8D"/>
                </a:solidFill>
                <a:latin typeface="Arial"/>
                <a:cs typeface="Arial"/>
              </a:rPr>
              <a:t>Traditional grants can be awarded year-round from the general Broad Agency Announcement</a:t>
            </a:r>
            <a:endParaRPr lang="en-US">
              <a:solidFill>
                <a:srgbClr val="004B8D"/>
              </a:solidFill>
            </a:endParaRPr>
          </a:p>
          <a:p>
            <a:r>
              <a:rPr lang="en-US">
                <a:solidFill>
                  <a:srgbClr val="004B8D"/>
                </a:solidFill>
              </a:rPr>
              <a:t>Other opportunities have specific deadlines</a:t>
            </a:r>
          </a:p>
          <a:p>
            <a:pPr lvl="1"/>
            <a:endParaRPr lang="en-US"/>
          </a:p>
        </p:txBody>
      </p:sp>
    </p:spTree>
    <p:extLst>
      <p:ext uri="{BB962C8B-B14F-4D97-AF65-F5344CB8AC3E}">
        <p14:creationId xmlns:p14="http://schemas.microsoft.com/office/powerpoint/2010/main" val="3858309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9D1F-59D0-1559-2A73-85FBAD8AEF25}"/>
              </a:ext>
            </a:extLst>
          </p:cNvPr>
          <p:cNvSpPr>
            <a:spLocks noGrp="1"/>
          </p:cNvSpPr>
          <p:nvPr>
            <p:ph type="title"/>
          </p:nvPr>
        </p:nvSpPr>
        <p:spPr/>
        <p:txBody>
          <a:bodyPr>
            <a:normAutofit/>
          </a:bodyPr>
          <a:lstStyle/>
          <a:p>
            <a:r>
              <a:rPr lang="en-US" sz="3000"/>
              <a:t>AFRL Partnership Opportunities</a:t>
            </a:r>
          </a:p>
        </p:txBody>
      </p:sp>
      <p:sp>
        <p:nvSpPr>
          <p:cNvPr id="3" name="Content Placeholder 2">
            <a:extLst>
              <a:ext uri="{FF2B5EF4-FFF2-40B4-BE49-F238E27FC236}">
                <a16:creationId xmlns:a16="http://schemas.microsoft.com/office/drawing/2014/main" id="{8483BAC9-AE5B-1AE6-7C9F-AAD39A5AB84E}"/>
              </a:ext>
            </a:extLst>
          </p:cNvPr>
          <p:cNvSpPr>
            <a:spLocks noGrp="1"/>
          </p:cNvSpPr>
          <p:nvPr>
            <p:ph sz="half" idx="4294967295"/>
          </p:nvPr>
        </p:nvSpPr>
        <p:spPr>
          <a:xfrm>
            <a:off x="422752" y="1339600"/>
            <a:ext cx="5181600" cy="5021262"/>
          </a:xfrm>
          <a:solidFill>
            <a:schemeClr val="bg1"/>
          </a:solidFill>
        </p:spPr>
        <p:txBody>
          <a:bodyPr>
            <a:noAutofit/>
          </a:bodyPr>
          <a:lstStyle/>
          <a:p>
            <a:r>
              <a:rPr lang="en-US" sz="2100"/>
              <a:t>Centers of Excellence (</a:t>
            </a:r>
            <a:r>
              <a:rPr lang="en-US" sz="2100" err="1"/>
              <a:t>CoEs</a:t>
            </a:r>
            <a:r>
              <a:rPr lang="en-US" sz="2100"/>
              <a:t>)</a:t>
            </a:r>
          </a:p>
          <a:p>
            <a:r>
              <a:rPr lang="en-US" sz="2100"/>
              <a:t>AFRL Regional Hubs </a:t>
            </a:r>
          </a:p>
          <a:p>
            <a:r>
              <a:rPr lang="en-US" sz="2100"/>
              <a:t>Educational Partnership Agreements (EPAs)</a:t>
            </a:r>
          </a:p>
          <a:p>
            <a:r>
              <a:rPr lang="en-US" sz="2100"/>
              <a:t>Cooperative Research and Development Agreements (CRADAs)</a:t>
            </a:r>
          </a:p>
          <a:p>
            <a:r>
              <a:rPr lang="en-US" sz="2100"/>
              <a:t>Academic Partnership Engagement Experiment (APEX) </a:t>
            </a:r>
          </a:p>
          <a:p>
            <a:pPr marL="0" indent="0">
              <a:buNone/>
            </a:pPr>
            <a:endParaRPr lang="en-US" sz="2100"/>
          </a:p>
        </p:txBody>
      </p:sp>
      <p:sp>
        <p:nvSpPr>
          <p:cNvPr id="4" name="Rectangle: Rounded Corners 3">
            <a:extLst>
              <a:ext uri="{FF2B5EF4-FFF2-40B4-BE49-F238E27FC236}">
                <a16:creationId xmlns:a16="http://schemas.microsoft.com/office/drawing/2014/main" id="{EC4E799F-1F5E-5B8D-3D81-64AF0EA89C85}"/>
              </a:ext>
            </a:extLst>
          </p:cNvPr>
          <p:cNvSpPr/>
          <p:nvPr/>
        </p:nvSpPr>
        <p:spPr>
          <a:xfrm>
            <a:off x="503271" y="5786144"/>
            <a:ext cx="11185458" cy="637516"/>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i="1">
                <a:solidFill>
                  <a:srgbClr val="FFFFFF"/>
                </a:solidFill>
                <a:effectLst/>
                <a:latin typeface="Arial" panose="020B0604020202020204" pitchFamily="34" charset="0"/>
                <a:cs typeface="Arial" panose="020B0604020202020204" pitchFamily="34" charset="0"/>
              </a:rPr>
              <a:t>APEX focuses specifically on growing the Department of the Air Force’s technological defense capabilities in partnership with academia. This is the first of its kind in the country that is working across the country to connect small businesses and academia.</a:t>
            </a:r>
            <a:endParaRPr lang="en-US" sz="1500" i="1">
              <a:latin typeface="Arial" panose="020B0604020202020204" pitchFamily="34" charset="0"/>
              <a:cs typeface="Arial" panose="020B0604020202020204" pitchFamily="34" charset="0"/>
            </a:endParaRPr>
          </a:p>
        </p:txBody>
      </p:sp>
      <p:sp>
        <p:nvSpPr>
          <p:cNvPr id="12" name="Speech Bubble: Oval 11">
            <a:extLst>
              <a:ext uri="{FF2B5EF4-FFF2-40B4-BE49-F238E27FC236}">
                <a16:creationId xmlns:a16="http://schemas.microsoft.com/office/drawing/2014/main" id="{696EE17D-6974-BE79-279D-D81B5E04B666}"/>
              </a:ext>
            </a:extLst>
          </p:cNvPr>
          <p:cNvSpPr/>
          <p:nvPr/>
        </p:nvSpPr>
        <p:spPr>
          <a:xfrm>
            <a:off x="3615577" y="4362994"/>
            <a:ext cx="2579482" cy="1176188"/>
          </a:xfrm>
          <a:prstGeom prst="wedgeEllipseCallout">
            <a:avLst>
              <a:gd name="adj1" fmla="val -53062"/>
              <a:gd name="adj2" fmla="val -4545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a:latin typeface="Arial" panose="020B0604020202020204" pitchFamily="34" charset="0"/>
                <a:cs typeface="Arial" panose="020B0604020202020204" pitchFamily="34" charset="0"/>
              </a:rPr>
              <a:t>Competitive Proposal Development!</a:t>
            </a:r>
          </a:p>
        </p:txBody>
      </p:sp>
      <p:pic>
        <p:nvPicPr>
          <p:cNvPr id="2052" name="Picture 4">
            <a:extLst>
              <a:ext uri="{FF2B5EF4-FFF2-40B4-BE49-F238E27FC236}">
                <a16:creationId xmlns:a16="http://schemas.microsoft.com/office/drawing/2014/main" id="{7BCD7A4C-CEF1-943B-A1B6-5A4F5C00F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532" y="1410447"/>
            <a:ext cx="5937624" cy="31840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74089E4-BAD4-F317-F622-C0F899109E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 t="57181" r="2646" b="5753"/>
          <a:stretch/>
        </p:blipFill>
        <p:spPr bwMode="auto">
          <a:xfrm>
            <a:off x="7399110" y="4849656"/>
            <a:ext cx="2321102" cy="6813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FDF7B52B-E780-45A6-A1BA-F693D29CB0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4" t="17765" r="8234" b="48970"/>
          <a:stretch/>
        </p:blipFill>
        <p:spPr bwMode="auto">
          <a:xfrm>
            <a:off x="9381138" y="4861751"/>
            <a:ext cx="2303451" cy="64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335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52F3-0F28-D4EE-B373-6A230C0068AE}"/>
              </a:ext>
            </a:extLst>
          </p:cNvPr>
          <p:cNvSpPr>
            <a:spLocks noGrp="1"/>
          </p:cNvSpPr>
          <p:nvPr>
            <p:ph type="title"/>
          </p:nvPr>
        </p:nvSpPr>
        <p:spPr/>
        <p:txBody>
          <a:bodyPr>
            <a:normAutofit/>
          </a:bodyPr>
          <a:lstStyle/>
          <a:p>
            <a:r>
              <a:rPr lang="en-US" sz="3000"/>
              <a:t>AFRL Internship/Fellowship Opportunities</a:t>
            </a:r>
          </a:p>
        </p:txBody>
      </p:sp>
      <p:sp>
        <p:nvSpPr>
          <p:cNvPr id="3" name="Content Placeholder 2">
            <a:extLst>
              <a:ext uri="{FF2B5EF4-FFF2-40B4-BE49-F238E27FC236}">
                <a16:creationId xmlns:a16="http://schemas.microsoft.com/office/drawing/2014/main" id="{E5229514-A993-913F-67C4-9783F34F82B9}"/>
              </a:ext>
            </a:extLst>
          </p:cNvPr>
          <p:cNvSpPr>
            <a:spLocks noGrp="1"/>
          </p:cNvSpPr>
          <p:nvPr>
            <p:ph sz="half" idx="4294967295"/>
          </p:nvPr>
        </p:nvSpPr>
        <p:spPr>
          <a:xfrm>
            <a:off x="500147" y="1219200"/>
            <a:ext cx="7773988" cy="3859212"/>
          </a:xfrm>
        </p:spPr>
        <p:txBody>
          <a:bodyPr>
            <a:normAutofit/>
          </a:bodyPr>
          <a:lstStyle/>
          <a:p>
            <a:pPr>
              <a:spcBef>
                <a:spcPts val="600"/>
              </a:spcBef>
              <a:spcAft>
                <a:spcPts val="60"/>
              </a:spcAft>
            </a:pPr>
            <a:r>
              <a:rPr lang="en-US" sz="1800"/>
              <a:t>AFRL Summer Faculty Fellowship Program (SFFP)</a:t>
            </a:r>
          </a:p>
          <a:p>
            <a:pPr>
              <a:spcBef>
                <a:spcPts val="600"/>
              </a:spcBef>
              <a:spcAft>
                <a:spcPts val="60"/>
              </a:spcAft>
            </a:pPr>
            <a:r>
              <a:rPr lang="en-US" sz="1800"/>
              <a:t>AFRL Science and Technology Fellowship Program (SFTP) </a:t>
            </a:r>
          </a:p>
          <a:p>
            <a:pPr>
              <a:spcBef>
                <a:spcPts val="600"/>
              </a:spcBef>
              <a:spcAft>
                <a:spcPts val="60"/>
              </a:spcAft>
            </a:pPr>
            <a:r>
              <a:rPr lang="en-US" sz="1800"/>
              <a:t>AFRL Scholars Program</a:t>
            </a:r>
          </a:p>
          <a:p>
            <a:pPr>
              <a:spcBef>
                <a:spcPts val="600"/>
              </a:spcBef>
              <a:spcAft>
                <a:spcPts val="60"/>
              </a:spcAft>
            </a:pPr>
            <a:r>
              <a:rPr lang="en-US" sz="1800"/>
              <a:t>SMART Scholarship-For-Service</a:t>
            </a:r>
          </a:p>
          <a:p>
            <a:pPr>
              <a:spcBef>
                <a:spcPts val="600"/>
              </a:spcBef>
              <a:spcAft>
                <a:spcPts val="60"/>
              </a:spcAft>
            </a:pPr>
            <a:r>
              <a:rPr lang="en-US" sz="1800"/>
              <a:t>National Defense Science and Engineering Graduate Fellowship Program (NDSEG)</a:t>
            </a:r>
          </a:p>
          <a:p>
            <a:pPr>
              <a:spcBef>
                <a:spcPts val="600"/>
              </a:spcBef>
              <a:spcAft>
                <a:spcPts val="60"/>
              </a:spcAft>
            </a:pPr>
            <a:r>
              <a:rPr lang="en-US" sz="1800"/>
              <a:t>AFRL/NSF Designing Materials to Revolutionize and Engineer our Future (DMREF)</a:t>
            </a:r>
          </a:p>
          <a:p>
            <a:pPr>
              <a:spcBef>
                <a:spcPts val="600"/>
              </a:spcBef>
              <a:spcAft>
                <a:spcPts val="60"/>
              </a:spcAft>
            </a:pPr>
            <a:r>
              <a:rPr lang="en-US" sz="1800"/>
              <a:t>AFRL Minority Leaders-Research Collaboration Program (ML-RCP)</a:t>
            </a:r>
          </a:p>
          <a:p>
            <a:pPr>
              <a:spcBef>
                <a:spcPts val="600"/>
              </a:spcBef>
            </a:pPr>
            <a:endParaRPr lang="en-US" sz="1800"/>
          </a:p>
          <a:p>
            <a:pPr marL="0" indent="0">
              <a:spcBef>
                <a:spcPts val="600"/>
              </a:spcBef>
              <a:buNone/>
            </a:pPr>
            <a:endParaRPr lang="en-US" sz="1800"/>
          </a:p>
        </p:txBody>
      </p:sp>
      <p:pic>
        <p:nvPicPr>
          <p:cNvPr id="7" name="Picture 6" descr="A group of people in a room&#10;&#10;Description automatically generated with low confidence">
            <a:extLst>
              <a:ext uri="{FF2B5EF4-FFF2-40B4-BE49-F238E27FC236}">
                <a16:creationId xmlns:a16="http://schemas.microsoft.com/office/drawing/2014/main" id="{6CD3D797-1096-DC8B-BEB1-B40CF6555208}"/>
              </a:ext>
            </a:extLst>
          </p:cNvPr>
          <p:cNvPicPr>
            <a:picLocks noChangeAspect="1"/>
          </p:cNvPicPr>
          <p:nvPr/>
        </p:nvPicPr>
        <p:blipFill rotWithShape="1">
          <a:blip r:embed="rId3"/>
          <a:srcRect b="37253"/>
          <a:stretch/>
        </p:blipFill>
        <p:spPr>
          <a:xfrm>
            <a:off x="8771589" y="681685"/>
            <a:ext cx="2887790" cy="5022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48EFDCFA-22D0-9BAC-F626-20E74AAAE54B}"/>
              </a:ext>
            </a:extLst>
          </p:cNvPr>
          <p:cNvSpPr txBox="1"/>
          <p:nvPr/>
        </p:nvSpPr>
        <p:spPr>
          <a:xfrm>
            <a:off x="8670137" y="5787004"/>
            <a:ext cx="3172122" cy="738664"/>
          </a:xfrm>
          <a:prstGeom prst="rect">
            <a:avLst/>
          </a:prstGeom>
          <a:noFill/>
        </p:spPr>
        <p:txBody>
          <a:bodyPr wrap="square" rtlCol="0">
            <a:spAutoFit/>
          </a:bodyPr>
          <a:lstStyle/>
          <a:p>
            <a:pPr algn="ctr"/>
            <a:r>
              <a:rPr lang="en-US" sz="1050" i="1">
                <a:latin typeface="Arial" panose="020B0604020202020204" pitchFamily="34" charset="0"/>
                <a:cs typeface="Arial" panose="020B0604020202020204" pitchFamily="34" charset="0"/>
              </a:rPr>
              <a:t>Major General Heather Pringle (former AFRL Commander) and AFRL leadership attended the ML-RCP Summer Interns’ Poster Session in August 2022. </a:t>
            </a:r>
          </a:p>
        </p:txBody>
      </p:sp>
      <p:grpSp>
        <p:nvGrpSpPr>
          <p:cNvPr id="5" name="Group 4">
            <a:extLst>
              <a:ext uri="{FF2B5EF4-FFF2-40B4-BE49-F238E27FC236}">
                <a16:creationId xmlns:a16="http://schemas.microsoft.com/office/drawing/2014/main" id="{547DC4A7-FD29-9FCF-2B1B-2191E3FE09FC}"/>
              </a:ext>
            </a:extLst>
          </p:cNvPr>
          <p:cNvGrpSpPr/>
          <p:nvPr/>
        </p:nvGrpSpPr>
        <p:grpSpPr>
          <a:xfrm>
            <a:off x="2758189" y="4418489"/>
            <a:ext cx="4194219" cy="2031325"/>
            <a:chOff x="6337529" y="4796322"/>
            <a:chExt cx="4076655" cy="1753616"/>
          </a:xfrm>
        </p:grpSpPr>
        <p:pic>
          <p:nvPicPr>
            <p:cNvPr id="3078" name="Picture 6">
              <a:extLst>
                <a:ext uri="{FF2B5EF4-FFF2-40B4-BE49-F238E27FC236}">
                  <a16:creationId xmlns:a16="http://schemas.microsoft.com/office/drawing/2014/main" id="{9787C683-24F7-E79B-1B3C-D417639548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12" t="62849" r="35508" b="13865"/>
            <a:stretch/>
          </p:blipFill>
          <p:spPr bwMode="auto">
            <a:xfrm>
              <a:off x="6337529" y="4796322"/>
              <a:ext cx="1466767" cy="1753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EDE835F-5FC9-A042-95F8-AF426B7227CB}"/>
                </a:ext>
              </a:extLst>
            </p:cNvPr>
            <p:cNvSpPr txBox="1"/>
            <p:nvPr/>
          </p:nvSpPr>
          <p:spPr>
            <a:xfrm>
              <a:off x="7803321" y="4796322"/>
              <a:ext cx="2610863" cy="175361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600" b="1" i="1">
                  <a:solidFill>
                    <a:schemeClr val="bg1"/>
                  </a:solidFill>
                  <a:latin typeface="Arial" panose="020B0604020202020204" pitchFamily="34" charset="0"/>
                  <a:cs typeface="Arial" panose="020B0604020202020204" pitchFamily="34" charset="0"/>
                </a:rPr>
                <a:t>“Being able to network with students and other employees at AFRL was a great experience.”  </a:t>
              </a:r>
            </a:p>
            <a:p>
              <a:endParaRPr lang="en-US" sz="2050" b="1" i="1">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panose="020B0604020202020204" pitchFamily="34" charset="0"/>
                  <a:cs typeface="Arial" panose="020B0604020202020204" pitchFamily="34" charset="0"/>
                </a:rPr>
                <a:t>- Nolan </a:t>
              </a:r>
              <a:r>
                <a:rPr lang="en-US" sz="1400" err="1">
                  <a:solidFill>
                    <a:schemeClr val="bg1"/>
                  </a:solidFill>
                  <a:latin typeface="Arial" panose="020B0604020202020204" pitchFamily="34" charset="0"/>
                  <a:cs typeface="Arial" panose="020B0604020202020204" pitchFamily="34" charset="0"/>
                </a:rPr>
                <a:t>Herbort</a:t>
              </a:r>
              <a:br>
                <a:rPr lang="en-US" sz="14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University of Texas El Paso </a:t>
              </a:r>
              <a:br>
                <a:rPr lang="en-US" sz="120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(ML-RCP 2022 Summer Intern)</a:t>
              </a:r>
              <a:endParaRPr lang="en-US" sz="14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5178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4FA3418-B5A2-4521-7BC3-D1B589FE2481}"/>
              </a:ext>
            </a:extLst>
          </p:cNvPr>
          <p:cNvGrpSpPr/>
          <p:nvPr/>
        </p:nvGrpSpPr>
        <p:grpSpPr>
          <a:xfrm>
            <a:off x="9019863" y="2300603"/>
            <a:ext cx="2764142" cy="3958277"/>
            <a:chOff x="234295" y="2300603"/>
            <a:chExt cx="2764142" cy="3958277"/>
          </a:xfrm>
        </p:grpSpPr>
        <p:sp>
          <p:nvSpPr>
            <p:cNvPr id="17" name="Rectangle 16">
              <a:extLst>
                <a:ext uri="{FF2B5EF4-FFF2-40B4-BE49-F238E27FC236}">
                  <a16:creationId xmlns:a16="http://schemas.microsoft.com/office/drawing/2014/main" id="{35BAAD71-F617-0C0B-9532-44FC6638D7DE}"/>
                </a:ext>
              </a:extLst>
            </p:cNvPr>
            <p:cNvSpPr/>
            <p:nvPr/>
          </p:nvSpPr>
          <p:spPr>
            <a:xfrm>
              <a:off x="234296" y="3657600"/>
              <a:ext cx="2764140" cy="26012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p>
              <a:pPr>
                <a:spcAft>
                  <a:spcPts val="600"/>
                </a:spcAft>
              </a:pPr>
              <a:r>
                <a:rPr lang="en-US" sz="1200" b="1">
                  <a:latin typeface="Arial" panose="020B0604020202020204" pitchFamily="34" charset="0"/>
                  <a:cs typeface="Arial" panose="020B0604020202020204" pitchFamily="34" charset="0"/>
                </a:rPr>
                <a:t>BASIC RESEARCH</a:t>
              </a:r>
            </a:p>
            <a:p>
              <a:pPr>
                <a:spcAft>
                  <a:spcPts val="600"/>
                </a:spcAft>
              </a:pPr>
              <a:r>
                <a:rPr lang="en-US" sz="1100" b="1">
                  <a:solidFill>
                    <a:schemeClr val="accent5"/>
                  </a:solidFill>
                  <a:latin typeface="Arial" panose="020B0604020202020204" pitchFamily="34" charset="0"/>
                  <a:cs typeface="Arial" panose="020B0604020202020204" pitchFamily="34" charset="0"/>
                </a:rPr>
                <a:t>Science Knowledge</a:t>
              </a:r>
            </a:p>
            <a:p>
              <a:pPr>
                <a:spcAft>
                  <a:spcPts val="600"/>
                </a:spcAft>
              </a:pPr>
              <a:r>
                <a:rPr lang="en-US" sz="1000">
                  <a:latin typeface="Arial" panose="020B0604020202020204" pitchFamily="34" charset="0"/>
                  <a:cs typeface="Arial" panose="020B0604020202020204" pitchFamily="34" charset="0"/>
                </a:rPr>
                <a:t>Greater knowledge or understanding fundamental aspects</a:t>
              </a:r>
            </a:p>
            <a:p>
              <a:pPr>
                <a:spcAft>
                  <a:spcPts val="600"/>
                </a:spcAft>
              </a:pPr>
              <a:r>
                <a:rPr lang="en-US" sz="1000">
                  <a:latin typeface="Arial" panose="020B0604020202020204" pitchFamily="34" charset="0"/>
                  <a:cs typeface="Arial" panose="020B0604020202020204" pitchFamily="34" charset="0"/>
                </a:rPr>
                <a:t>Observable facts</a:t>
              </a:r>
            </a:p>
            <a:p>
              <a:pPr>
                <a:spcAft>
                  <a:spcPts val="600"/>
                </a:spcAft>
              </a:pPr>
              <a:r>
                <a:rPr lang="en-US" sz="1000">
                  <a:latin typeface="Arial" panose="020B0604020202020204" pitchFamily="34" charset="0"/>
                  <a:cs typeface="Arial" panose="020B0604020202020204" pitchFamily="34" charset="0"/>
                </a:rPr>
                <a:t>Without specific applications toward processes or products</a:t>
              </a:r>
            </a:p>
          </p:txBody>
        </p:sp>
        <p:sp>
          <p:nvSpPr>
            <p:cNvPr id="9" name="Rectangle 8">
              <a:extLst>
                <a:ext uri="{FF2B5EF4-FFF2-40B4-BE49-F238E27FC236}">
                  <a16:creationId xmlns:a16="http://schemas.microsoft.com/office/drawing/2014/main" id="{0F1E55B4-0FC3-189B-9623-A179F6177F45}"/>
                </a:ext>
              </a:extLst>
            </p:cNvPr>
            <p:cNvSpPr/>
            <p:nvPr/>
          </p:nvSpPr>
          <p:spPr>
            <a:xfrm>
              <a:off x="234297" y="5762966"/>
              <a:ext cx="2764140" cy="495913"/>
            </a:xfrm>
            <a:prstGeom prst="rect">
              <a:avLst/>
            </a:prstGeom>
            <a:gradFill flip="none" rotWithShape="1">
              <a:gsLst>
                <a:gs pos="90000">
                  <a:schemeClr val="tx1">
                    <a:alpha val="0"/>
                  </a:schemeClr>
                </a:gs>
                <a:gs pos="0">
                  <a:schemeClr val="tx1">
                    <a:alpha val="2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r"/>
              <a:r>
                <a:rPr lang="en-US">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~15%</a:t>
              </a:r>
            </a:p>
          </p:txBody>
        </p:sp>
        <p:sp>
          <p:nvSpPr>
            <p:cNvPr id="31" name="TextBox 30">
              <a:extLst>
                <a:ext uri="{FF2B5EF4-FFF2-40B4-BE49-F238E27FC236}">
                  <a16:creationId xmlns:a16="http://schemas.microsoft.com/office/drawing/2014/main" id="{5A2F0F80-37F5-A827-9C75-53513EE83A0E}"/>
                </a:ext>
              </a:extLst>
            </p:cNvPr>
            <p:cNvSpPr txBox="1"/>
            <p:nvPr/>
          </p:nvSpPr>
          <p:spPr>
            <a:xfrm>
              <a:off x="241283" y="5380784"/>
              <a:ext cx="2750166" cy="261610"/>
            </a:xfrm>
            <a:prstGeom prst="rect">
              <a:avLst/>
            </a:prstGeom>
            <a:noFill/>
          </p:spPr>
          <p:txBody>
            <a:bodyPr wrap="square" lIns="182880" rIns="182880">
              <a:spAutoFit/>
            </a:bodyPr>
            <a:lstStyle/>
            <a:p>
              <a:pPr>
                <a:spcAft>
                  <a:spcPts val="900"/>
                </a:spcAft>
              </a:pPr>
              <a:r>
                <a:rPr lang="en-US" sz="1100">
                  <a:solidFill>
                    <a:schemeClr val="bg1"/>
                  </a:solidFill>
                  <a:latin typeface="Arial" panose="020B0604020202020204" pitchFamily="34" charset="0"/>
                  <a:cs typeface="Arial" panose="020B0604020202020204" pitchFamily="34" charset="0"/>
                </a:rPr>
                <a:t>New Science</a:t>
              </a:r>
            </a:p>
          </p:txBody>
        </p:sp>
        <p:pic>
          <p:nvPicPr>
            <p:cNvPr id="34" name="Picture 33" descr="A person wearing gloves&#10;&#10;Description automatically generated with low confidence">
              <a:extLst>
                <a:ext uri="{FF2B5EF4-FFF2-40B4-BE49-F238E27FC236}">
                  <a16:creationId xmlns:a16="http://schemas.microsoft.com/office/drawing/2014/main" id="{6D313391-5B1F-00A5-9421-0432CFFF7995}"/>
                </a:ext>
              </a:extLst>
            </p:cNvPr>
            <p:cNvPicPr>
              <a:picLocks noChangeAspect="1"/>
            </p:cNvPicPr>
            <p:nvPr/>
          </p:nvPicPr>
          <p:blipFill rotWithShape="1">
            <a:blip r:embed="rId3"/>
            <a:srcRect l="4301" t="12797" r="4301" b="19971"/>
            <a:stretch/>
          </p:blipFill>
          <p:spPr>
            <a:xfrm>
              <a:off x="234295" y="2300603"/>
              <a:ext cx="2764142" cy="1356997"/>
            </a:xfrm>
            <a:prstGeom prst="rect">
              <a:avLst/>
            </a:prstGeom>
          </p:spPr>
        </p:pic>
      </p:grpSp>
      <p:sp>
        <p:nvSpPr>
          <p:cNvPr id="2" name="Title 1">
            <a:extLst>
              <a:ext uri="{FF2B5EF4-FFF2-40B4-BE49-F238E27FC236}">
                <a16:creationId xmlns:a16="http://schemas.microsoft.com/office/drawing/2014/main" id="{12AA5050-4A5C-81DA-BE3E-1EA7930FBC2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Balanced Near, Mid, Far-Term Investments</a:t>
            </a:r>
          </a:p>
        </p:txBody>
      </p:sp>
      <p:sp>
        <p:nvSpPr>
          <p:cNvPr id="4" name="Arrow: Chevron 3">
            <a:extLst>
              <a:ext uri="{FF2B5EF4-FFF2-40B4-BE49-F238E27FC236}">
                <a16:creationId xmlns:a16="http://schemas.microsoft.com/office/drawing/2014/main" id="{252A6921-2FDE-BD5C-29D4-51DC2F367219}"/>
              </a:ext>
            </a:extLst>
          </p:cNvPr>
          <p:cNvSpPr/>
          <p:nvPr/>
        </p:nvSpPr>
        <p:spPr>
          <a:xfrm>
            <a:off x="7587427" y="1379105"/>
            <a:ext cx="4362595" cy="417434"/>
          </a:xfrm>
          <a:prstGeom prst="chevron">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panose="020B0604020202020204" pitchFamily="34" charset="0"/>
                <a:cs typeface="Arial" panose="020B0604020202020204" pitchFamily="34" charset="0"/>
              </a:rPr>
              <a:t>FAR</a:t>
            </a:r>
          </a:p>
        </p:txBody>
      </p:sp>
      <p:sp>
        <p:nvSpPr>
          <p:cNvPr id="7" name="Arrow: Chevron 6">
            <a:extLst>
              <a:ext uri="{FF2B5EF4-FFF2-40B4-BE49-F238E27FC236}">
                <a16:creationId xmlns:a16="http://schemas.microsoft.com/office/drawing/2014/main" id="{932D062F-59AE-330E-09A6-96BA04AF99A5}"/>
              </a:ext>
            </a:extLst>
          </p:cNvPr>
          <p:cNvSpPr/>
          <p:nvPr/>
        </p:nvSpPr>
        <p:spPr>
          <a:xfrm>
            <a:off x="3860025" y="1379105"/>
            <a:ext cx="4362595" cy="417434"/>
          </a:xfrm>
          <a:prstGeom prst="chevron">
            <a:avLst/>
          </a:prstGeom>
          <a:solidFill>
            <a:schemeClr val="accent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panose="020B0604020202020204" pitchFamily="34" charset="0"/>
                <a:cs typeface="Arial" panose="020B0604020202020204" pitchFamily="34" charset="0"/>
              </a:rPr>
              <a:t>MID</a:t>
            </a:r>
          </a:p>
        </p:txBody>
      </p:sp>
      <p:sp>
        <p:nvSpPr>
          <p:cNvPr id="8" name="Arrow: Chevron 7">
            <a:extLst>
              <a:ext uri="{FF2B5EF4-FFF2-40B4-BE49-F238E27FC236}">
                <a16:creationId xmlns:a16="http://schemas.microsoft.com/office/drawing/2014/main" id="{ED1DC2CF-0D7F-CAD8-D094-474D3631F29D}"/>
              </a:ext>
            </a:extLst>
          </p:cNvPr>
          <p:cNvSpPr/>
          <p:nvPr/>
        </p:nvSpPr>
        <p:spPr>
          <a:xfrm>
            <a:off x="132623" y="1379105"/>
            <a:ext cx="4362595" cy="417434"/>
          </a:xfrm>
          <a:prstGeom prst="chevron">
            <a:avLst/>
          </a:prstGeom>
          <a:solidFill>
            <a:schemeClr val="tx2">
              <a:lumMod val="50000"/>
              <a:lumOff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panose="020B0604020202020204" pitchFamily="34" charset="0"/>
                <a:cs typeface="Arial" panose="020B0604020202020204" pitchFamily="34" charset="0"/>
              </a:rPr>
              <a:t>NEAR</a:t>
            </a:r>
          </a:p>
        </p:txBody>
      </p:sp>
      <p:sp>
        <p:nvSpPr>
          <p:cNvPr id="6" name="TextBox 5">
            <a:extLst>
              <a:ext uri="{FF2B5EF4-FFF2-40B4-BE49-F238E27FC236}">
                <a16:creationId xmlns:a16="http://schemas.microsoft.com/office/drawing/2014/main" id="{0AFBB9D3-8A87-CCE4-BB57-2F67D08B2F53}"/>
              </a:ext>
            </a:extLst>
          </p:cNvPr>
          <p:cNvSpPr txBox="1"/>
          <p:nvPr/>
        </p:nvSpPr>
        <p:spPr>
          <a:xfrm>
            <a:off x="9819962" y="1796539"/>
            <a:ext cx="1258678" cy="461665"/>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Basic Research</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6.1</a:t>
            </a:r>
          </a:p>
        </p:txBody>
      </p:sp>
      <p:sp>
        <p:nvSpPr>
          <p:cNvPr id="10" name="TextBox 9">
            <a:extLst>
              <a:ext uri="{FF2B5EF4-FFF2-40B4-BE49-F238E27FC236}">
                <a16:creationId xmlns:a16="http://schemas.microsoft.com/office/drawing/2014/main" id="{CFD0F907-0BC7-E8A9-6EC9-B40497F6C83B}"/>
              </a:ext>
            </a:extLst>
          </p:cNvPr>
          <p:cNvSpPr txBox="1"/>
          <p:nvPr/>
        </p:nvSpPr>
        <p:spPr>
          <a:xfrm>
            <a:off x="6890762" y="1796539"/>
            <a:ext cx="1393330" cy="461665"/>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Applied Research</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6.2</a:t>
            </a:r>
          </a:p>
        </p:txBody>
      </p:sp>
      <p:sp>
        <p:nvSpPr>
          <p:cNvPr id="12" name="TextBox 11">
            <a:extLst>
              <a:ext uri="{FF2B5EF4-FFF2-40B4-BE49-F238E27FC236}">
                <a16:creationId xmlns:a16="http://schemas.microsoft.com/office/drawing/2014/main" id="{49763312-2811-2F1D-9ADE-074A9D31FD2F}"/>
              </a:ext>
            </a:extLst>
          </p:cNvPr>
          <p:cNvSpPr txBox="1"/>
          <p:nvPr/>
        </p:nvSpPr>
        <p:spPr>
          <a:xfrm>
            <a:off x="3465893" y="1796539"/>
            <a:ext cx="2176621" cy="461665"/>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Advanced Tech Development</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6.3</a:t>
            </a:r>
          </a:p>
        </p:txBody>
      </p:sp>
      <p:sp>
        <p:nvSpPr>
          <p:cNvPr id="13" name="TextBox 12">
            <a:extLst>
              <a:ext uri="{FF2B5EF4-FFF2-40B4-BE49-F238E27FC236}">
                <a16:creationId xmlns:a16="http://schemas.microsoft.com/office/drawing/2014/main" id="{59F95A51-8FFC-F6D1-D204-B1D7446CFFC1}"/>
              </a:ext>
            </a:extLst>
          </p:cNvPr>
          <p:cNvSpPr txBox="1"/>
          <p:nvPr/>
        </p:nvSpPr>
        <p:spPr>
          <a:xfrm>
            <a:off x="1014117" y="1796539"/>
            <a:ext cx="1090362" cy="461665"/>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Ready to Go!</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6.4+</a:t>
            </a:r>
          </a:p>
        </p:txBody>
      </p:sp>
      <p:grpSp>
        <p:nvGrpSpPr>
          <p:cNvPr id="5" name="Group 4">
            <a:extLst>
              <a:ext uri="{FF2B5EF4-FFF2-40B4-BE49-F238E27FC236}">
                <a16:creationId xmlns:a16="http://schemas.microsoft.com/office/drawing/2014/main" id="{26491EC9-336A-237F-B147-C7D06A97C619}"/>
              </a:ext>
            </a:extLst>
          </p:cNvPr>
          <p:cNvGrpSpPr/>
          <p:nvPr/>
        </p:nvGrpSpPr>
        <p:grpSpPr>
          <a:xfrm>
            <a:off x="248272" y="2300603"/>
            <a:ext cx="2764141" cy="3958277"/>
            <a:chOff x="9003494" y="2300603"/>
            <a:chExt cx="2764141" cy="3958277"/>
          </a:xfrm>
        </p:grpSpPr>
        <p:pic>
          <p:nvPicPr>
            <p:cNvPr id="42" name="Picture 41" descr="A picture containing sky, outdoor, smoke, rocket&#10;&#10;Description automatically generated">
              <a:extLst>
                <a:ext uri="{FF2B5EF4-FFF2-40B4-BE49-F238E27FC236}">
                  <a16:creationId xmlns:a16="http://schemas.microsoft.com/office/drawing/2014/main" id="{74DD76F0-3A63-18D9-CD56-48F524DD31D2}"/>
                </a:ext>
              </a:extLst>
            </p:cNvPr>
            <p:cNvPicPr>
              <a:picLocks noChangeAspect="1"/>
            </p:cNvPicPr>
            <p:nvPr/>
          </p:nvPicPr>
          <p:blipFill rotWithShape="1">
            <a:blip r:embed="rId4"/>
            <a:srcRect t="1738" b="10986"/>
            <a:stretch/>
          </p:blipFill>
          <p:spPr>
            <a:xfrm>
              <a:off x="9003496" y="2300603"/>
              <a:ext cx="2764138" cy="1356997"/>
            </a:xfrm>
            <a:prstGeom prst="rect">
              <a:avLst/>
            </a:prstGeom>
          </p:spPr>
        </p:pic>
        <p:sp>
          <p:nvSpPr>
            <p:cNvPr id="20" name="Rectangle 19">
              <a:extLst>
                <a:ext uri="{FF2B5EF4-FFF2-40B4-BE49-F238E27FC236}">
                  <a16:creationId xmlns:a16="http://schemas.microsoft.com/office/drawing/2014/main" id="{D8408A97-CC07-3259-3C63-6D2E16B7E901}"/>
                </a:ext>
              </a:extLst>
            </p:cNvPr>
            <p:cNvSpPr/>
            <p:nvPr/>
          </p:nvSpPr>
          <p:spPr>
            <a:xfrm>
              <a:off x="9003494" y="3657600"/>
              <a:ext cx="2764140" cy="2601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spcAft>
                  <a:spcPts val="600"/>
                </a:spcAft>
              </a:pPr>
              <a:r>
                <a:rPr lang="en-US" sz="1200" b="1">
                  <a:latin typeface="Arial" panose="020B0604020202020204" pitchFamily="34" charset="0"/>
                  <a:cs typeface="Arial" panose="020B0604020202020204" pitchFamily="34" charset="0"/>
                </a:rPr>
                <a:t>OPERATIONAL DEVELOPMENT/ EXPERIMENTATION</a:t>
              </a:r>
              <a:endParaRPr lang="en-US" sz="1000">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00">
                  <a:latin typeface="Arial" panose="020B0604020202020204" pitchFamily="34" charset="0"/>
                  <a:cs typeface="Arial" panose="020B0604020202020204" pitchFamily="34" charset="0"/>
                </a:rPr>
                <a:t>Research, development, test and evaluation</a:t>
              </a:r>
            </a:p>
            <a:p>
              <a:pPr marL="171450" indent="-171450">
                <a:spcAft>
                  <a:spcPts val="600"/>
                </a:spcAft>
                <a:buFont typeface="Arial" panose="020B0604020202020204" pitchFamily="34" charset="0"/>
                <a:buChar char="•"/>
              </a:pPr>
              <a:r>
                <a:rPr lang="en-US" sz="1000">
                  <a:latin typeface="Arial" panose="020B0604020202020204" pitchFamily="34" charset="0"/>
                  <a:cs typeface="Arial" panose="020B0604020202020204" pitchFamily="34" charset="0"/>
                </a:rPr>
                <a:t>Strategic development planning experimentation</a:t>
              </a:r>
            </a:p>
            <a:p>
              <a:pPr marL="171450" indent="-171450">
                <a:spcAft>
                  <a:spcPts val="600"/>
                </a:spcAft>
                <a:buFont typeface="Arial" panose="020B0604020202020204" pitchFamily="34" charset="0"/>
                <a:buChar char="•"/>
              </a:pPr>
              <a:r>
                <a:rPr lang="en-US" sz="1000">
                  <a:latin typeface="Arial" panose="020B0604020202020204" pitchFamily="34" charset="0"/>
                  <a:cs typeface="Arial" panose="020B0604020202020204" pitchFamily="34" charset="0"/>
                </a:rPr>
                <a:t>Small business innovation research program</a:t>
              </a:r>
            </a:p>
          </p:txBody>
        </p:sp>
        <p:sp>
          <p:nvSpPr>
            <p:cNvPr id="24" name="Rectangle 23">
              <a:extLst>
                <a:ext uri="{FF2B5EF4-FFF2-40B4-BE49-F238E27FC236}">
                  <a16:creationId xmlns:a16="http://schemas.microsoft.com/office/drawing/2014/main" id="{95DAAF8C-13CD-5F85-26C2-E034E09671E2}"/>
                </a:ext>
              </a:extLst>
            </p:cNvPr>
            <p:cNvSpPr/>
            <p:nvPr/>
          </p:nvSpPr>
          <p:spPr>
            <a:xfrm>
              <a:off x="9003495" y="5762966"/>
              <a:ext cx="2764140" cy="495913"/>
            </a:xfrm>
            <a:prstGeom prst="rect">
              <a:avLst/>
            </a:prstGeom>
            <a:gradFill flip="none" rotWithShape="1">
              <a:gsLst>
                <a:gs pos="90000">
                  <a:schemeClr val="tx1">
                    <a:alpha val="0"/>
                  </a:schemeClr>
                </a:gs>
                <a:gs pos="0">
                  <a:schemeClr val="tx1">
                    <a:alpha val="2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r"/>
              <a:r>
                <a:rPr lang="en-US">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~20%</a:t>
              </a:r>
            </a:p>
          </p:txBody>
        </p:sp>
        <p:sp>
          <p:nvSpPr>
            <p:cNvPr id="32" name="TextBox 31">
              <a:extLst>
                <a:ext uri="{FF2B5EF4-FFF2-40B4-BE49-F238E27FC236}">
                  <a16:creationId xmlns:a16="http://schemas.microsoft.com/office/drawing/2014/main" id="{C4909268-2559-E2B2-E7E1-82AB0922C3C7}"/>
                </a:ext>
              </a:extLst>
            </p:cNvPr>
            <p:cNvSpPr txBox="1"/>
            <p:nvPr/>
          </p:nvSpPr>
          <p:spPr>
            <a:xfrm>
              <a:off x="9003496" y="5380784"/>
              <a:ext cx="2764139" cy="261610"/>
            </a:xfrm>
            <a:prstGeom prst="rect">
              <a:avLst/>
            </a:prstGeom>
            <a:noFill/>
          </p:spPr>
          <p:txBody>
            <a:bodyPr wrap="square" lIns="182880" rIns="182880">
              <a:spAutoFit/>
            </a:bodyPr>
            <a:lstStyle/>
            <a:p>
              <a:pPr>
                <a:spcAft>
                  <a:spcPts val="900"/>
                </a:spcAft>
              </a:pPr>
              <a:r>
                <a:rPr lang="en-US" sz="1100">
                  <a:solidFill>
                    <a:schemeClr val="bg1"/>
                  </a:solidFill>
                  <a:latin typeface="Arial" panose="020B0604020202020204" pitchFamily="34" charset="0"/>
                  <a:cs typeface="Arial" panose="020B0604020202020204" pitchFamily="34" charset="0"/>
                </a:rPr>
                <a:t>Experimentation</a:t>
              </a:r>
            </a:p>
          </p:txBody>
        </p:sp>
      </p:grpSp>
      <p:grpSp>
        <p:nvGrpSpPr>
          <p:cNvPr id="11" name="Group 10">
            <a:extLst>
              <a:ext uri="{FF2B5EF4-FFF2-40B4-BE49-F238E27FC236}">
                <a16:creationId xmlns:a16="http://schemas.microsoft.com/office/drawing/2014/main" id="{BAC0ECC9-55B8-A06A-9EB3-E4E1BC9A7E3E}"/>
              </a:ext>
            </a:extLst>
          </p:cNvPr>
          <p:cNvGrpSpPr/>
          <p:nvPr/>
        </p:nvGrpSpPr>
        <p:grpSpPr>
          <a:xfrm>
            <a:off x="6096000" y="2300603"/>
            <a:ext cx="2764141" cy="3958277"/>
            <a:chOff x="3157363" y="2300603"/>
            <a:chExt cx="2764141" cy="3958277"/>
          </a:xfrm>
        </p:grpSpPr>
        <p:sp>
          <p:nvSpPr>
            <p:cNvPr id="18" name="Rectangle 17">
              <a:extLst>
                <a:ext uri="{FF2B5EF4-FFF2-40B4-BE49-F238E27FC236}">
                  <a16:creationId xmlns:a16="http://schemas.microsoft.com/office/drawing/2014/main" id="{02F406E9-83A0-E0C0-1470-43C9EDC99EFC}"/>
                </a:ext>
              </a:extLst>
            </p:cNvPr>
            <p:cNvSpPr/>
            <p:nvPr/>
          </p:nvSpPr>
          <p:spPr>
            <a:xfrm>
              <a:off x="3157363" y="3657600"/>
              <a:ext cx="2764140" cy="2601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spcAft>
                  <a:spcPts val="600"/>
                </a:spcAft>
              </a:pPr>
              <a:r>
                <a:rPr lang="en-US" sz="1200" b="1">
                  <a:latin typeface="Arial" panose="020B0604020202020204" pitchFamily="34" charset="0"/>
                  <a:cs typeface="Arial" panose="020B0604020202020204" pitchFamily="34" charset="0"/>
                </a:rPr>
                <a:t>APPLIED RESEARCH</a:t>
              </a:r>
            </a:p>
            <a:p>
              <a:pPr>
                <a:spcAft>
                  <a:spcPts val="600"/>
                </a:spcAft>
              </a:pPr>
              <a:r>
                <a:rPr lang="en-US" sz="1100" b="1">
                  <a:solidFill>
                    <a:schemeClr val="accent5"/>
                  </a:solidFill>
                  <a:latin typeface="Arial" panose="020B0604020202020204" pitchFamily="34" charset="0"/>
                  <a:cs typeface="Arial" panose="020B0604020202020204" pitchFamily="34" charset="0"/>
                </a:rPr>
                <a:t>Technologies</a:t>
              </a:r>
            </a:p>
            <a:p>
              <a:pPr>
                <a:spcAft>
                  <a:spcPts val="600"/>
                </a:spcAft>
              </a:pPr>
              <a:r>
                <a:rPr lang="en-US" sz="1000">
                  <a:latin typeface="Arial" panose="020B0604020202020204" pitchFamily="34" charset="0"/>
                  <a:cs typeface="Arial" panose="020B0604020202020204" pitchFamily="34" charset="0"/>
                </a:rPr>
                <a:t>Appling knowledge or understanding to determine the means by which a recognized and specific need may be met</a:t>
              </a:r>
            </a:p>
          </p:txBody>
        </p:sp>
        <p:sp>
          <p:nvSpPr>
            <p:cNvPr id="22" name="Rectangle 21">
              <a:extLst>
                <a:ext uri="{FF2B5EF4-FFF2-40B4-BE49-F238E27FC236}">
                  <a16:creationId xmlns:a16="http://schemas.microsoft.com/office/drawing/2014/main" id="{7AA9EA1F-9AA7-4195-3BE0-9D99E0E546D6}"/>
                </a:ext>
              </a:extLst>
            </p:cNvPr>
            <p:cNvSpPr/>
            <p:nvPr/>
          </p:nvSpPr>
          <p:spPr>
            <a:xfrm>
              <a:off x="3157364" y="5762966"/>
              <a:ext cx="2764140" cy="495913"/>
            </a:xfrm>
            <a:prstGeom prst="rect">
              <a:avLst/>
            </a:prstGeom>
            <a:gradFill flip="none" rotWithShape="1">
              <a:gsLst>
                <a:gs pos="90000">
                  <a:schemeClr val="tx1">
                    <a:alpha val="0"/>
                  </a:schemeClr>
                </a:gs>
                <a:gs pos="0">
                  <a:schemeClr val="tx1">
                    <a:alpha val="2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r"/>
              <a:r>
                <a:rPr lang="en-US">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~40%</a:t>
              </a:r>
            </a:p>
          </p:txBody>
        </p:sp>
        <p:sp>
          <p:nvSpPr>
            <p:cNvPr id="30" name="TextBox 29">
              <a:extLst>
                <a:ext uri="{FF2B5EF4-FFF2-40B4-BE49-F238E27FC236}">
                  <a16:creationId xmlns:a16="http://schemas.microsoft.com/office/drawing/2014/main" id="{6B2D0008-9018-78DB-F2B7-F88BA60DE6A1}"/>
                </a:ext>
              </a:extLst>
            </p:cNvPr>
            <p:cNvSpPr txBox="1"/>
            <p:nvPr/>
          </p:nvSpPr>
          <p:spPr>
            <a:xfrm>
              <a:off x="3171338" y="5380784"/>
              <a:ext cx="2750166" cy="261610"/>
            </a:xfrm>
            <a:prstGeom prst="rect">
              <a:avLst/>
            </a:prstGeom>
            <a:noFill/>
          </p:spPr>
          <p:txBody>
            <a:bodyPr wrap="square" lIns="182880" rIns="182880">
              <a:spAutoFit/>
            </a:bodyPr>
            <a:lstStyle/>
            <a:p>
              <a:pPr>
                <a:spcAft>
                  <a:spcPts val="900"/>
                </a:spcAft>
              </a:pPr>
              <a:r>
                <a:rPr lang="en-US" sz="1100">
                  <a:solidFill>
                    <a:schemeClr val="bg1"/>
                  </a:solidFill>
                  <a:latin typeface="Arial" panose="020B0604020202020204" pitchFamily="34" charset="0"/>
                  <a:cs typeface="Arial" panose="020B0604020202020204" pitchFamily="34" charset="0"/>
                </a:rPr>
                <a:t>Science to Application</a:t>
              </a:r>
            </a:p>
          </p:txBody>
        </p:sp>
        <p:pic>
          <p:nvPicPr>
            <p:cNvPr id="36" name="Picture 35" descr="A picture containing text, electronics, circuit&#10;&#10;Description automatically generated">
              <a:extLst>
                <a:ext uri="{FF2B5EF4-FFF2-40B4-BE49-F238E27FC236}">
                  <a16:creationId xmlns:a16="http://schemas.microsoft.com/office/drawing/2014/main" id="{36015F79-6DCB-C229-0F4B-3B8036A3B65E}"/>
                </a:ext>
              </a:extLst>
            </p:cNvPr>
            <p:cNvPicPr>
              <a:picLocks noChangeAspect="1"/>
            </p:cNvPicPr>
            <p:nvPr/>
          </p:nvPicPr>
          <p:blipFill rotWithShape="1">
            <a:blip r:embed="rId5"/>
            <a:srcRect l="2107" t="1" r="4644" b="11876"/>
            <a:stretch/>
          </p:blipFill>
          <p:spPr>
            <a:xfrm>
              <a:off x="3157364" y="2300603"/>
              <a:ext cx="2764140" cy="1356997"/>
            </a:xfrm>
            <a:prstGeom prst="rect">
              <a:avLst/>
            </a:prstGeom>
          </p:spPr>
        </p:pic>
      </p:grpSp>
      <p:grpSp>
        <p:nvGrpSpPr>
          <p:cNvPr id="3" name="Group 2">
            <a:extLst>
              <a:ext uri="{FF2B5EF4-FFF2-40B4-BE49-F238E27FC236}">
                <a16:creationId xmlns:a16="http://schemas.microsoft.com/office/drawing/2014/main" id="{861DA98A-32DB-1826-D8E8-D30A61F2BB5B}"/>
              </a:ext>
            </a:extLst>
          </p:cNvPr>
          <p:cNvGrpSpPr/>
          <p:nvPr/>
        </p:nvGrpSpPr>
        <p:grpSpPr>
          <a:xfrm>
            <a:off x="3172133" y="2300603"/>
            <a:ext cx="2764144" cy="3958277"/>
            <a:chOff x="6080426" y="2300603"/>
            <a:chExt cx="2764144" cy="3958277"/>
          </a:xfrm>
        </p:grpSpPr>
        <p:sp>
          <p:nvSpPr>
            <p:cNvPr id="19" name="Rectangle 18">
              <a:extLst>
                <a:ext uri="{FF2B5EF4-FFF2-40B4-BE49-F238E27FC236}">
                  <a16:creationId xmlns:a16="http://schemas.microsoft.com/office/drawing/2014/main" id="{AF6EF5FC-3B5F-6D6E-D03C-D6E189989BCD}"/>
                </a:ext>
              </a:extLst>
            </p:cNvPr>
            <p:cNvSpPr/>
            <p:nvPr/>
          </p:nvSpPr>
          <p:spPr>
            <a:xfrm>
              <a:off x="6080429" y="3657600"/>
              <a:ext cx="2764140" cy="26012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chorCtr="0"/>
            <a:lstStyle/>
            <a:p>
              <a:pPr>
                <a:spcAft>
                  <a:spcPts val="600"/>
                </a:spcAft>
              </a:pPr>
              <a:r>
                <a:rPr lang="en-US" sz="1200" b="1">
                  <a:latin typeface="Arial" panose="020B0604020202020204" pitchFamily="34" charset="0"/>
                  <a:cs typeface="Arial" panose="020B0604020202020204" pitchFamily="34" charset="0"/>
                </a:rPr>
                <a:t>ADVANCED TECHNOLOGY DEVELOPMENT</a:t>
              </a:r>
            </a:p>
            <a:p>
              <a:pPr>
                <a:spcAft>
                  <a:spcPts val="600"/>
                </a:spcAft>
              </a:pPr>
              <a:r>
                <a:rPr lang="en-US" sz="1100" b="1">
                  <a:solidFill>
                    <a:schemeClr val="accent5"/>
                  </a:solidFill>
                  <a:latin typeface="Arial" panose="020B0604020202020204" pitchFamily="34" charset="0"/>
                  <a:cs typeface="Arial" panose="020B0604020202020204" pitchFamily="34" charset="0"/>
                </a:rPr>
                <a:t>Capabilities Concepts</a:t>
              </a:r>
            </a:p>
            <a:p>
              <a:pPr>
                <a:spcAft>
                  <a:spcPts val="600"/>
                </a:spcAft>
              </a:pPr>
              <a:r>
                <a:rPr lang="en-US" sz="1000">
                  <a:latin typeface="Arial" panose="020B0604020202020204" pitchFamily="34" charset="0"/>
                  <a:cs typeface="Arial" panose="020B0604020202020204" pitchFamily="34" charset="0"/>
                </a:rPr>
                <a:t>The development and integration of hardware for field experiments and tests</a:t>
              </a:r>
            </a:p>
          </p:txBody>
        </p:sp>
        <p:sp>
          <p:nvSpPr>
            <p:cNvPr id="23" name="Rectangle 22">
              <a:extLst>
                <a:ext uri="{FF2B5EF4-FFF2-40B4-BE49-F238E27FC236}">
                  <a16:creationId xmlns:a16="http://schemas.microsoft.com/office/drawing/2014/main" id="{D57FA75A-EC77-BC57-7520-C33E9434B9EF}"/>
                </a:ext>
              </a:extLst>
            </p:cNvPr>
            <p:cNvSpPr/>
            <p:nvPr/>
          </p:nvSpPr>
          <p:spPr>
            <a:xfrm>
              <a:off x="6080430" y="5762966"/>
              <a:ext cx="2764140" cy="495913"/>
            </a:xfrm>
            <a:prstGeom prst="rect">
              <a:avLst/>
            </a:prstGeom>
            <a:gradFill flip="none" rotWithShape="1">
              <a:gsLst>
                <a:gs pos="90000">
                  <a:schemeClr val="tx1">
                    <a:alpha val="0"/>
                  </a:schemeClr>
                </a:gs>
                <a:gs pos="0">
                  <a:schemeClr val="tx1">
                    <a:alpha val="25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r"/>
              <a:r>
                <a:rPr lang="en-US">
                  <a:solidFill>
                    <a:schemeClr val="bg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~25%</a:t>
              </a:r>
            </a:p>
          </p:txBody>
        </p:sp>
        <p:sp>
          <p:nvSpPr>
            <p:cNvPr id="29" name="TextBox 28">
              <a:extLst>
                <a:ext uri="{FF2B5EF4-FFF2-40B4-BE49-F238E27FC236}">
                  <a16:creationId xmlns:a16="http://schemas.microsoft.com/office/drawing/2014/main" id="{6D188AE8-ECF6-769B-6DC3-26B3DE2333DF}"/>
                </a:ext>
              </a:extLst>
            </p:cNvPr>
            <p:cNvSpPr txBox="1"/>
            <p:nvPr/>
          </p:nvSpPr>
          <p:spPr>
            <a:xfrm>
              <a:off x="6080430" y="5380784"/>
              <a:ext cx="2764139" cy="261610"/>
            </a:xfrm>
            <a:prstGeom prst="rect">
              <a:avLst/>
            </a:prstGeom>
            <a:noFill/>
          </p:spPr>
          <p:txBody>
            <a:bodyPr wrap="square" lIns="182880" rIns="182880">
              <a:spAutoFit/>
            </a:bodyPr>
            <a:lstStyle/>
            <a:p>
              <a:pPr>
                <a:spcAft>
                  <a:spcPts val="900"/>
                </a:spcAft>
              </a:pPr>
              <a:r>
                <a:rPr lang="en-US" sz="1100">
                  <a:solidFill>
                    <a:schemeClr val="bg1"/>
                  </a:solidFill>
                  <a:latin typeface="Arial" panose="020B0604020202020204" pitchFamily="34" charset="0"/>
                  <a:cs typeface="Arial" panose="020B0604020202020204" pitchFamily="34" charset="0"/>
                </a:rPr>
                <a:t>From Application to Capability</a:t>
              </a:r>
            </a:p>
          </p:txBody>
        </p:sp>
        <p:pic>
          <p:nvPicPr>
            <p:cNvPr id="38" name="Picture 37" descr="A plane flying in the sky&#10;&#10;Description automatically generated with low confidence">
              <a:extLst>
                <a:ext uri="{FF2B5EF4-FFF2-40B4-BE49-F238E27FC236}">
                  <a16:creationId xmlns:a16="http://schemas.microsoft.com/office/drawing/2014/main" id="{41AD358B-2617-2FD7-2CF8-EA9255EEA42A}"/>
                </a:ext>
              </a:extLst>
            </p:cNvPr>
            <p:cNvPicPr>
              <a:picLocks noChangeAspect="1"/>
            </p:cNvPicPr>
            <p:nvPr/>
          </p:nvPicPr>
          <p:blipFill rotWithShape="1">
            <a:blip r:embed="rId6"/>
            <a:srcRect l="14591" t="13423" r="3097" b="38443"/>
            <a:stretch/>
          </p:blipFill>
          <p:spPr>
            <a:xfrm>
              <a:off x="6080426" y="2300603"/>
              <a:ext cx="2764143" cy="1356997"/>
            </a:xfrm>
            <a:prstGeom prst="rect">
              <a:avLst/>
            </a:prstGeom>
          </p:spPr>
        </p:pic>
      </p:grpSp>
    </p:spTree>
    <p:extLst>
      <p:ext uri="{BB962C8B-B14F-4D97-AF65-F5344CB8AC3E}">
        <p14:creationId xmlns:p14="http://schemas.microsoft.com/office/powerpoint/2010/main" val="709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F38187-ED3F-CE56-4FE0-3B40270F4CEA}"/>
              </a:ext>
            </a:extLst>
          </p:cNvPr>
          <p:cNvSpPr>
            <a:spLocks noGrp="1"/>
          </p:cNvSpPr>
          <p:nvPr>
            <p:ph type="body" sz="quarter" idx="4294967295"/>
          </p:nvPr>
        </p:nvSpPr>
        <p:spPr>
          <a:xfrm>
            <a:off x="7860271" y="6621065"/>
            <a:ext cx="3324969" cy="150440"/>
          </a:xfrm>
        </p:spPr>
        <p:txBody>
          <a:bodyPr>
            <a:normAutofit fontScale="32500" lnSpcReduction="20000"/>
          </a:bodyPr>
          <a:lstStyle/>
          <a:p>
            <a:endParaRPr lang="en-US"/>
          </a:p>
        </p:txBody>
      </p:sp>
      <p:sp>
        <p:nvSpPr>
          <p:cNvPr id="3" name="Title 2">
            <a:extLst>
              <a:ext uri="{FF2B5EF4-FFF2-40B4-BE49-F238E27FC236}">
                <a16:creationId xmlns:a16="http://schemas.microsoft.com/office/drawing/2014/main" id="{F8F342FC-91A1-5EA4-380B-CD97E1EDBCF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7A24B5B-F778-77EA-01B3-CE0DCDFF4B1A}"/>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7290461-A899-396E-0DA0-2977EA0861FF}"/>
              </a:ext>
            </a:extLst>
          </p:cNvPr>
          <p:cNvSpPr txBox="1"/>
          <p:nvPr/>
        </p:nvSpPr>
        <p:spPr>
          <a:xfrm>
            <a:off x="7326640" y="6588922"/>
            <a:ext cx="4667991" cy="200055"/>
          </a:xfrm>
          <a:prstGeom prst="rect">
            <a:avLst/>
          </a:prstGeom>
          <a:noFill/>
        </p:spPr>
        <p:txBody>
          <a:bodyPr wrap="square">
            <a:spAutoFit/>
          </a:bodyPr>
          <a:lstStyle/>
          <a:p>
            <a:r>
              <a:rPr lang="en-US" sz="700" dirty="0">
                <a:solidFill>
                  <a:schemeClr val="bg1"/>
                </a:solidFill>
                <a:latin typeface="Arial"/>
                <a:cs typeface="Arial"/>
              </a:rPr>
              <a:t>Distribution A. Approved for public release: distribution unlimited (AFRLAFRL-2024-3261) 17 June 2024. </a:t>
            </a:r>
            <a:endParaRPr lang="en-US" sz="700" dirty="0">
              <a:solidFill>
                <a:schemeClr val="bg1"/>
              </a:solidFill>
            </a:endParaRPr>
          </a:p>
        </p:txBody>
      </p:sp>
    </p:spTree>
    <p:extLst>
      <p:ext uri="{BB962C8B-B14F-4D97-AF65-F5344CB8AC3E}">
        <p14:creationId xmlns:p14="http://schemas.microsoft.com/office/powerpoint/2010/main" val="289442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Who We Are</a:t>
            </a:r>
          </a:p>
        </p:txBody>
      </p:sp>
      <p:sp>
        <p:nvSpPr>
          <p:cNvPr id="9" name="Freeform 8"/>
          <p:cNvSpPr/>
          <p:nvPr/>
        </p:nvSpPr>
        <p:spPr>
          <a:xfrm>
            <a:off x="840407" y="1473200"/>
            <a:ext cx="3435027" cy="4884738"/>
          </a:xfrm>
          <a:custGeom>
            <a:avLst/>
            <a:gdLst>
              <a:gd name="connsiteX0" fmla="*/ 0 w 3435027"/>
              <a:gd name="connsiteY0" fmla="*/ 343503 h 5022850"/>
              <a:gd name="connsiteX1" fmla="*/ 343503 w 3435027"/>
              <a:gd name="connsiteY1" fmla="*/ 0 h 5022850"/>
              <a:gd name="connsiteX2" fmla="*/ 3091524 w 3435027"/>
              <a:gd name="connsiteY2" fmla="*/ 0 h 5022850"/>
              <a:gd name="connsiteX3" fmla="*/ 3435027 w 3435027"/>
              <a:gd name="connsiteY3" fmla="*/ 343503 h 5022850"/>
              <a:gd name="connsiteX4" fmla="*/ 3435027 w 3435027"/>
              <a:gd name="connsiteY4" fmla="*/ 4679347 h 5022850"/>
              <a:gd name="connsiteX5" fmla="*/ 3091524 w 3435027"/>
              <a:gd name="connsiteY5" fmla="*/ 5022850 h 5022850"/>
              <a:gd name="connsiteX6" fmla="*/ 343503 w 3435027"/>
              <a:gd name="connsiteY6" fmla="*/ 5022850 h 5022850"/>
              <a:gd name="connsiteX7" fmla="*/ 0 w 3435027"/>
              <a:gd name="connsiteY7" fmla="*/ 4679347 h 5022850"/>
              <a:gd name="connsiteX8" fmla="*/ 0 w 3435027"/>
              <a:gd name="connsiteY8" fmla="*/ 343503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5022850">
                <a:moveTo>
                  <a:pt x="0" y="343503"/>
                </a:moveTo>
                <a:cubicBezTo>
                  <a:pt x="0" y="153792"/>
                  <a:pt x="153792" y="0"/>
                  <a:pt x="343503" y="0"/>
                </a:cubicBezTo>
                <a:lnTo>
                  <a:pt x="3091524" y="0"/>
                </a:lnTo>
                <a:cubicBezTo>
                  <a:pt x="3281235" y="0"/>
                  <a:pt x="3435027" y="153792"/>
                  <a:pt x="3435027" y="343503"/>
                </a:cubicBezTo>
                <a:lnTo>
                  <a:pt x="3435027" y="4679347"/>
                </a:lnTo>
                <a:cubicBezTo>
                  <a:pt x="3435027" y="4869058"/>
                  <a:pt x="3281235" y="5022850"/>
                  <a:pt x="3091524" y="5022850"/>
                </a:cubicBezTo>
                <a:lnTo>
                  <a:pt x="343503" y="5022850"/>
                </a:lnTo>
                <a:cubicBezTo>
                  <a:pt x="153792" y="5022850"/>
                  <a:pt x="0" y="4869058"/>
                  <a:pt x="0" y="4679347"/>
                </a:cubicBezTo>
                <a:lnTo>
                  <a:pt x="0" y="343503"/>
                </a:lnTo>
                <a:close/>
              </a:path>
            </a:pathLst>
          </a:cu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2137156" rIns="128016" bIns="1132586"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a:p>
            <a:pPr lvl="0" algn="ctr" defTabSz="800100">
              <a:lnSpc>
                <a:spcPct val="90000"/>
              </a:lnSpc>
              <a:spcBef>
                <a:spcPct val="0"/>
              </a:spcBef>
              <a:spcAft>
                <a:spcPct val="35000"/>
              </a:spcAft>
            </a:pPr>
            <a:endParaRPr lang="en-US">
              <a:latin typeface="Arial" panose="020B0604020202020204" pitchFamily="34" charset="0"/>
              <a:cs typeface="Arial" panose="020B0604020202020204" pitchFamily="34" charset="0"/>
            </a:endParaRPr>
          </a:p>
        </p:txBody>
      </p:sp>
      <p:sp>
        <p:nvSpPr>
          <p:cNvPr id="11" name="Freeform 10"/>
          <p:cNvSpPr/>
          <p:nvPr/>
        </p:nvSpPr>
        <p:spPr>
          <a:xfrm>
            <a:off x="4378486" y="1473200"/>
            <a:ext cx="3435027" cy="4884738"/>
          </a:xfrm>
          <a:custGeom>
            <a:avLst/>
            <a:gdLst>
              <a:gd name="connsiteX0" fmla="*/ 0 w 3435027"/>
              <a:gd name="connsiteY0" fmla="*/ 343503 h 5022850"/>
              <a:gd name="connsiteX1" fmla="*/ 343503 w 3435027"/>
              <a:gd name="connsiteY1" fmla="*/ 0 h 5022850"/>
              <a:gd name="connsiteX2" fmla="*/ 3091524 w 3435027"/>
              <a:gd name="connsiteY2" fmla="*/ 0 h 5022850"/>
              <a:gd name="connsiteX3" fmla="*/ 3435027 w 3435027"/>
              <a:gd name="connsiteY3" fmla="*/ 343503 h 5022850"/>
              <a:gd name="connsiteX4" fmla="*/ 3435027 w 3435027"/>
              <a:gd name="connsiteY4" fmla="*/ 4679347 h 5022850"/>
              <a:gd name="connsiteX5" fmla="*/ 3091524 w 3435027"/>
              <a:gd name="connsiteY5" fmla="*/ 5022850 h 5022850"/>
              <a:gd name="connsiteX6" fmla="*/ 343503 w 3435027"/>
              <a:gd name="connsiteY6" fmla="*/ 5022850 h 5022850"/>
              <a:gd name="connsiteX7" fmla="*/ 0 w 3435027"/>
              <a:gd name="connsiteY7" fmla="*/ 4679347 h 5022850"/>
              <a:gd name="connsiteX8" fmla="*/ 0 w 3435027"/>
              <a:gd name="connsiteY8" fmla="*/ 343503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5022850">
                <a:moveTo>
                  <a:pt x="0" y="343503"/>
                </a:moveTo>
                <a:cubicBezTo>
                  <a:pt x="0" y="153792"/>
                  <a:pt x="153792" y="0"/>
                  <a:pt x="343503" y="0"/>
                </a:cubicBezTo>
                <a:lnTo>
                  <a:pt x="3091524" y="0"/>
                </a:lnTo>
                <a:cubicBezTo>
                  <a:pt x="3281235" y="0"/>
                  <a:pt x="3435027" y="153792"/>
                  <a:pt x="3435027" y="343503"/>
                </a:cubicBezTo>
                <a:lnTo>
                  <a:pt x="3435027" y="4679347"/>
                </a:lnTo>
                <a:cubicBezTo>
                  <a:pt x="3435027" y="4869058"/>
                  <a:pt x="3281235" y="5022850"/>
                  <a:pt x="3091524" y="5022850"/>
                </a:cubicBezTo>
                <a:lnTo>
                  <a:pt x="343503" y="5022850"/>
                </a:lnTo>
                <a:cubicBezTo>
                  <a:pt x="153792" y="5022850"/>
                  <a:pt x="0" y="4869058"/>
                  <a:pt x="0" y="4679347"/>
                </a:cubicBezTo>
                <a:lnTo>
                  <a:pt x="0" y="343503"/>
                </a:lnTo>
                <a:close/>
              </a:path>
            </a:pathLst>
          </a:cu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2137156" rIns="128016" bIns="1132586"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p:txBody>
      </p:sp>
      <p:sp>
        <p:nvSpPr>
          <p:cNvPr id="13" name="Freeform 12"/>
          <p:cNvSpPr/>
          <p:nvPr/>
        </p:nvSpPr>
        <p:spPr>
          <a:xfrm>
            <a:off x="7916564" y="1473200"/>
            <a:ext cx="3435027" cy="4884738"/>
          </a:xfrm>
          <a:custGeom>
            <a:avLst/>
            <a:gdLst>
              <a:gd name="connsiteX0" fmla="*/ 0 w 3435027"/>
              <a:gd name="connsiteY0" fmla="*/ 343503 h 5022850"/>
              <a:gd name="connsiteX1" fmla="*/ 343503 w 3435027"/>
              <a:gd name="connsiteY1" fmla="*/ 0 h 5022850"/>
              <a:gd name="connsiteX2" fmla="*/ 3091524 w 3435027"/>
              <a:gd name="connsiteY2" fmla="*/ 0 h 5022850"/>
              <a:gd name="connsiteX3" fmla="*/ 3435027 w 3435027"/>
              <a:gd name="connsiteY3" fmla="*/ 343503 h 5022850"/>
              <a:gd name="connsiteX4" fmla="*/ 3435027 w 3435027"/>
              <a:gd name="connsiteY4" fmla="*/ 4679347 h 5022850"/>
              <a:gd name="connsiteX5" fmla="*/ 3091524 w 3435027"/>
              <a:gd name="connsiteY5" fmla="*/ 5022850 h 5022850"/>
              <a:gd name="connsiteX6" fmla="*/ 343503 w 3435027"/>
              <a:gd name="connsiteY6" fmla="*/ 5022850 h 5022850"/>
              <a:gd name="connsiteX7" fmla="*/ 0 w 3435027"/>
              <a:gd name="connsiteY7" fmla="*/ 4679347 h 5022850"/>
              <a:gd name="connsiteX8" fmla="*/ 0 w 3435027"/>
              <a:gd name="connsiteY8" fmla="*/ 343503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5022850">
                <a:moveTo>
                  <a:pt x="0" y="343503"/>
                </a:moveTo>
                <a:cubicBezTo>
                  <a:pt x="0" y="153792"/>
                  <a:pt x="153792" y="0"/>
                  <a:pt x="343503" y="0"/>
                </a:cubicBezTo>
                <a:lnTo>
                  <a:pt x="3091524" y="0"/>
                </a:lnTo>
                <a:cubicBezTo>
                  <a:pt x="3281235" y="0"/>
                  <a:pt x="3435027" y="153792"/>
                  <a:pt x="3435027" y="343503"/>
                </a:cubicBezTo>
                <a:lnTo>
                  <a:pt x="3435027" y="4679347"/>
                </a:lnTo>
                <a:cubicBezTo>
                  <a:pt x="3435027" y="4869058"/>
                  <a:pt x="3281235" y="5022850"/>
                  <a:pt x="3091524" y="5022850"/>
                </a:cubicBezTo>
                <a:lnTo>
                  <a:pt x="343503" y="5022850"/>
                </a:lnTo>
                <a:cubicBezTo>
                  <a:pt x="153792" y="5022850"/>
                  <a:pt x="0" y="4869058"/>
                  <a:pt x="0" y="4679347"/>
                </a:cubicBezTo>
                <a:lnTo>
                  <a:pt x="0" y="343503"/>
                </a:lnTo>
                <a:close/>
              </a:path>
            </a:pathLst>
          </a:cu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2137156" rIns="128016" bIns="1132586" numCol="1" spcCol="1270" anchor="ctr" anchorCtr="0">
            <a:noAutofit/>
          </a:bodyPr>
          <a:lstStyle/>
          <a:p>
            <a:pPr lvl="0" algn="ctr" defTabSz="800100">
              <a:lnSpc>
                <a:spcPct val="90000"/>
              </a:lnSpc>
              <a:spcBef>
                <a:spcPct val="0"/>
              </a:spcBef>
              <a:spcAft>
                <a:spcPct val="35000"/>
              </a:spcAft>
            </a:pPr>
            <a:endParaRPr lang="en-US" sz="2000">
              <a:latin typeface="Arial" panose="020B0604020202020204" pitchFamily="34" charset="0"/>
              <a:cs typeface="Arial" panose="020B0604020202020204" pitchFamily="34" charset="0"/>
            </a:endParaRPr>
          </a:p>
          <a:p>
            <a:pPr lvl="0" algn="ctr" defTabSz="800100">
              <a:lnSpc>
                <a:spcPct val="90000"/>
              </a:lnSpc>
              <a:spcBef>
                <a:spcPct val="0"/>
              </a:spcBef>
              <a:spcAft>
                <a:spcPct val="35000"/>
              </a:spcAft>
            </a:pPr>
            <a:endParaRPr lang="en-US" sz="2000">
              <a:latin typeface="Arial" panose="020B0604020202020204" pitchFamily="34" charset="0"/>
              <a:cs typeface="Arial" panose="020B0604020202020204" pitchFamily="34" charset="0"/>
            </a:endParaRPr>
          </a:p>
        </p:txBody>
      </p:sp>
      <p:sp>
        <p:nvSpPr>
          <p:cNvPr id="14" name="Oval 13"/>
          <p:cNvSpPr/>
          <p:nvPr/>
        </p:nvSpPr>
        <p:spPr>
          <a:xfrm>
            <a:off x="8948277" y="1210073"/>
            <a:ext cx="1371600" cy="1371600"/>
          </a:xfrm>
          <a:prstGeom prst="ellipse">
            <a:avLst/>
          </a:prstGeom>
          <a:blipFill>
            <a:blip r:embed="rId3"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TextBox 15"/>
          <p:cNvSpPr txBox="1"/>
          <p:nvPr/>
        </p:nvSpPr>
        <p:spPr>
          <a:xfrm>
            <a:off x="948578" y="2875389"/>
            <a:ext cx="3162300" cy="2003625"/>
          </a:xfrm>
          <a:prstGeom prst="rect">
            <a:avLst/>
          </a:prstGeom>
          <a:noFill/>
        </p:spPr>
        <p:txBody>
          <a:bodyPr wrap="square" rtlCol="0">
            <a:spAutoFit/>
          </a:bodyPr>
          <a:lstStyle/>
          <a:p>
            <a:pPr lvl="0" algn="ctr" defTabSz="800100">
              <a:lnSpc>
                <a:spcPct val="90000"/>
              </a:lnSpc>
              <a:spcBef>
                <a:spcPct val="0"/>
              </a:spcBef>
              <a:spcAft>
                <a:spcPct val="35000"/>
              </a:spcAft>
            </a:pPr>
            <a:r>
              <a:rPr lang="en-US" sz="2000">
                <a:solidFill>
                  <a:schemeClr val="bg1"/>
                </a:solidFill>
                <a:latin typeface="Arial" panose="020B0604020202020204" pitchFamily="34" charset="0"/>
                <a:cs typeface="Arial" panose="020B0604020202020204" pitchFamily="34" charset="0"/>
              </a:rPr>
              <a:t>A small organization with a big mission …</a:t>
            </a:r>
          </a:p>
          <a:p>
            <a:pPr lvl="0" algn="ctr" defTabSz="800100">
              <a:lnSpc>
                <a:spcPct val="90000"/>
              </a:lnSpc>
              <a:spcBef>
                <a:spcPct val="0"/>
              </a:spcBef>
              <a:spcAft>
                <a:spcPct val="35000"/>
              </a:spcAft>
            </a:pPr>
            <a:r>
              <a:rPr lang="en-US" sz="1600">
                <a:solidFill>
                  <a:schemeClr val="bg1"/>
                </a:solidFill>
                <a:latin typeface="Arial" panose="020B0604020202020204" pitchFamily="34" charset="0"/>
                <a:cs typeface="Arial" panose="020B0604020202020204" pitchFamily="34" charset="0"/>
              </a:rPr>
              <a:t>to Discover, Shape, Champion and Transition High Risk Basic Research to profoundly impact the future Air and Space Force</a:t>
            </a:r>
          </a:p>
          <a:p>
            <a:endParaRPr lang="en-US">
              <a:solidFill>
                <a:schemeClr val="bg1"/>
              </a:solidFill>
            </a:endParaRPr>
          </a:p>
        </p:txBody>
      </p:sp>
      <p:sp>
        <p:nvSpPr>
          <p:cNvPr id="17" name="TextBox 16"/>
          <p:cNvSpPr txBox="1"/>
          <p:nvPr/>
        </p:nvSpPr>
        <p:spPr>
          <a:xfrm>
            <a:off x="4486657" y="2888275"/>
            <a:ext cx="3162300" cy="2416046"/>
          </a:xfrm>
          <a:prstGeom prst="rect">
            <a:avLst/>
          </a:prstGeom>
          <a:noFill/>
        </p:spPr>
        <p:txBody>
          <a:bodyPr wrap="square" lIns="91440" tIns="45720" rIns="91440" bIns="45720" rtlCol="0" anchor="t">
            <a:spAutoFit/>
          </a:bodyPr>
          <a:lstStyle/>
          <a:p>
            <a:pPr lvl="0" algn="ctr" defTabSz="800100">
              <a:lnSpc>
                <a:spcPct val="90000"/>
              </a:lnSpc>
              <a:spcBef>
                <a:spcPct val="0"/>
              </a:spcBef>
              <a:spcAft>
                <a:spcPct val="35000"/>
              </a:spcAft>
            </a:pPr>
            <a:r>
              <a:rPr lang="en-US" sz="2000">
                <a:solidFill>
                  <a:schemeClr val="bg1"/>
                </a:solidFill>
                <a:latin typeface="Arial"/>
                <a:cs typeface="Arial"/>
              </a:rPr>
              <a:t>Scientists &amp; Engineers and Business Professionals</a:t>
            </a:r>
          </a:p>
          <a:p>
            <a:pPr marL="285750" indent="-285750" algn="ctr" defTabSz="800100">
              <a:lnSpc>
                <a:spcPct val="90000"/>
              </a:lnSpc>
              <a:spcBef>
                <a:spcPct val="0"/>
              </a:spcBef>
              <a:buFont typeface="Arial" panose="020B0604020202020204" pitchFamily="34" charset="0"/>
              <a:buChar char="•"/>
            </a:pPr>
            <a:r>
              <a:rPr lang="en-US" sz="1600">
                <a:solidFill>
                  <a:schemeClr val="bg1"/>
                </a:solidFill>
                <a:latin typeface="Arial"/>
                <a:cs typeface="Arial"/>
              </a:rPr>
              <a:t>Active-duty Air &amp; </a:t>
            </a:r>
            <a:br>
              <a:rPr lang="en-US" sz="1600">
                <a:solidFill>
                  <a:schemeClr val="bg1"/>
                </a:solidFill>
                <a:latin typeface="Arial"/>
                <a:cs typeface="Arial"/>
              </a:rPr>
            </a:br>
            <a:r>
              <a:rPr lang="en-US" sz="1600">
                <a:solidFill>
                  <a:schemeClr val="bg1"/>
                </a:solidFill>
                <a:latin typeface="Arial"/>
                <a:cs typeface="Arial"/>
              </a:rPr>
              <a:t>Space Force</a:t>
            </a:r>
            <a:endParaRPr lang="en-US" sz="1600">
              <a:solidFill>
                <a:schemeClr val="bg1"/>
              </a:solidFill>
              <a:latin typeface="Arial" panose="020B0604020202020204" pitchFamily="34" charset="0"/>
              <a:cs typeface="Arial" panose="020B0604020202020204" pitchFamily="34" charset="0"/>
            </a:endParaRPr>
          </a:p>
          <a:p>
            <a:pPr marL="285750" lvl="0" indent="-285750" algn="ctr" defTabSz="800100">
              <a:lnSpc>
                <a:spcPct val="90000"/>
              </a:lnSpc>
              <a:spcBef>
                <a:spcPct val="0"/>
              </a:spcBef>
              <a:buFont typeface="Arial" panose="020B0604020202020204" pitchFamily="34" charset="0"/>
              <a:buChar char="•"/>
            </a:pPr>
            <a:r>
              <a:rPr lang="en-US" sz="1600">
                <a:solidFill>
                  <a:schemeClr val="bg1"/>
                </a:solidFill>
                <a:latin typeface="Arial"/>
                <a:cs typeface="Arial"/>
              </a:rPr>
              <a:t>All-service veterans</a:t>
            </a:r>
          </a:p>
          <a:p>
            <a:pPr marL="285750" lvl="0" indent="-285750" algn="ctr" defTabSz="800100">
              <a:lnSpc>
                <a:spcPct val="90000"/>
              </a:lnSpc>
              <a:spcBef>
                <a:spcPct val="0"/>
              </a:spcBef>
              <a:buFont typeface="Arial" panose="020B0604020202020204" pitchFamily="34" charset="0"/>
              <a:buChar char="•"/>
            </a:pPr>
            <a:r>
              <a:rPr lang="en-US" sz="1600">
                <a:solidFill>
                  <a:schemeClr val="bg1"/>
                </a:solidFill>
                <a:latin typeface="Arial"/>
                <a:cs typeface="Arial"/>
              </a:rPr>
              <a:t>Renowned academics</a:t>
            </a:r>
          </a:p>
          <a:p>
            <a:pPr marL="285750" lvl="0" indent="-285750" algn="ctr" defTabSz="800100">
              <a:lnSpc>
                <a:spcPct val="90000"/>
              </a:lnSpc>
              <a:spcBef>
                <a:spcPct val="0"/>
              </a:spcBef>
              <a:buFont typeface="Arial" panose="020B0604020202020204" pitchFamily="34" charset="0"/>
              <a:buChar char="•"/>
            </a:pPr>
            <a:r>
              <a:rPr lang="en-US" sz="1600">
                <a:solidFill>
                  <a:schemeClr val="bg1"/>
                </a:solidFill>
                <a:latin typeface="Arial"/>
                <a:cs typeface="Arial"/>
              </a:rPr>
              <a:t>Passionate civil servants</a:t>
            </a:r>
          </a:p>
          <a:p>
            <a:endParaRPr lang="en-US">
              <a:solidFill>
                <a:schemeClr val="bg1"/>
              </a:solidFill>
            </a:endParaRPr>
          </a:p>
        </p:txBody>
      </p:sp>
      <p:sp>
        <p:nvSpPr>
          <p:cNvPr id="18" name="TextBox 17"/>
          <p:cNvSpPr txBox="1"/>
          <p:nvPr/>
        </p:nvSpPr>
        <p:spPr>
          <a:xfrm>
            <a:off x="8040325" y="2888275"/>
            <a:ext cx="3162300" cy="2249847"/>
          </a:xfrm>
          <a:prstGeom prst="rect">
            <a:avLst/>
          </a:prstGeom>
          <a:noFill/>
        </p:spPr>
        <p:txBody>
          <a:bodyPr wrap="square" rtlCol="0">
            <a:spAutoFit/>
          </a:bodyPr>
          <a:lstStyle/>
          <a:p>
            <a:pPr lvl="0" algn="ctr" defTabSz="800100">
              <a:lnSpc>
                <a:spcPct val="90000"/>
              </a:lnSpc>
              <a:spcBef>
                <a:spcPct val="0"/>
              </a:spcBef>
              <a:spcAft>
                <a:spcPct val="35000"/>
              </a:spcAft>
            </a:pPr>
            <a:r>
              <a:rPr lang="en-US" sz="2000">
                <a:solidFill>
                  <a:schemeClr val="bg1"/>
                </a:solidFill>
                <a:latin typeface="Arial" panose="020B0604020202020204" pitchFamily="34" charset="0"/>
                <a:cs typeface="Arial" panose="020B0604020202020204" pitchFamily="34" charset="0"/>
              </a:rPr>
              <a:t>A global network of talent</a:t>
            </a:r>
          </a:p>
          <a:p>
            <a:pPr lvl="0" algn="ctr" defTabSz="800100">
              <a:lnSpc>
                <a:spcPct val="90000"/>
              </a:lnSpc>
              <a:spcBef>
                <a:spcPct val="0"/>
              </a:spcBef>
              <a:spcAft>
                <a:spcPct val="35000"/>
              </a:spcAft>
            </a:pPr>
            <a:r>
              <a:rPr lang="en-US" sz="1600">
                <a:solidFill>
                  <a:schemeClr val="bg1"/>
                </a:solidFill>
                <a:latin typeface="Arial" panose="020B0604020202020204" pitchFamily="34" charset="0"/>
                <a:cs typeface="Arial" panose="020B0604020202020204" pitchFamily="34" charset="0"/>
              </a:rPr>
              <a:t>We partner, grow and discover with a global network of the greatest scientific minds in the world, pulling them into our ecosystem, launching career trajectories, and strengthening their contributions to national defense.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91150" y="1236635"/>
            <a:ext cx="1371600" cy="1371600"/>
          </a:xfrm>
          <a:prstGeom prst="ellipse">
            <a:avLst/>
          </a:prstGeom>
        </p:spPr>
      </p:pic>
      <p:sp>
        <p:nvSpPr>
          <p:cNvPr id="21" name="Title 2"/>
          <p:cNvSpPr txBox="1">
            <a:spLocks/>
          </p:cNvSpPr>
          <p:nvPr/>
        </p:nvSpPr>
        <p:spPr>
          <a:xfrm>
            <a:off x="994155" y="5558778"/>
            <a:ext cx="10208470" cy="637515"/>
          </a:xfrm>
          <a:prstGeom prst="round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algn="ctr"/>
            <a:r>
              <a:rPr lang="en-US" sz="1800" b="1">
                <a:solidFill>
                  <a:schemeClr val="tx1">
                    <a:lumMod val="95000"/>
                    <a:lumOff val="5000"/>
                  </a:schemeClr>
                </a:solidFill>
              </a:rPr>
              <a:t>We are the Basic Research Arm of the Department of the Air Force and AFRL</a:t>
            </a:r>
            <a:endParaRPr lang="en-US" sz="1600" b="1">
              <a:solidFill>
                <a:schemeClr val="tx1">
                  <a:lumMod val="95000"/>
                  <a:lumOff val="5000"/>
                </a:schemeClr>
              </a:solidFill>
            </a:endParaRPr>
          </a:p>
        </p:txBody>
      </p:sp>
      <p:pic>
        <p:nvPicPr>
          <p:cNvPr id="6" name="Picture 5">
            <a:extLst>
              <a:ext uri="{FF2B5EF4-FFF2-40B4-BE49-F238E27FC236}">
                <a16:creationId xmlns:a16="http://schemas.microsoft.com/office/drawing/2014/main" id="{2E39E3AA-565E-646A-101D-CFA6F4FFBC76}"/>
              </a:ext>
            </a:extLst>
          </p:cNvPr>
          <p:cNvPicPr>
            <a:picLocks noChangeAspect="1"/>
          </p:cNvPicPr>
          <p:nvPr/>
        </p:nvPicPr>
        <p:blipFill>
          <a:blip r:embed="rId5"/>
          <a:stretch>
            <a:fillRect/>
          </a:stretch>
        </p:blipFill>
        <p:spPr>
          <a:xfrm>
            <a:off x="1765371" y="1217179"/>
            <a:ext cx="1520352" cy="1552427"/>
          </a:xfrm>
          <a:prstGeom prst="rect">
            <a:avLst/>
          </a:prstGeom>
        </p:spPr>
      </p:pic>
    </p:spTree>
    <p:extLst>
      <p:ext uri="{BB962C8B-B14F-4D97-AF65-F5344CB8AC3E}">
        <p14:creationId xmlns:p14="http://schemas.microsoft.com/office/powerpoint/2010/main" val="649474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We Do What We Do</a:t>
            </a:r>
          </a:p>
        </p:txBody>
      </p:sp>
      <p:sp>
        <p:nvSpPr>
          <p:cNvPr id="8" name="Rectangle 7"/>
          <p:cNvSpPr/>
          <p:nvPr/>
        </p:nvSpPr>
        <p:spPr>
          <a:xfrm>
            <a:off x="1121790" y="5859000"/>
            <a:ext cx="10063450" cy="605492"/>
          </a:xfrm>
          <a:prstGeom prst="rect">
            <a:avLst/>
          </a:prstGeom>
          <a:solidFill>
            <a:srgbClr val="2C598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900" b="1">
                <a:latin typeface="Arial" panose="020B0604020202020204" pitchFamily="34" charset="0"/>
                <a:cs typeface="Arial" panose="020B0604020202020204" pitchFamily="34" charset="0"/>
              </a:rPr>
              <a:t>Our Job is to Discover the Basic Research that will Protect </a:t>
            </a:r>
            <a:br>
              <a:rPr lang="en-US" sz="1900" b="1">
                <a:latin typeface="Arial" panose="020B0604020202020204" pitchFamily="34" charset="0"/>
                <a:cs typeface="Arial" panose="020B0604020202020204" pitchFamily="34" charset="0"/>
              </a:rPr>
            </a:br>
            <a:r>
              <a:rPr lang="en-US" sz="1900" b="1">
                <a:latin typeface="Arial" panose="020B0604020202020204" pitchFamily="34" charset="0"/>
                <a:cs typeface="Arial" panose="020B0604020202020204" pitchFamily="34" charset="0"/>
              </a:rPr>
              <a:t>the Future Department of the Air Force!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35" r="4033"/>
          <a:stretch/>
        </p:blipFill>
        <p:spPr>
          <a:xfrm>
            <a:off x="6012737" y="1236635"/>
            <a:ext cx="5172503" cy="4636008"/>
          </a:xfrm>
          <a:prstGeom prst="rect">
            <a:avLst/>
          </a:prstGeom>
        </p:spPr>
      </p:pic>
      <p:pic>
        <p:nvPicPr>
          <p:cNvPr id="5" name="Picture 5" descr="tree picture.png">
            <a:extLst>
              <a:ext uri="{FF2B5EF4-FFF2-40B4-BE49-F238E27FC236}">
                <a16:creationId xmlns:a16="http://schemas.microsoft.com/office/drawing/2014/main" id="{A15284A4-21A5-446D-9B87-68C72AFCE454}"/>
              </a:ext>
            </a:extLst>
          </p:cNvPr>
          <p:cNvPicPr>
            <a:picLocks noChangeAspect="1"/>
          </p:cNvPicPr>
          <p:nvPr/>
        </p:nvPicPr>
        <p:blipFill>
          <a:blip r:embed="rId4"/>
          <a:stretch>
            <a:fillRect/>
          </a:stretch>
        </p:blipFill>
        <p:spPr>
          <a:xfrm>
            <a:off x="883298" y="1239524"/>
            <a:ext cx="5138057" cy="4627769"/>
          </a:xfrm>
          <a:prstGeom prst="rect">
            <a:avLst/>
          </a:prstGeom>
        </p:spPr>
      </p:pic>
    </p:spTree>
    <p:extLst>
      <p:ext uri="{BB962C8B-B14F-4D97-AF65-F5344CB8AC3E}">
        <p14:creationId xmlns:p14="http://schemas.microsoft.com/office/powerpoint/2010/main" val="316889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30890" y="1456006"/>
            <a:ext cx="4320791" cy="2876376"/>
            <a:chOff x="4261438" y="1052475"/>
            <a:chExt cx="4142508" cy="3346549"/>
          </a:xfrm>
        </p:grpSpPr>
        <p:sp>
          <p:nvSpPr>
            <p:cNvPr id="6" name="Rectangle 5"/>
            <p:cNvSpPr/>
            <p:nvPr/>
          </p:nvSpPr>
          <p:spPr>
            <a:xfrm>
              <a:off x="4261438" y="4040938"/>
              <a:ext cx="4142508" cy="3580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cs typeface="Arial"/>
                  <a:sym typeface="Arial"/>
                </a:rPr>
                <a:t>General Henry H. "Hap" Arnold (1886-1950)</a:t>
              </a:r>
              <a:endParaRPr kumimoji="0" lang="en-US" sz="800" b="0" i="0" u="none" strike="noStrike" kern="0" cap="none" spc="0" normalizeH="0" baseline="0" noProof="0">
                <a:ln>
                  <a:noFill/>
                </a:ln>
                <a:solidFill>
                  <a:srgbClr val="FFFFFF"/>
                </a:solidFill>
                <a:effectLst/>
                <a:uLnTx/>
                <a:uFillTx/>
                <a:latin typeface="Arial"/>
                <a:cs typeface="Arial"/>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266" y="1052475"/>
              <a:ext cx="2990850" cy="3000374"/>
            </a:xfrm>
            <a:prstGeom prst="rect">
              <a:avLst/>
            </a:prstGeom>
          </p:spPr>
        </p:pic>
      </p:grpSp>
      <p:sp>
        <p:nvSpPr>
          <p:cNvPr id="8" name="Rectangle 7"/>
          <p:cNvSpPr/>
          <p:nvPr/>
        </p:nvSpPr>
        <p:spPr>
          <a:xfrm>
            <a:off x="481109" y="4373774"/>
            <a:ext cx="570684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FFFFFF"/>
                </a:solidFill>
                <a:effectLst/>
                <a:uLnTx/>
                <a:uFillTx/>
                <a:latin typeface="Arial"/>
                <a:cs typeface="Arial"/>
                <a:sym typeface="Arial"/>
              </a:rPr>
              <a:t>“The technical genius which could find answers was not cooped up in military or civilian bureaucracy but was to be found in universities and in the people at large.” </a:t>
            </a:r>
            <a:r>
              <a:rPr kumimoji="0" lang="en-US" sz="1600" b="1" i="1" u="none" strike="noStrike" kern="0" cap="none" spc="0" normalizeH="0" baseline="30000" noProof="0">
                <a:ln>
                  <a:noFill/>
                </a:ln>
                <a:solidFill>
                  <a:srgbClr val="FFFFFF"/>
                </a:solidFill>
                <a:effectLst/>
                <a:uLnTx/>
                <a:uFillTx/>
                <a:latin typeface="Arial"/>
                <a:cs typeface="Arial"/>
                <a:sym typeface="Arial"/>
              </a:rPr>
              <a:t>1.</a:t>
            </a:r>
            <a:endParaRPr kumimoji="0" lang="en-US" sz="1600" b="1" i="1" u="none" strike="noStrike" kern="0" cap="none" spc="0" normalizeH="0" baseline="0" noProof="0">
              <a:ln>
                <a:noFill/>
              </a:ln>
              <a:solidFill>
                <a:srgbClr val="FFFFFF"/>
              </a:solidFill>
              <a:effectLst/>
              <a:uLnTx/>
              <a:uFillTx/>
              <a:latin typeface="Arial"/>
              <a:cs typeface="Arial"/>
              <a:sym typeface="Arial"/>
            </a:endParaRPr>
          </a:p>
        </p:txBody>
      </p:sp>
      <p:sp>
        <p:nvSpPr>
          <p:cNvPr id="9" name="TextBox 8"/>
          <p:cNvSpPr txBox="1"/>
          <p:nvPr/>
        </p:nvSpPr>
        <p:spPr>
          <a:xfrm>
            <a:off x="789449" y="591400"/>
            <a:ext cx="689163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Arial"/>
                <a:cs typeface="Arial"/>
                <a:sym typeface="Arial"/>
              </a:rPr>
              <a:t>Historical Context for Basic Research </a:t>
            </a:r>
          </a:p>
        </p:txBody>
      </p:sp>
      <p:grpSp>
        <p:nvGrpSpPr>
          <p:cNvPr id="4" name="Group 3">
            <a:extLst>
              <a:ext uri="{FF2B5EF4-FFF2-40B4-BE49-F238E27FC236}">
                <a16:creationId xmlns:a16="http://schemas.microsoft.com/office/drawing/2014/main" id="{3AA1EC06-3DC3-BEDC-3E94-EC5A0EAF3761}"/>
              </a:ext>
            </a:extLst>
          </p:cNvPr>
          <p:cNvGrpSpPr/>
          <p:nvPr/>
        </p:nvGrpSpPr>
        <p:grpSpPr>
          <a:xfrm>
            <a:off x="7783548" y="1456007"/>
            <a:ext cx="2983770" cy="2917768"/>
            <a:chOff x="7676519" y="1357876"/>
            <a:chExt cx="3119569" cy="3164277"/>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8570"/>
            <a:stretch/>
          </p:blipFill>
          <p:spPr>
            <a:xfrm>
              <a:off x="7851878" y="1357876"/>
              <a:ext cx="2604465" cy="2578838"/>
            </a:xfrm>
            <a:prstGeom prst="rect">
              <a:avLst/>
            </a:prstGeom>
          </p:spPr>
        </p:pic>
        <p:sp>
          <p:nvSpPr>
            <p:cNvPr id="12" name="Rectangle 11"/>
            <p:cNvSpPr/>
            <p:nvPr/>
          </p:nvSpPr>
          <p:spPr>
            <a:xfrm>
              <a:off x="7676519" y="3998933"/>
              <a:ext cx="311956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a:ln>
                    <a:noFill/>
                  </a:ln>
                  <a:solidFill>
                    <a:srgbClr val="FFFFFF"/>
                  </a:solidFill>
                  <a:effectLst/>
                  <a:uLnTx/>
                  <a:uFillTx/>
                  <a:latin typeface="Arial"/>
                  <a:cs typeface="Arial"/>
                  <a:sym typeface="Arial"/>
                </a:rPr>
                <a:t>Dr. Theodore von Kármán</a:t>
              </a:r>
              <a:br>
                <a:rPr kumimoji="0" lang="de-DE" sz="1400" b="1" i="0" u="none" strike="noStrike" kern="0" cap="none" spc="0" normalizeH="0" baseline="0" noProof="0">
                  <a:ln>
                    <a:noFill/>
                  </a:ln>
                  <a:solidFill>
                    <a:srgbClr val="FFFFFF"/>
                  </a:solidFill>
                  <a:effectLst/>
                  <a:uLnTx/>
                  <a:uFillTx/>
                  <a:latin typeface="Arial"/>
                  <a:cs typeface="Arial"/>
                  <a:sym typeface="Arial"/>
                </a:rPr>
              </a:br>
              <a:r>
                <a:rPr kumimoji="0" lang="de-DE" sz="1400" b="1" i="0" u="none" strike="noStrike" kern="0" cap="none" spc="0" normalizeH="0" baseline="0" noProof="0">
                  <a:ln>
                    <a:noFill/>
                  </a:ln>
                  <a:solidFill>
                    <a:srgbClr val="FFFFFF"/>
                  </a:solidFill>
                  <a:effectLst/>
                  <a:uLnTx/>
                  <a:uFillTx/>
                  <a:latin typeface="Arial"/>
                  <a:cs typeface="Arial"/>
                  <a:sym typeface="Arial"/>
                </a:rPr>
                <a:t> (1881-1963)</a:t>
              </a:r>
            </a:p>
          </p:txBody>
        </p:sp>
      </p:grpSp>
      <p:sp>
        <p:nvSpPr>
          <p:cNvPr id="13" name="Rectangle 12"/>
          <p:cNvSpPr/>
          <p:nvPr/>
        </p:nvSpPr>
        <p:spPr>
          <a:xfrm>
            <a:off x="6945005" y="4499931"/>
            <a:ext cx="510573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FFFFFF"/>
                </a:solidFill>
                <a:effectLst/>
                <a:uLnTx/>
                <a:uFillTx/>
                <a:latin typeface="Arial"/>
                <a:cs typeface="Arial"/>
                <a:sym typeface="Arial"/>
              </a:rPr>
              <a:t>“The scientist describes what is; the engineer creates what never was.”</a:t>
            </a:r>
            <a:r>
              <a:rPr kumimoji="0" lang="en-US" sz="1600" b="1" i="1" u="none" strike="noStrike" kern="0" cap="none" spc="0" normalizeH="0" baseline="30000" noProof="0">
                <a:ln>
                  <a:noFill/>
                </a:ln>
                <a:solidFill>
                  <a:srgbClr val="FFFFFF"/>
                </a:solidFill>
                <a:effectLst/>
                <a:uLnTx/>
                <a:uFillTx/>
                <a:latin typeface="Arial"/>
                <a:cs typeface="Arial"/>
                <a:sym typeface="Arial"/>
              </a:rPr>
              <a:t> 2.</a:t>
            </a:r>
            <a:r>
              <a:rPr kumimoji="0" lang="en-US" sz="1600" b="1" i="1" u="none" strike="noStrike" kern="0" cap="none" spc="0" normalizeH="0" baseline="0" noProof="0">
                <a:ln>
                  <a:noFill/>
                </a:ln>
                <a:solidFill>
                  <a:srgbClr val="FFFFFF"/>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EF3BF67-44E0-57CF-5CD3-C588D799EC95}"/>
              </a:ext>
            </a:extLst>
          </p:cNvPr>
          <p:cNvSpPr txBox="1"/>
          <p:nvPr/>
        </p:nvSpPr>
        <p:spPr>
          <a:xfrm>
            <a:off x="148600" y="5772445"/>
            <a:ext cx="9452758" cy="830997"/>
          </a:xfrm>
          <a:prstGeom prst="rect">
            <a:avLst/>
          </a:prstGeom>
          <a:noFill/>
        </p:spPr>
        <p:txBody>
          <a:bodyPr wrap="square">
            <a:spAutoFit/>
          </a:bodyPr>
          <a:lstStyle/>
          <a:p>
            <a:pPr marL="342900" indent="-342900">
              <a:buAutoNum type="arabicPeriod"/>
            </a:pPr>
            <a:r>
              <a:rPr lang="en-US" sz="1200">
                <a:solidFill>
                  <a:schemeClr val="bg1"/>
                </a:solidFill>
                <a:latin typeface="Arial" panose="020B0604020202020204" pitchFamily="34" charset="0"/>
                <a:cs typeface="Arial" panose="020B0604020202020204" pitchFamily="34" charset="0"/>
              </a:rPr>
              <a:t>Henry H. Arnold, "The Wind and Beyond: Theodore von Karman, Pioneer in Aviation and Pathfinder in Science". Book by Theodore von Karman, p. 268, 1967.</a:t>
            </a:r>
          </a:p>
          <a:p>
            <a:pPr marL="342900" indent="-342900">
              <a:buFontTx/>
              <a:buAutoNum type="arabicPeriod"/>
            </a:pPr>
            <a:r>
              <a:rPr kumimoji="0" lang="en-US" sz="120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Theodore von Kármán, Biographical Memoirs of Fellows of the Royal Society (1980), 26, 110. </a:t>
            </a:r>
          </a:p>
          <a:p>
            <a:pPr marL="342900" indent="-342900">
              <a:buAutoNum type="arabicPeriod"/>
            </a:pP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53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Why does the Department of the Air Force invest in Basic Research?</a:t>
            </a:r>
          </a:p>
        </p:txBody>
      </p:sp>
      <p:sp>
        <p:nvSpPr>
          <p:cNvPr id="20" name="Rectangle 19"/>
          <p:cNvSpPr/>
          <p:nvPr/>
        </p:nvSpPr>
        <p:spPr>
          <a:xfrm>
            <a:off x="281988" y="1240078"/>
            <a:ext cx="11071812" cy="646331"/>
          </a:xfrm>
          <a:prstGeom prst="rect">
            <a:avLst/>
          </a:prstGeom>
        </p:spPr>
        <p:txBody>
          <a:bodyPr wrap="square">
            <a:spAutoFit/>
          </a:bodyPr>
          <a:lstStyle/>
          <a:p>
            <a:r>
              <a:rPr lang="en-US">
                <a:latin typeface="Arial" panose="020B0604020202020204" pitchFamily="34" charset="0"/>
                <a:cs typeface="Arial" panose="020B0604020202020204" pitchFamily="34" charset="0"/>
              </a:rPr>
              <a:t>World Wars I and II made it obvious the perils of decades of neglect of aeronautical related R&amp;D – </a:t>
            </a:r>
            <a:r>
              <a:rPr lang="en-US" i="1">
                <a:latin typeface="Arial" panose="020B0604020202020204" pitchFamily="34" charset="0"/>
                <a:cs typeface="Arial" panose="020B0604020202020204" pitchFamily="34" charset="0"/>
              </a:rPr>
              <a:t>U.S. pilots during World War I, for the most part, flew second-hand European aircraft during the war</a:t>
            </a:r>
          </a:p>
        </p:txBody>
      </p:sp>
      <p:grpSp>
        <p:nvGrpSpPr>
          <p:cNvPr id="4" name="Group 3"/>
          <p:cNvGrpSpPr>
            <a:grpSpLocks noChangeAspect="1"/>
          </p:cNvGrpSpPr>
          <p:nvPr/>
        </p:nvGrpSpPr>
        <p:grpSpPr>
          <a:xfrm>
            <a:off x="4485341" y="2124077"/>
            <a:ext cx="6500393" cy="2858762"/>
            <a:chOff x="2085787" y="2438235"/>
            <a:chExt cx="5041541" cy="2217180"/>
          </a:xfrm>
        </p:grpSpPr>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358" y="2438235"/>
              <a:ext cx="1367065" cy="175019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085787" y="4229904"/>
              <a:ext cx="1560207" cy="425511"/>
            </a:xfrm>
            <a:prstGeom prst="rect">
              <a:avLst/>
            </a:prstGeom>
          </p:spPr>
          <p:txBody>
            <a:bodyPr wrap="square">
              <a:spAutoFit/>
            </a:bodyPr>
            <a:lstStyle/>
            <a:p>
              <a:pPr algn="ctr"/>
              <a:r>
                <a:rPr lang="en-US" sz="1400">
                  <a:latin typeface="Arial" panose="020B0604020202020204" pitchFamily="34" charset="0"/>
                  <a:cs typeface="Arial" panose="020B0604020202020204" pitchFamily="34" charset="0"/>
                </a:rPr>
                <a:t>General “Hap” Arnold, head of Air Forces</a:t>
              </a:r>
              <a:endParaRPr lang="en-US" sz="1400"/>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813" y="2447834"/>
              <a:ext cx="3008942" cy="174293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723240" y="4229904"/>
              <a:ext cx="3404088" cy="283674"/>
            </a:xfrm>
            <a:prstGeom prst="rect">
              <a:avLst/>
            </a:prstGeom>
          </p:spPr>
          <p:txBody>
            <a:bodyPr wrap="square">
              <a:noAutofit/>
            </a:bodyPr>
            <a:lstStyle/>
            <a:p>
              <a:pPr algn="ctr"/>
              <a:r>
                <a:rPr lang="en-US" sz="1400">
                  <a:latin typeface="Arial" panose="020B0604020202020204" pitchFamily="34" charset="0"/>
                  <a:cs typeface="Arial" panose="020B0604020202020204" pitchFamily="34" charset="0"/>
                </a:rPr>
                <a:t>First Army Air Forces Scientific Advisory Group, 1944</a:t>
              </a:r>
            </a:p>
          </p:txBody>
        </p:sp>
      </p:grpSp>
      <p:sp>
        <p:nvSpPr>
          <p:cNvPr id="26" name="Rectangle: Rounded Corners 25"/>
          <p:cNvSpPr/>
          <p:nvPr/>
        </p:nvSpPr>
        <p:spPr>
          <a:xfrm>
            <a:off x="704333" y="2594660"/>
            <a:ext cx="3343439" cy="1328023"/>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i="1">
                <a:solidFill>
                  <a:srgbClr val="000000"/>
                </a:solidFill>
                <a:latin typeface="Arial" panose="020B0604020202020204" pitchFamily="34" charset="0"/>
                <a:cs typeface="Arial" panose="020B0604020202020204" pitchFamily="34" charset="0"/>
              </a:rPr>
              <a:t>“The first essential of air power is preeminence in research”</a:t>
            </a:r>
          </a:p>
          <a:p>
            <a:pPr marL="58738" algn="r"/>
            <a:r>
              <a:rPr lang="en-US">
                <a:solidFill>
                  <a:srgbClr val="000000"/>
                </a:solidFill>
                <a:latin typeface="Arial" panose="020B0604020202020204" pitchFamily="34" charset="0"/>
                <a:cs typeface="Arial" panose="020B0604020202020204" pitchFamily="34" charset="0"/>
              </a:rPr>
              <a:t>– Gen. Hap Arnold</a:t>
            </a:r>
          </a:p>
        </p:txBody>
      </p:sp>
      <p:sp>
        <p:nvSpPr>
          <p:cNvPr id="28" name="Rectangle: Rounded Corners 27"/>
          <p:cNvSpPr/>
          <p:nvPr/>
        </p:nvSpPr>
        <p:spPr>
          <a:xfrm>
            <a:off x="281988" y="5181819"/>
            <a:ext cx="11588587" cy="1021556"/>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i="1">
                <a:latin typeface="Arial" panose="020B0604020202020204" pitchFamily="34" charset="0"/>
                <a:cs typeface="Arial" panose="020B0604020202020204" pitchFamily="34" charset="0"/>
              </a:rPr>
              <a:t>“…clear beyond all doubt that scientific research is absolutely essential to National Security” </a:t>
            </a:r>
          </a:p>
          <a:p>
            <a:pPr marL="4973638" indent="-168275"/>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Vannevar</a:t>
            </a:r>
            <a:r>
              <a:rPr lang="en-US">
                <a:latin typeface="Arial" panose="020B0604020202020204" pitchFamily="34" charset="0"/>
                <a:cs typeface="Arial" panose="020B0604020202020204" pitchFamily="34" charset="0"/>
              </a:rPr>
              <a:t> Bush, Director of Office for Scientific Research and Development, </a:t>
            </a:r>
            <a:r>
              <a:rPr lang="en-US" i="1">
                <a:latin typeface="Arial" panose="020B0604020202020204" pitchFamily="34" charset="0"/>
                <a:cs typeface="Arial" panose="020B0604020202020204" pitchFamily="34" charset="0"/>
              </a:rPr>
              <a:t>Science the Endless Frontier</a:t>
            </a:r>
            <a:r>
              <a:rPr lang="en-US">
                <a:latin typeface="Arial" panose="020B0604020202020204" pitchFamily="34" charset="0"/>
                <a:cs typeface="Arial" panose="020B0604020202020204" pitchFamily="34" charset="0"/>
              </a:rPr>
              <a:t>, 1945</a:t>
            </a:r>
          </a:p>
        </p:txBody>
      </p:sp>
    </p:spTree>
    <p:extLst>
      <p:ext uri="{BB962C8B-B14F-4D97-AF65-F5344CB8AC3E}">
        <p14:creationId xmlns:p14="http://schemas.microsoft.com/office/powerpoint/2010/main" val="246366714"/>
      </p:ext>
    </p:extLst>
  </p:cSld>
  <p:clrMapOvr>
    <a:masterClrMapping/>
  </p:clrMapOvr>
</p:sld>
</file>

<file path=ppt/theme/theme1.xml><?xml version="1.0" encoding="utf-8"?>
<a:theme xmlns:a="http://schemas.openxmlformats.org/drawingml/2006/main" name="Office Theme">
  <a:themeElements>
    <a:clrScheme name="2023 AFRL Colors">
      <a:dk1>
        <a:sysClr val="windowText" lastClr="000000"/>
      </a:dk1>
      <a:lt1>
        <a:sysClr val="window" lastClr="FFFFFF"/>
      </a:lt1>
      <a:dk2>
        <a:srgbClr val="0A2240"/>
      </a:dk2>
      <a:lt2>
        <a:srgbClr val="E7E6E6"/>
      </a:lt2>
      <a:accent1>
        <a:srgbClr val="004B8D"/>
      </a:accent1>
      <a:accent2>
        <a:srgbClr val="00BCE4"/>
      </a:accent2>
      <a:accent3>
        <a:srgbClr val="569BBE"/>
      </a:accent3>
      <a:accent4>
        <a:srgbClr val="B3282D"/>
      </a:accent4>
      <a:accent5>
        <a:srgbClr val="FBCE20"/>
      </a:accent5>
      <a:accent6>
        <a:srgbClr val="A7A9AC"/>
      </a:accent6>
      <a:hlink>
        <a:srgbClr val="00BCE4"/>
      </a:hlink>
      <a:folHlink>
        <a:srgbClr val="A7A9AC"/>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df1ec6-cd23-4589-ab99-2d1704e9d65d">
      <Terms xmlns="http://schemas.microsoft.com/office/infopath/2007/PartnerControls"/>
    </lcf76f155ced4ddcb4097134ff3c332f>
    <TaxCatchAll xmlns="a1194dde-0e0a-458b-b66f-149241ef99dc" xsi:nil="true"/>
    <SharedWithUsers xmlns="a1194dde-0e0a-458b-b66f-149241ef99dc">
      <UserInfo>
        <DisplayName>DIPPLE, KATHLEEN M CIV USAF AFMC AFRL/RSTE</DisplayName>
        <AccountId>2161</AccountId>
        <AccountType/>
      </UserInfo>
      <UserInfo>
        <DisplayName>ROGERS, BRET Z CIV USAF AFMC AFRL/RSTC</DisplayName>
        <AccountId>118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77C60C703A014297D4BD4734FC06AC" ma:contentTypeVersion="14" ma:contentTypeDescription="Create a new document." ma:contentTypeScope="" ma:versionID="31aa41e9c96c409de76b1038e85762a5">
  <xsd:schema xmlns:xsd="http://www.w3.org/2001/XMLSchema" xmlns:xs="http://www.w3.org/2001/XMLSchema" xmlns:p="http://schemas.microsoft.com/office/2006/metadata/properties" xmlns:ns2="f5df1ec6-cd23-4589-ab99-2d1704e9d65d" xmlns:ns3="a1194dde-0e0a-458b-b66f-149241ef99dc" targetNamespace="http://schemas.microsoft.com/office/2006/metadata/properties" ma:root="true" ma:fieldsID="3cbd4d9d4a29dd0e51720329065c8e14" ns2:_="" ns3:_="">
    <xsd:import namespace="f5df1ec6-cd23-4589-ab99-2d1704e9d65d"/>
    <xsd:import namespace="a1194dde-0e0a-458b-b66f-149241ef99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f1ec6-cd23-4589-ab99-2d1704e9d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5476efd-2625-4ffb-b020-68dbe4abf38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194dde-0e0a-458b-b66f-149241ef99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ff07f3c-f27c-407f-abc6-770137b80e59}" ma:internalName="TaxCatchAll" ma:showField="CatchAllData" ma:web="a1194dde-0e0a-458b-b66f-149241ef99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BE14FB-B277-4314-8D5F-A6431D9F043A}">
  <ds:schemaRefs>
    <ds:schemaRef ds:uri="http://schemas.microsoft.com/sharepoint/v3/contenttype/forms"/>
  </ds:schemaRefs>
</ds:datastoreItem>
</file>

<file path=customXml/itemProps2.xml><?xml version="1.0" encoding="utf-8"?>
<ds:datastoreItem xmlns:ds="http://schemas.openxmlformats.org/officeDocument/2006/customXml" ds:itemID="{514A818D-104A-4108-A402-5A0177A7F210}">
  <ds:schemaRefs>
    <ds:schemaRef ds:uri="http://schemas.microsoft.com/office/infopath/2007/PartnerControls"/>
    <ds:schemaRef ds:uri="http://purl.org/dc/terms/"/>
    <ds:schemaRef ds:uri="a1194dde-0e0a-458b-b66f-149241ef99dc"/>
    <ds:schemaRef ds:uri="f5df1ec6-cd23-4589-ab99-2d1704e9d65d"/>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54D4DF6-085D-4963-A03B-7592FD8E0033}">
  <ds:schemaRefs>
    <ds:schemaRef ds:uri="a1194dde-0e0a-458b-b66f-149241ef99dc"/>
    <ds:schemaRef ds:uri="f5df1ec6-cd23-4589-ab99-2d1704e9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331b18d-2d87-48ef-a35f-ac8818ebf9b4}" enabled="0" method="" siteId="{8331b18d-2d87-48ef-a35f-ac8818ebf9b4}" removed="1"/>
</clbl:labelList>
</file>

<file path=docProps/app.xml><?xml version="1.0" encoding="utf-8"?>
<Properties xmlns="http://schemas.openxmlformats.org/officeDocument/2006/extended-properties" xmlns:vt="http://schemas.openxmlformats.org/officeDocument/2006/docPropsVTypes">
  <Template>AFRL Template Theme 16x9</Template>
  <TotalTime>14</TotalTime>
  <Words>11188</Words>
  <Application>Microsoft Office PowerPoint</Application>
  <PresentationFormat>Widescreen</PresentationFormat>
  <Paragraphs>713</Paragraphs>
  <Slides>39</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 Arial</vt:lpstr>
      <vt:lpstr>Agency FB</vt:lpstr>
      <vt:lpstr>Arial</vt:lpstr>
      <vt:lpstr>Arial Black</vt:lpstr>
      <vt:lpstr>Bombardier</vt:lpstr>
      <vt:lpstr>Calibri</vt:lpstr>
      <vt:lpstr>Cambria Math</vt:lpstr>
      <vt:lpstr>Courier New</vt:lpstr>
      <vt:lpstr>franklin-gothic-urw</vt:lpstr>
      <vt:lpstr>franklin-gothic-urw-cond</vt:lpstr>
      <vt:lpstr>INTERSTATE REGULAR</vt:lpstr>
      <vt:lpstr>Poppins</vt:lpstr>
      <vt:lpstr>Office Theme</vt:lpstr>
      <vt:lpstr>q4I Keynote address</vt:lpstr>
      <vt:lpstr>One AFRL, One Fight  AFRL Reimagines Warfighter Capability for America’s Air, Space &amp; Cyberspace Advantage</vt:lpstr>
      <vt:lpstr>Air Force Research Laboratory (AFRL) Enterprise At-a-Glance</vt:lpstr>
      <vt:lpstr>Balanced Near, Mid, Far-Term Investments</vt:lpstr>
      <vt:lpstr>PowerPoint Presentation</vt:lpstr>
      <vt:lpstr>Who We Are</vt:lpstr>
      <vt:lpstr>Why We Do What We Do</vt:lpstr>
      <vt:lpstr>PowerPoint Presentation</vt:lpstr>
      <vt:lpstr>Why does the Department of the Air Force invest in Basic Research?</vt:lpstr>
      <vt:lpstr>AFRL/AFOSR: Over 70 Years of Basic Research</vt:lpstr>
      <vt:lpstr>AFRL/AFOSR Basic Research Portfolio Areas</vt:lpstr>
      <vt:lpstr>How We Accomplish Our Mission</vt:lpstr>
      <vt:lpstr>Achieving Local, National, and Global Partnerships</vt:lpstr>
      <vt:lpstr>FY23 AFRL/AFOSR Domestic Investments in Basic Science </vt:lpstr>
      <vt:lpstr>FY23 AFRL/AFOSR International Investments in Basic Science</vt:lpstr>
      <vt:lpstr>PowerPoint Presentation</vt:lpstr>
      <vt:lpstr>Why does USAF/USSF/DoD care about Quantum Information Science?</vt:lpstr>
      <vt:lpstr>Nobel Prize Winning Research</vt:lpstr>
      <vt:lpstr>Nobel Prize Winning Research</vt:lpstr>
      <vt:lpstr>PowerPoint Presentation</vt:lpstr>
      <vt:lpstr>PowerPoint Presentation</vt:lpstr>
      <vt:lpstr>PowerPoint Presentation</vt:lpstr>
      <vt:lpstr>QIS Multidisciplinary University Research Initiatives (MURIs)</vt:lpstr>
      <vt:lpstr>Sustained Long-Term Research and Development</vt:lpstr>
      <vt:lpstr>PowerPoint Presentation</vt:lpstr>
      <vt:lpstr>PowerPoint Presentation</vt:lpstr>
      <vt:lpstr>FY24 AFRL Basic Research National Science Portal (NSP)</vt:lpstr>
      <vt:lpstr>NSP Topic: Leveraging Quantum Computing to Explore Computational Challenges</vt:lpstr>
      <vt:lpstr>NSP Topic: Leveraging Quantum Computing to Explore Computational Challenges</vt:lpstr>
      <vt:lpstr>PowerPoint Presentation</vt:lpstr>
      <vt:lpstr>Questions?</vt:lpstr>
      <vt:lpstr>Back-Up Slides</vt:lpstr>
      <vt:lpstr>Strategic Partnerships are Vital to Basic Research Success </vt:lpstr>
      <vt:lpstr>How to Work with Us Review Broad Agency Announcements  </vt:lpstr>
      <vt:lpstr>How to Work with Us Scope and Draft Idea Statement</vt:lpstr>
      <vt:lpstr>How to Work with Us Connect with a Program Officer</vt:lpstr>
      <vt:lpstr>How to Work with Us Determine the Correct Funding Mechanism</vt:lpstr>
      <vt:lpstr>AFRL Partnership Opportunities</vt:lpstr>
      <vt:lpstr>AFRL Internship/Fellowship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AFRL Overview</dc:title>
  <dc:creator>DeliaRae Jesaitis</dc:creator>
  <cp:lastModifiedBy>BARNER, CINDY L CIV USAF AFMC AFOSR/CL</cp:lastModifiedBy>
  <cp:revision>1</cp:revision>
  <dcterms:created xsi:type="dcterms:W3CDTF">2017-10-16T15:07:30Z</dcterms:created>
  <dcterms:modified xsi:type="dcterms:W3CDTF">2024-06-18T12:20:24Z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0x0101000677C60C703A014297D4BD4734FC06AC</vt:lpwstr>
  </property>
  <property fmtid="{D5CDD505-2E9C-101B-9397-08002B2CF9AE}" pid="3" name="_dlc_DocIdItemGuid">
    <vt:lpwstr>ec6d99b5-bddc-4614-94b8-c1b2d9fca962</vt:lpwstr>
  </property>
  <property fmtid="{D5CDD505-2E9C-101B-9397-08002B2CF9AE}" pid="4" name="MediaServiceImageTags">
    <vt:lpwstr/>
  </property>
</Properties>
</file>