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5" r:id="rId6"/>
  </p:sldMasterIdLst>
  <p:notesMasterIdLst>
    <p:notesMasterId r:id="rId25"/>
  </p:notesMasterIdLst>
  <p:handoutMasterIdLst>
    <p:handoutMasterId r:id="rId26"/>
  </p:handoutMasterIdLst>
  <p:sldIdLst>
    <p:sldId id="1097" r:id="rId7"/>
    <p:sldId id="809" r:id="rId8"/>
    <p:sldId id="1099" r:id="rId9"/>
    <p:sldId id="1101" r:id="rId10"/>
    <p:sldId id="1209" r:id="rId11"/>
    <p:sldId id="1219" r:id="rId12"/>
    <p:sldId id="1220" r:id="rId13"/>
    <p:sldId id="1103" r:id="rId14"/>
    <p:sldId id="1216" r:id="rId15"/>
    <p:sldId id="257" r:id="rId16"/>
    <p:sldId id="261" r:id="rId17"/>
    <p:sldId id="1106" r:id="rId18"/>
    <p:sldId id="1107" r:id="rId19"/>
    <p:sldId id="1217" r:id="rId20"/>
    <p:sldId id="1166" r:id="rId21"/>
    <p:sldId id="1207" r:id="rId22"/>
    <p:sldId id="1171" r:id="rId23"/>
    <p:sldId id="1218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tline" id="{EB0A0813-7773-4591-BF9E-F32D1D7F06C4}">
          <p14:sldIdLst>
            <p14:sldId id="1097"/>
            <p14:sldId id="809"/>
            <p14:sldId id="1099"/>
            <p14:sldId id="1101"/>
            <p14:sldId id="1209"/>
            <p14:sldId id="1219"/>
            <p14:sldId id="1220"/>
            <p14:sldId id="1103"/>
            <p14:sldId id="1216"/>
            <p14:sldId id="257"/>
            <p14:sldId id="261"/>
            <p14:sldId id="1106"/>
            <p14:sldId id="1107"/>
            <p14:sldId id="1217"/>
            <p14:sldId id="1166"/>
            <p14:sldId id="1207"/>
            <p14:sldId id="1171"/>
            <p14:sldId id="12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1">
          <p15:clr>
            <a:srgbClr val="A4A3A4"/>
          </p15:clr>
        </p15:guide>
        <p15:guide id="2" pos="268">
          <p15:clr>
            <a:srgbClr val="A4A3A4"/>
          </p15:clr>
        </p15:guide>
        <p15:guide id="3" orient="horz" pos="2051">
          <p15:clr>
            <a:srgbClr val="A4A3A4"/>
          </p15:clr>
        </p15:guide>
        <p15:guide id="4" pos="271">
          <p15:clr>
            <a:srgbClr val="A4A3A4"/>
          </p15:clr>
        </p15:guide>
        <p15:guide id="5" pos="5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2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2928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1026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88"/>
    <a:srgbClr val="004466"/>
    <a:srgbClr val="DE101F"/>
    <a:srgbClr val="E4E4E4"/>
    <a:srgbClr val="93F5FF"/>
    <a:srgbClr val="223344"/>
    <a:srgbClr val="920057"/>
    <a:srgbClr val="EE2277"/>
    <a:srgbClr val="F03441"/>
    <a:srgbClr val="21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3" autoAdjust="0"/>
    <p:restoredTop sz="81063" autoAdjust="0"/>
  </p:normalViewPr>
  <p:slideViewPr>
    <p:cSldViewPr snapToGrid="0">
      <p:cViewPr>
        <p:scale>
          <a:sx n="107" d="100"/>
          <a:sy n="107" d="100"/>
        </p:scale>
        <p:origin x="63" y="57"/>
      </p:cViewPr>
      <p:guideLst>
        <p:guide orient="horz" pos="901"/>
        <p:guide pos="268"/>
        <p:guide orient="horz" pos="2051"/>
        <p:guide pos="271"/>
        <p:guide pos="5489"/>
      </p:guideLst>
    </p:cSldViewPr>
  </p:slideViewPr>
  <p:outlineViewPr>
    <p:cViewPr>
      <p:scale>
        <a:sx n="33" d="100"/>
        <a:sy n="33" d="100"/>
      </p:scale>
      <p:origin x="0" y="25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-4400" y="-57"/>
      </p:cViewPr>
      <p:guideLst>
        <p:guide orient="horz" pos="2172"/>
        <p:guide pos="1360"/>
        <p:guide orient="horz" pos="2208"/>
        <p:guide pos="2928"/>
        <p:guide orient="horz" pos="2880"/>
        <p:guide orient="horz" pos="2928"/>
        <p:guide pos="102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31.jpe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jpeg"/><Relationship Id="rId4" Type="http://schemas.openxmlformats.org/officeDocument/2006/relationships/image" Target="../media/image7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png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31.jpe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jpeg"/><Relationship Id="rId4" Type="http://schemas.openxmlformats.org/officeDocument/2006/relationships/image" Target="../media/image7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C89FE-3979-4C9D-B6DE-9F3F6FF84ABF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</dgm:pt>
    <dgm:pt modelId="{AE0C481E-2DC8-4F15-A822-281074883063}">
      <dgm:prSet phldrT="[Text]" custT="1"/>
      <dgm:spPr/>
      <dgm:t>
        <a:bodyPr/>
        <a:lstStyle/>
        <a:p>
          <a:r>
            <a:rPr lang="en-CA" sz="1400" dirty="0"/>
            <a:t>Science &amp; Technology</a:t>
          </a:r>
          <a:endParaRPr lang="en-US" sz="1400" dirty="0"/>
        </a:p>
      </dgm:t>
    </dgm:pt>
    <dgm:pt modelId="{9316B28F-2AB6-4607-A711-9AEEEB0823FA}" type="parTrans" cxnId="{2E2E1804-CA71-453D-B864-89A0D956063D}">
      <dgm:prSet/>
      <dgm:spPr/>
      <dgm:t>
        <a:bodyPr/>
        <a:lstStyle/>
        <a:p>
          <a:endParaRPr lang="en-US" sz="1600"/>
        </a:p>
      </dgm:t>
    </dgm:pt>
    <dgm:pt modelId="{9E99BB0F-8FF9-4F05-97DA-036DAAA2E5B5}" type="sibTrans" cxnId="{2E2E1804-CA71-453D-B864-89A0D956063D}">
      <dgm:prSet/>
      <dgm:spPr/>
      <dgm:t>
        <a:bodyPr/>
        <a:lstStyle/>
        <a:p>
          <a:endParaRPr lang="en-US" sz="1600"/>
        </a:p>
      </dgm:t>
    </dgm:pt>
    <dgm:pt modelId="{F1B71918-9C75-4710-800A-D14734160FA4}">
      <dgm:prSet phldrT="[Text]" custT="1"/>
      <dgm:spPr/>
      <dgm:t>
        <a:bodyPr/>
        <a:lstStyle/>
        <a:p>
          <a:r>
            <a:rPr lang="en-CA" sz="1200" dirty="0"/>
            <a:t>Government Policy</a:t>
          </a:r>
          <a:endParaRPr lang="en-US" sz="1200" dirty="0"/>
        </a:p>
      </dgm:t>
    </dgm:pt>
    <dgm:pt modelId="{4C997E9C-D3CC-4427-9B7C-6EF580B45411}" type="parTrans" cxnId="{AB8EFA86-687F-46D2-82E9-707BB5F84028}">
      <dgm:prSet/>
      <dgm:spPr/>
      <dgm:t>
        <a:bodyPr/>
        <a:lstStyle/>
        <a:p>
          <a:endParaRPr lang="en-US" sz="1600"/>
        </a:p>
      </dgm:t>
    </dgm:pt>
    <dgm:pt modelId="{F1F6FA49-DA8E-4B1D-8098-6C60695962CB}" type="sibTrans" cxnId="{AB8EFA86-687F-46D2-82E9-707BB5F84028}">
      <dgm:prSet/>
      <dgm:spPr/>
      <dgm:t>
        <a:bodyPr/>
        <a:lstStyle/>
        <a:p>
          <a:endParaRPr lang="en-US" sz="1600"/>
        </a:p>
      </dgm:t>
    </dgm:pt>
    <dgm:pt modelId="{4D173F5B-8AD5-4B01-BBE1-15323CFD7C46}">
      <dgm:prSet phldrT="[Text]" custT="1"/>
      <dgm:spPr/>
      <dgm:t>
        <a:bodyPr/>
        <a:lstStyle/>
        <a:p>
          <a:r>
            <a:rPr lang="en-CA" sz="1200" dirty="0"/>
            <a:t>Business Innovation </a:t>
          </a:r>
          <a:endParaRPr lang="en-US" sz="1200" dirty="0"/>
        </a:p>
      </dgm:t>
    </dgm:pt>
    <dgm:pt modelId="{6829D9E8-00E1-48E7-8C83-E8E7C1F5909C}" type="parTrans" cxnId="{02D00E2A-9E5F-4A37-A856-4F9E0AAB1262}">
      <dgm:prSet/>
      <dgm:spPr/>
      <dgm:t>
        <a:bodyPr/>
        <a:lstStyle/>
        <a:p>
          <a:endParaRPr lang="en-US" sz="1600"/>
        </a:p>
      </dgm:t>
    </dgm:pt>
    <dgm:pt modelId="{CD48A2F7-131D-4BCC-939C-62F50592920B}" type="sibTrans" cxnId="{02D00E2A-9E5F-4A37-A856-4F9E0AAB1262}">
      <dgm:prSet/>
      <dgm:spPr/>
      <dgm:t>
        <a:bodyPr/>
        <a:lstStyle/>
        <a:p>
          <a:endParaRPr lang="en-US" sz="1600"/>
        </a:p>
      </dgm:t>
    </dgm:pt>
    <dgm:pt modelId="{5104369F-A824-40B1-8973-1BDB28E244A4}" type="pres">
      <dgm:prSet presAssocID="{B50C89FE-3979-4C9D-B6DE-9F3F6FF84AB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52E305-DA02-4478-BD92-07D0BF0E4909}" type="pres">
      <dgm:prSet presAssocID="{AE0C481E-2DC8-4F15-A822-281074883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9462380B-1DCC-46E8-94FD-6BA6FB0590D9}" type="pres">
      <dgm:prSet presAssocID="{AE0C481E-2DC8-4F15-A822-281074883063}" presName="gear1srcNode" presStyleLbl="node1" presStyleIdx="0" presStyleCnt="3"/>
      <dgm:spPr/>
    </dgm:pt>
    <dgm:pt modelId="{E0A43BE7-1447-4FFD-A0EF-9AA9864C707C}" type="pres">
      <dgm:prSet presAssocID="{AE0C481E-2DC8-4F15-A822-281074883063}" presName="gear1dstNode" presStyleLbl="node1" presStyleIdx="0" presStyleCnt="3"/>
      <dgm:spPr/>
    </dgm:pt>
    <dgm:pt modelId="{900F7F1E-57E2-448B-9D7E-4FB0AFE9D68F}" type="pres">
      <dgm:prSet presAssocID="{F1B71918-9C75-4710-800A-D14734160FA4}" presName="gear2" presStyleLbl="node1" presStyleIdx="1" presStyleCnt="3" custScaleX="121196" custScaleY="118971">
        <dgm:presLayoutVars>
          <dgm:chMax val="1"/>
          <dgm:bulletEnabled val="1"/>
        </dgm:presLayoutVars>
      </dgm:prSet>
      <dgm:spPr/>
    </dgm:pt>
    <dgm:pt modelId="{60A501A7-40FF-4B08-AC32-0225E1900B3F}" type="pres">
      <dgm:prSet presAssocID="{F1B71918-9C75-4710-800A-D14734160FA4}" presName="gear2srcNode" presStyleLbl="node1" presStyleIdx="1" presStyleCnt="3"/>
      <dgm:spPr/>
    </dgm:pt>
    <dgm:pt modelId="{4B3ED624-2766-4E4A-886E-9BD25B12EDBF}" type="pres">
      <dgm:prSet presAssocID="{F1B71918-9C75-4710-800A-D14734160FA4}" presName="gear2dstNode" presStyleLbl="node1" presStyleIdx="1" presStyleCnt="3"/>
      <dgm:spPr/>
    </dgm:pt>
    <dgm:pt modelId="{0A70FF1A-8913-4F72-A796-019BC1C617AC}" type="pres">
      <dgm:prSet presAssocID="{4D173F5B-8AD5-4B01-BBE1-15323CFD7C46}" presName="gear3" presStyleLbl="node1" presStyleIdx="2" presStyleCnt="3"/>
      <dgm:spPr/>
    </dgm:pt>
    <dgm:pt modelId="{D4B871DD-DA8D-401A-82A1-1E0A55839C32}" type="pres">
      <dgm:prSet presAssocID="{4D173F5B-8AD5-4B01-BBE1-15323CFD7C4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3EC0396-8A0A-4EAE-95FF-B5AA7E600576}" type="pres">
      <dgm:prSet presAssocID="{4D173F5B-8AD5-4B01-BBE1-15323CFD7C46}" presName="gear3srcNode" presStyleLbl="node1" presStyleIdx="2" presStyleCnt="3"/>
      <dgm:spPr/>
    </dgm:pt>
    <dgm:pt modelId="{6D31E91E-5B8D-4F86-A7F9-91DD1F67A2C5}" type="pres">
      <dgm:prSet presAssocID="{4D173F5B-8AD5-4B01-BBE1-15323CFD7C46}" presName="gear3dstNode" presStyleLbl="node1" presStyleIdx="2" presStyleCnt="3"/>
      <dgm:spPr/>
    </dgm:pt>
    <dgm:pt modelId="{937CDF0A-1C64-4CEA-8E90-4A5986BCF92F}" type="pres">
      <dgm:prSet presAssocID="{9E99BB0F-8FF9-4F05-97DA-036DAAA2E5B5}" presName="connector1" presStyleLbl="sibTrans2D1" presStyleIdx="0" presStyleCnt="3"/>
      <dgm:spPr/>
    </dgm:pt>
    <dgm:pt modelId="{AC299491-EA22-4A5F-A890-D5EAA8101006}" type="pres">
      <dgm:prSet presAssocID="{F1F6FA49-DA8E-4B1D-8098-6C60695962CB}" presName="connector2" presStyleLbl="sibTrans2D1" presStyleIdx="1" presStyleCnt="3"/>
      <dgm:spPr/>
    </dgm:pt>
    <dgm:pt modelId="{49FC7FDB-B2B8-4813-B937-23B6C2D5787A}" type="pres">
      <dgm:prSet presAssocID="{CD48A2F7-131D-4BCC-939C-62F50592920B}" presName="connector3" presStyleLbl="sibTrans2D1" presStyleIdx="2" presStyleCnt="3"/>
      <dgm:spPr/>
    </dgm:pt>
  </dgm:ptLst>
  <dgm:cxnLst>
    <dgm:cxn modelId="{E36AD602-8E2A-4060-A418-FAD22FBCD9A5}" type="presOf" srcId="{F1B71918-9C75-4710-800A-D14734160FA4}" destId="{4B3ED624-2766-4E4A-886E-9BD25B12EDBF}" srcOrd="2" destOrd="0" presId="urn:microsoft.com/office/officeart/2005/8/layout/gear1"/>
    <dgm:cxn modelId="{2E2E1804-CA71-453D-B864-89A0D956063D}" srcId="{B50C89FE-3979-4C9D-B6DE-9F3F6FF84ABF}" destId="{AE0C481E-2DC8-4F15-A822-281074883063}" srcOrd="0" destOrd="0" parTransId="{9316B28F-2AB6-4607-A711-9AEEEB0823FA}" sibTransId="{9E99BB0F-8FF9-4F05-97DA-036DAAA2E5B5}"/>
    <dgm:cxn modelId="{2F7B330B-85C6-463D-A7CE-007AADBFED85}" type="presOf" srcId="{AE0C481E-2DC8-4F15-A822-281074883063}" destId="{9462380B-1DCC-46E8-94FD-6BA6FB0590D9}" srcOrd="1" destOrd="0" presId="urn:microsoft.com/office/officeart/2005/8/layout/gear1"/>
    <dgm:cxn modelId="{59CCFA22-CED6-41D9-98F6-7F9FF3ED9B57}" type="presOf" srcId="{F1B71918-9C75-4710-800A-D14734160FA4}" destId="{900F7F1E-57E2-448B-9D7E-4FB0AFE9D68F}" srcOrd="0" destOrd="0" presId="urn:microsoft.com/office/officeart/2005/8/layout/gear1"/>
    <dgm:cxn modelId="{804F9123-DE3A-4743-85B4-6DAB720AFCFA}" type="presOf" srcId="{B50C89FE-3979-4C9D-B6DE-9F3F6FF84ABF}" destId="{5104369F-A824-40B1-8973-1BDB28E244A4}" srcOrd="0" destOrd="0" presId="urn:microsoft.com/office/officeart/2005/8/layout/gear1"/>
    <dgm:cxn modelId="{02D00E2A-9E5F-4A37-A856-4F9E0AAB1262}" srcId="{B50C89FE-3979-4C9D-B6DE-9F3F6FF84ABF}" destId="{4D173F5B-8AD5-4B01-BBE1-15323CFD7C46}" srcOrd="2" destOrd="0" parTransId="{6829D9E8-00E1-48E7-8C83-E8E7C1F5909C}" sibTransId="{CD48A2F7-131D-4BCC-939C-62F50592920B}"/>
    <dgm:cxn modelId="{E8FADB3B-4E90-4F13-AE5F-ADC74528CA67}" type="presOf" srcId="{AE0C481E-2DC8-4F15-A822-281074883063}" destId="{E0A43BE7-1447-4FFD-A0EF-9AA9864C707C}" srcOrd="2" destOrd="0" presId="urn:microsoft.com/office/officeart/2005/8/layout/gear1"/>
    <dgm:cxn modelId="{AB8EFA86-687F-46D2-82E9-707BB5F84028}" srcId="{B50C89FE-3979-4C9D-B6DE-9F3F6FF84ABF}" destId="{F1B71918-9C75-4710-800A-D14734160FA4}" srcOrd="1" destOrd="0" parTransId="{4C997E9C-D3CC-4427-9B7C-6EF580B45411}" sibTransId="{F1F6FA49-DA8E-4B1D-8098-6C60695962CB}"/>
    <dgm:cxn modelId="{966AB88E-227D-4658-B5A3-028F42FE73C2}" type="presOf" srcId="{F1F6FA49-DA8E-4B1D-8098-6C60695962CB}" destId="{AC299491-EA22-4A5F-A890-D5EAA8101006}" srcOrd="0" destOrd="0" presId="urn:microsoft.com/office/officeart/2005/8/layout/gear1"/>
    <dgm:cxn modelId="{C5F9728F-E403-41DC-9C41-09C201A2A983}" type="presOf" srcId="{4D173F5B-8AD5-4B01-BBE1-15323CFD7C46}" destId="{D4B871DD-DA8D-401A-82A1-1E0A55839C32}" srcOrd="1" destOrd="0" presId="urn:microsoft.com/office/officeart/2005/8/layout/gear1"/>
    <dgm:cxn modelId="{44A89190-5721-4394-9379-404995E1AEAD}" type="presOf" srcId="{9E99BB0F-8FF9-4F05-97DA-036DAAA2E5B5}" destId="{937CDF0A-1C64-4CEA-8E90-4A5986BCF92F}" srcOrd="0" destOrd="0" presId="urn:microsoft.com/office/officeart/2005/8/layout/gear1"/>
    <dgm:cxn modelId="{A3E69ABC-8A84-4AFC-92A2-BDA024201079}" type="presOf" srcId="{AE0C481E-2DC8-4F15-A822-281074883063}" destId="{6652E305-DA02-4478-BD92-07D0BF0E4909}" srcOrd="0" destOrd="0" presId="urn:microsoft.com/office/officeart/2005/8/layout/gear1"/>
    <dgm:cxn modelId="{9A6FE7C3-97D1-4A1E-9ABD-D1F8C7EBC9BF}" type="presOf" srcId="{4D173F5B-8AD5-4B01-BBE1-15323CFD7C46}" destId="{6D31E91E-5B8D-4F86-A7F9-91DD1F67A2C5}" srcOrd="3" destOrd="0" presId="urn:microsoft.com/office/officeart/2005/8/layout/gear1"/>
    <dgm:cxn modelId="{975ACEDE-76CD-465C-9B34-4755F8C7BBFC}" type="presOf" srcId="{4D173F5B-8AD5-4B01-BBE1-15323CFD7C46}" destId="{0A70FF1A-8913-4F72-A796-019BC1C617AC}" srcOrd="0" destOrd="0" presId="urn:microsoft.com/office/officeart/2005/8/layout/gear1"/>
    <dgm:cxn modelId="{E17768E2-8D9B-40D0-8A39-B90ADA538DF5}" type="presOf" srcId="{4D173F5B-8AD5-4B01-BBE1-15323CFD7C46}" destId="{C3EC0396-8A0A-4EAE-95FF-B5AA7E600576}" srcOrd="2" destOrd="0" presId="urn:microsoft.com/office/officeart/2005/8/layout/gear1"/>
    <dgm:cxn modelId="{43CA8BE6-A10B-469B-B12B-C2181BA9D252}" type="presOf" srcId="{F1B71918-9C75-4710-800A-D14734160FA4}" destId="{60A501A7-40FF-4B08-AC32-0225E1900B3F}" srcOrd="1" destOrd="0" presId="urn:microsoft.com/office/officeart/2005/8/layout/gear1"/>
    <dgm:cxn modelId="{FE49EFF1-E816-4669-9A5F-BF230387AD72}" type="presOf" srcId="{CD48A2F7-131D-4BCC-939C-62F50592920B}" destId="{49FC7FDB-B2B8-4813-B937-23B6C2D5787A}" srcOrd="0" destOrd="0" presId="urn:microsoft.com/office/officeart/2005/8/layout/gear1"/>
    <dgm:cxn modelId="{FA50D062-B976-4F8E-833A-8EE98F7A4533}" type="presParOf" srcId="{5104369F-A824-40B1-8973-1BDB28E244A4}" destId="{6652E305-DA02-4478-BD92-07D0BF0E4909}" srcOrd="0" destOrd="0" presId="urn:microsoft.com/office/officeart/2005/8/layout/gear1"/>
    <dgm:cxn modelId="{59190FE6-1C92-45D9-A15B-DAB38F329FEC}" type="presParOf" srcId="{5104369F-A824-40B1-8973-1BDB28E244A4}" destId="{9462380B-1DCC-46E8-94FD-6BA6FB0590D9}" srcOrd="1" destOrd="0" presId="urn:microsoft.com/office/officeart/2005/8/layout/gear1"/>
    <dgm:cxn modelId="{34D9B72A-226E-43E5-B457-E5AC36E5F486}" type="presParOf" srcId="{5104369F-A824-40B1-8973-1BDB28E244A4}" destId="{E0A43BE7-1447-4FFD-A0EF-9AA9864C707C}" srcOrd="2" destOrd="0" presId="urn:microsoft.com/office/officeart/2005/8/layout/gear1"/>
    <dgm:cxn modelId="{20CA9CD5-5135-4BA9-AE39-67EBFBC213ED}" type="presParOf" srcId="{5104369F-A824-40B1-8973-1BDB28E244A4}" destId="{900F7F1E-57E2-448B-9D7E-4FB0AFE9D68F}" srcOrd="3" destOrd="0" presId="urn:microsoft.com/office/officeart/2005/8/layout/gear1"/>
    <dgm:cxn modelId="{B0B733CD-14D1-414D-B48E-04C393C92874}" type="presParOf" srcId="{5104369F-A824-40B1-8973-1BDB28E244A4}" destId="{60A501A7-40FF-4B08-AC32-0225E1900B3F}" srcOrd="4" destOrd="0" presId="urn:microsoft.com/office/officeart/2005/8/layout/gear1"/>
    <dgm:cxn modelId="{32ACFE4C-ADE4-4894-B460-83465EB09FFF}" type="presParOf" srcId="{5104369F-A824-40B1-8973-1BDB28E244A4}" destId="{4B3ED624-2766-4E4A-886E-9BD25B12EDBF}" srcOrd="5" destOrd="0" presId="urn:microsoft.com/office/officeart/2005/8/layout/gear1"/>
    <dgm:cxn modelId="{A7A5EA63-6E1A-461E-B051-B91E623D6ABE}" type="presParOf" srcId="{5104369F-A824-40B1-8973-1BDB28E244A4}" destId="{0A70FF1A-8913-4F72-A796-019BC1C617AC}" srcOrd="6" destOrd="0" presId="urn:microsoft.com/office/officeart/2005/8/layout/gear1"/>
    <dgm:cxn modelId="{59A04193-D3D2-4E90-BD40-5862AB8007A7}" type="presParOf" srcId="{5104369F-A824-40B1-8973-1BDB28E244A4}" destId="{D4B871DD-DA8D-401A-82A1-1E0A55839C32}" srcOrd="7" destOrd="0" presId="urn:microsoft.com/office/officeart/2005/8/layout/gear1"/>
    <dgm:cxn modelId="{F5B5A842-095E-4DEE-BEB1-7EC465C5191D}" type="presParOf" srcId="{5104369F-A824-40B1-8973-1BDB28E244A4}" destId="{C3EC0396-8A0A-4EAE-95FF-B5AA7E600576}" srcOrd="8" destOrd="0" presId="urn:microsoft.com/office/officeart/2005/8/layout/gear1"/>
    <dgm:cxn modelId="{FFD886C1-BC32-42BD-9C00-C846B15382F4}" type="presParOf" srcId="{5104369F-A824-40B1-8973-1BDB28E244A4}" destId="{6D31E91E-5B8D-4F86-A7F9-91DD1F67A2C5}" srcOrd="9" destOrd="0" presId="urn:microsoft.com/office/officeart/2005/8/layout/gear1"/>
    <dgm:cxn modelId="{6898E113-4DA7-42E6-86DA-D4E80F009A59}" type="presParOf" srcId="{5104369F-A824-40B1-8973-1BDB28E244A4}" destId="{937CDF0A-1C64-4CEA-8E90-4A5986BCF92F}" srcOrd="10" destOrd="0" presId="urn:microsoft.com/office/officeart/2005/8/layout/gear1"/>
    <dgm:cxn modelId="{4FEFEA93-43FA-47BE-A9B4-163AE4EB383E}" type="presParOf" srcId="{5104369F-A824-40B1-8973-1BDB28E244A4}" destId="{AC299491-EA22-4A5F-A890-D5EAA8101006}" srcOrd="11" destOrd="0" presId="urn:microsoft.com/office/officeart/2005/8/layout/gear1"/>
    <dgm:cxn modelId="{2E1B826F-EF75-4615-B68D-4D83240194BA}" type="presParOf" srcId="{5104369F-A824-40B1-8973-1BDB28E244A4}" destId="{49FC7FDB-B2B8-4813-B937-23B6C2D578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5412C-DE2B-4A11-A6BD-C8B3CFC74191}" type="doc">
      <dgm:prSet loTypeId="urn:microsoft.com/office/officeart/2005/8/layout/vList3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EF03476-E4AC-4E75-9D5D-B6B1D8124A7A}">
      <dgm:prSet phldrT="[Text]"/>
      <dgm:spPr/>
      <dgm:t>
        <a:bodyPr/>
        <a:lstStyle/>
        <a:p>
          <a:r>
            <a:rPr lang="en-US" b="1" i="0" dirty="0"/>
            <a:t>High-throughput and Secure Networks</a:t>
          </a:r>
          <a:endParaRPr lang="en-US" dirty="0"/>
        </a:p>
      </dgm:t>
    </dgm:pt>
    <dgm:pt modelId="{648D0371-AE09-4DE9-BEFC-2AEA768CFC61}" type="parTrans" cxnId="{57F910BF-79DC-4954-9D2A-DDA706E1B5E9}">
      <dgm:prSet/>
      <dgm:spPr/>
      <dgm:t>
        <a:bodyPr/>
        <a:lstStyle/>
        <a:p>
          <a:endParaRPr lang="en-US"/>
        </a:p>
      </dgm:t>
    </dgm:pt>
    <dgm:pt modelId="{362FFFF4-6A00-4CED-86BF-9271D8D89303}" type="sibTrans" cxnId="{57F910BF-79DC-4954-9D2A-DDA706E1B5E9}">
      <dgm:prSet/>
      <dgm:spPr/>
      <dgm:t>
        <a:bodyPr/>
        <a:lstStyle/>
        <a:p>
          <a:endParaRPr lang="en-US"/>
        </a:p>
      </dgm:t>
    </dgm:pt>
    <dgm:pt modelId="{F63102E1-B49E-4351-A8F3-FF84B272D1A6}">
      <dgm:prSet phldrT="[Text]"/>
      <dgm:spPr/>
      <dgm:t>
        <a:bodyPr/>
        <a:lstStyle/>
        <a:p>
          <a:r>
            <a:rPr lang="en-CA" b="1" i="0" dirty="0"/>
            <a:t>Internet of Things: Quantum Sensors</a:t>
          </a:r>
          <a:endParaRPr lang="en-US" dirty="0"/>
        </a:p>
      </dgm:t>
    </dgm:pt>
    <dgm:pt modelId="{792779B6-1ADE-448C-8E56-2682EB7CE27C}" type="parTrans" cxnId="{CCE007C3-40B3-4BC0-BF51-C7D7392DBDCE}">
      <dgm:prSet/>
      <dgm:spPr/>
      <dgm:t>
        <a:bodyPr/>
        <a:lstStyle/>
        <a:p>
          <a:endParaRPr lang="en-US"/>
        </a:p>
      </dgm:t>
    </dgm:pt>
    <dgm:pt modelId="{B3809198-E1AD-420B-BA93-C081DACADB7C}" type="sibTrans" cxnId="{CCE007C3-40B3-4BC0-BF51-C7D7392DBDCE}">
      <dgm:prSet/>
      <dgm:spPr/>
      <dgm:t>
        <a:bodyPr/>
        <a:lstStyle/>
        <a:p>
          <a:endParaRPr lang="en-US"/>
        </a:p>
      </dgm:t>
    </dgm:pt>
    <dgm:pt modelId="{EE83D52F-6275-4C56-94B8-0F06A4CF6F15}">
      <dgm:prSet phldrT="[Text]"/>
      <dgm:spPr/>
      <dgm:t>
        <a:bodyPr/>
        <a:lstStyle/>
        <a:p>
          <a:r>
            <a:rPr lang="en-US" b="1" i="0" dirty="0"/>
            <a:t>Applied Quantum Computing</a:t>
          </a:r>
          <a:endParaRPr lang="en-US" dirty="0"/>
        </a:p>
      </dgm:t>
    </dgm:pt>
    <dgm:pt modelId="{EF33E937-4109-4CD3-827E-9B3062DFB0F6}" type="parTrans" cxnId="{C8AE10B2-35D3-4494-91BC-457FB15B68FF}">
      <dgm:prSet/>
      <dgm:spPr/>
      <dgm:t>
        <a:bodyPr/>
        <a:lstStyle/>
        <a:p>
          <a:endParaRPr lang="en-US"/>
        </a:p>
      </dgm:t>
    </dgm:pt>
    <dgm:pt modelId="{15A17D28-DD69-4D6A-9D1A-D820CCC6575A}" type="sibTrans" cxnId="{C8AE10B2-35D3-4494-91BC-457FB15B68FF}">
      <dgm:prSet/>
      <dgm:spPr/>
      <dgm:t>
        <a:bodyPr/>
        <a:lstStyle/>
        <a:p>
          <a:endParaRPr lang="en-US"/>
        </a:p>
      </dgm:t>
    </dgm:pt>
    <dgm:pt modelId="{26C9BE47-498B-4E0D-8AB8-94A647869F31}" type="pres">
      <dgm:prSet presAssocID="{31C5412C-DE2B-4A11-A6BD-C8B3CFC74191}" presName="linearFlow" presStyleCnt="0">
        <dgm:presLayoutVars>
          <dgm:dir/>
          <dgm:resizeHandles val="exact"/>
        </dgm:presLayoutVars>
      </dgm:prSet>
      <dgm:spPr/>
    </dgm:pt>
    <dgm:pt modelId="{299A2886-579E-4F1E-8A36-8BAD7AE6B6AB}" type="pres">
      <dgm:prSet presAssocID="{FEF03476-E4AC-4E75-9D5D-B6B1D8124A7A}" presName="composite" presStyleCnt="0"/>
      <dgm:spPr/>
    </dgm:pt>
    <dgm:pt modelId="{E788E5AE-B17A-4EA0-804F-EA03BF842226}" type="pres">
      <dgm:prSet presAssocID="{FEF03476-E4AC-4E75-9D5D-B6B1D8124A7A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FABBDFB-3750-4639-B574-F7CEC16F6111}" type="pres">
      <dgm:prSet presAssocID="{FEF03476-E4AC-4E75-9D5D-B6B1D8124A7A}" presName="txShp" presStyleLbl="node1" presStyleIdx="0" presStyleCnt="3">
        <dgm:presLayoutVars>
          <dgm:bulletEnabled val="1"/>
        </dgm:presLayoutVars>
      </dgm:prSet>
      <dgm:spPr/>
    </dgm:pt>
    <dgm:pt modelId="{0BBA779E-66E6-41AB-9B18-1CA85A10D472}" type="pres">
      <dgm:prSet presAssocID="{362FFFF4-6A00-4CED-86BF-9271D8D89303}" presName="spacing" presStyleCnt="0"/>
      <dgm:spPr/>
    </dgm:pt>
    <dgm:pt modelId="{AEE17AFE-CB2E-4AF1-983C-EE98335A5F0B}" type="pres">
      <dgm:prSet presAssocID="{F63102E1-B49E-4351-A8F3-FF84B272D1A6}" presName="composite" presStyleCnt="0"/>
      <dgm:spPr/>
    </dgm:pt>
    <dgm:pt modelId="{ACAF6871-E83A-4F0C-AEA2-CFB8828B3984}" type="pres">
      <dgm:prSet presAssocID="{F63102E1-B49E-4351-A8F3-FF84B272D1A6}" presName="imgShp" presStyleLbl="fgImgPlac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C4210EF3-0A42-43B6-AE75-F9E13499ED03}" type="pres">
      <dgm:prSet presAssocID="{F63102E1-B49E-4351-A8F3-FF84B272D1A6}" presName="txShp" presStyleLbl="node1" presStyleIdx="1" presStyleCnt="3">
        <dgm:presLayoutVars>
          <dgm:bulletEnabled val="1"/>
        </dgm:presLayoutVars>
      </dgm:prSet>
      <dgm:spPr/>
    </dgm:pt>
    <dgm:pt modelId="{B873C245-DD1C-4819-966E-6CF14233EA5E}" type="pres">
      <dgm:prSet presAssocID="{B3809198-E1AD-420B-BA93-C081DACADB7C}" presName="spacing" presStyleCnt="0"/>
      <dgm:spPr/>
    </dgm:pt>
    <dgm:pt modelId="{77809D42-BC25-4817-8BE2-D550FB4B8A72}" type="pres">
      <dgm:prSet presAssocID="{EE83D52F-6275-4C56-94B8-0F06A4CF6F15}" presName="composite" presStyleCnt="0"/>
      <dgm:spPr/>
    </dgm:pt>
    <dgm:pt modelId="{B6A84A87-64CA-4C54-9962-429529ABC2EE}" type="pres">
      <dgm:prSet presAssocID="{EE83D52F-6275-4C56-94B8-0F06A4CF6F15}" presName="imgShp" presStyleLbl="fgImgPlac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DEE92955-33E5-4360-AEC8-FA8ECE549E8D}" type="pres">
      <dgm:prSet presAssocID="{EE83D52F-6275-4C56-94B8-0F06A4CF6F15}" presName="txShp" presStyleLbl="node1" presStyleIdx="2" presStyleCnt="3">
        <dgm:presLayoutVars>
          <dgm:bulletEnabled val="1"/>
        </dgm:presLayoutVars>
      </dgm:prSet>
      <dgm:spPr/>
    </dgm:pt>
  </dgm:ptLst>
  <dgm:cxnLst>
    <dgm:cxn modelId="{FD05F913-188F-474D-BEE0-F4FA7195AAA2}" type="presOf" srcId="{EE83D52F-6275-4C56-94B8-0F06A4CF6F15}" destId="{DEE92955-33E5-4360-AEC8-FA8ECE549E8D}" srcOrd="0" destOrd="0" presId="urn:microsoft.com/office/officeart/2005/8/layout/vList3"/>
    <dgm:cxn modelId="{6D308349-ECB3-4D98-8A6A-6DF5CB7F2C93}" type="presOf" srcId="{FEF03476-E4AC-4E75-9D5D-B6B1D8124A7A}" destId="{4FABBDFB-3750-4639-B574-F7CEC16F6111}" srcOrd="0" destOrd="0" presId="urn:microsoft.com/office/officeart/2005/8/layout/vList3"/>
    <dgm:cxn modelId="{DDC93C54-A389-4771-8128-EE5E3F36E3D9}" type="presOf" srcId="{F63102E1-B49E-4351-A8F3-FF84B272D1A6}" destId="{C4210EF3-0A42-43B6-AE75-F9E13499ED03}" srcOrd="0" destOrd="0" presId="urn:microsoft.com/office/officeart/2005/8/layout/vList3"/>
    <dgm:cxn modelId="{C8AE10B2-35D3-4494-91BC-457FB15B68FF}" srcId="{31C5412C-DE2B-4A11-A6BD-C8B3CFC74191}" destId="{EE83D52F-6275-4C56-94B8-0F06A4CF6F15}" srcOrd="2" destOrd="0" parTransId="{EF33E937-4109-4CD3-827E-9B3062DFB0F6}" sibTransId="{15A17D28-DD69-4D6A-9D1A-D820CCC6575A}"/>
    <dgm:cxn modelId="{57F910BF-79DC-4954-9D2A-DDA706E1B5E9}" srcId="{31C5412C-DE2B-4A11-A6BD-C8B3CFC74191}" destId="{FEF03476-E4AC-4E75-9D5D-B6B1D8124A7A}" srcOrd="0" destOrd="0" parTransId="{648D0371-AE09-4DE9-BEFC-2AEA768CFC61}" sibTransId="{362FFFF4-6A00-4CED-86BF-9271D8D89303}"/>
    <dgm:cxn modelId="{CCE007C3-40B3-4BC0-BF51-C7D7392DBDCE}" srcId="{31C5412C-DE2B-4A11-A6BD-C8B3CFC74191}" destId="{F63102E1-B49E-4351-A8F3-FF84B272D1A6}" srcOrd="1" destOrd="0" parTransId="{792779B6-1ADE-448C-8E56-2682EB7CE27C}" sibTransId="{B3809198-E1AD-420B-BA93-C081DACADB7C}"/>
    <dgm:cxn modelId="{36D7B6F4-FD06-46E0-AF05-9F81A34EB732}" type="presOf" srcId="{31C5412C-DE2B-4A11-A6BD-C8B3CFC74191}" destId="{26C9BE47-498B-4E0D-8AB8-94A647869F31}" srcOrd="0" destOrd="0" presId="urn:microsoft.com/office/officeart/2005/8/layout/vList3"/>
    <dgm:cxn modelId="{7FC7D9A1-C802-47EC-B59C-A91C7BA8D1D0}" type="presParOf" srcId="{26C9BE47-498B-4E0D-8AB8-94A647869F31}" destId="{299A2886-579E-4F1E-8A36-8BAD7AE6B6AB}" srcOrd="0" destOrd="0" presId="urn:microsoft.com/office/officeart/2005/8/layout/vList3"/>
    <dgm:cxn modelId="{E6DE0BC7-9FD9-41C9-8144-377842EF5CCE}" type="presParOf" srcId="{299A2886-579E-4F1E-8A36-8BAD7AE6B6AB}" destId="{E788E5AE-B17A-4EA0-804F-EA03BF842226}" srcOrd="0" destOrd="0" presId="urn:microsoft.com/office/officeart/2005/8/layout/vList3"/>
    <dgm:cxn modelId="{7D81A472-71EC-4CC6-BE35-042D53EEAEC5}" type="presParOf" srcId="{299A2886-579E-4F1E-8A36-8BAD7AE6B6AB}" destId="{4FABBDFB-3750-4639-B574-F7CEC16F6111}" srcOrd="1" destOrd="0" presId="urn:microsoft.com/office/officeart/2005/8/layout/vList3"/>
    <dgm:cxn modelId="{5DAD7325-080E-4E9D-86F6-08A091875253}" type="presParOf" srcId="{26C9BE47-498B-4E0D-8AB8-94A647869F31}" destId="{0BBA779E-66E6-41AB-9B18-1CA85A10D472}" srcOrd="1" destOrd="0" presId="urn:microsoft.com/office/officeart/2005/8/layout/vList3"/>
    <dgm:cxn modelId="{74A9C2B6-0F39-436C-989E-93F4F0D300A1}" type="presParOf" srcId="{26C9BE47-498B-4E0D-8AB8-94A647869F31}" destId="{AEE17AFE-CB2E-4AF1-983C-EE98335A5F0B}" srcOrd="2" destOrd="0" presId="urn:microsoft.com/office/officeart/2005/8/layout/vList3"/>
    <dgm:cxn modelId="{09825FFA-5A34-4E61-B199-09095DD7ABB4}" type="presParOf" srcId="{AEE17AFE-CB2E-4AF1-983C-EE98335A5F0B}" destId="{ACAF6871-E83A-4F0C-AEA2-CFB8828B3984}" srcOrd="0" destOrd="0" presId="urn:microsoft.com/office/officeart/2005/8/layout/vList3"/>
    <dgm:cxn modelId="{3C2F125E-5CDF-4DC9-82AB-704512292327}" type="presParOf" srcId="{AEE17AFE-CB2E-4AF1-983C-EE98335A5F0B}" destId="{C4210EF3-0A42-43B6-AE75-F9E13499ED03}" srcOrd="1" destOrd="0" presId="urn:microsoft.com/office/officeart/2005/8/layout/vList3"/>
    <dgm:cxn modelId="{205D0FDE-7EA6-453A-BE06-1C50A3CDFB36}" type="presParOf" srcId="{26C9BE47-498B-4E0D-8AB8-94A647869F31}" destId="{B873C245-DD1C-4819-966E-6CF14233EA5E}" srcOrd="3" destOrd="0" presId="urn:microsoft.com/office/officeart/2005/8/layout/vList3"/>
    <dgm:cxn modelId="{58976B1E-E79B-43B7-84A4-AE4C3FC7BF45}" type="presParOf" srcId="{26C9BE47-498B-4E0D-8AB8-94A647869F31}" destId="{77809D42-BC25-4817-8BE2-D550FB4B8A72}" srcOrd="4" destOrd="0" presId="urn:microsoft.com/office/officeart/2005/8/layout/vList3"/>
    <dgm:cxn modelId="{4B62E841-F961-410B-B71A-92A75D47B1D2}" type="presParOf" srcId="{77809D42-BC25-4817-8BE2-D550FB4B8A72}" destId="{B6A84A87-64CA-4C54-9962-429529ABC2EE}" srcOrd="0" destOrd="0" presId="urn:microsoft.com/office/officeart/2005/8/layout/vList3"/>
    <dgm:cxn modelId="{9F589EE8-9337-4CA7-B80E-20DEBD0DE527}" type="presParOf" srcId="{77809D42-BC25-4817-8BE2-D550FB4B8A72}" destId="{DEE92955-33E5-4360-AEC8-FA8ECE549E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98B3B3-D1BD-4D87-AC6F-D4C0A9E531C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ED47EF-A38D-46B6-9004-CBE4595F0EA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CA" sz="1050" dirty="0"/>
            <a:t>Quantum holography for imaging</a:t>
          </a:r>
          <a:endParaRPr lang="en-US" sz="1050" dirty="0"/>
        </a:p>
      </dgm:t>
    </dgm:pt>
    <dgm:pt modelId="{8D31D4D2-EB38-45C4-84E2-B22A7947CEAC}" type="parTrans" cxnId="{E3E24981-DD64-4F00-BCFD-C37CD17DD377}">
      <dgm:prSet/>
      <dgm:spPr/>
      <dgm:t>
        <a:bodyPr/>
        <a:lstStyle/>
        <a:p>
          <a:endParaRPr lang="en-US"/>
        </a:p>
      </dgm:t>
    </dgm:pt>
    <dgm:pt modelId="{8EE354E4-7BD1-4C23-B244-9F562C4ABCC9}" type="sibTrans" cxnId="{E3E24981-DD64-4F00-BCFD-C37CD17DD377}">
      <dgm:prSet/>
      <dgm:spPr/>
      <dgm:t>
        <a:bodyPr/>
        <a:lstStyle/>
        <a:p>
          <a:endParaRPr lang="en-US"/>
        </a:p>
      </dgm:t>
    </dgm:pt>
    <dgm:pt modelId="{AF892F8F-F930-47C8-BC65-3ADA83A3758E}">
      <dgm:prSet phldrT="[Text]" custT="1"/>
      <dgm:spPr>
        <a:solidFill>
          <a:schemeClr val="accent6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en-CA" sz="1050" b="0" i="0" dirty="0">
              <a:effectLst/>
              <a:latin typeface="Archivo"/>
            </a:rPr>
            <a:t>Fiber cavity quantum memory and frequency translation</a:t>
          </a:r>
          <a:endParaRPr lang="en-US" sz="1050" b="0" dirty="0"/>
        </a:p>
      </dgm:t>
    </dgm:pt>
    <dgm:pt modelId="{759AF094-EF95-47D1-A06B-40774B0D39C8}" type="parTrans" cxnId="{CB256CB8-18D9-4016-9730-744F3129D45A}">
      <dgm:prSet/>
      <dgm:spPr/>
      <dgm:t>
        <a:bodyPr/>
        <a:lstStyle/>
        <a:p>
          <a:endParaRPr lang="en-US"/>
        </a:p>
      </dgm:t>
    </dgm:pt>
    <dgm:pt modelId="{1CBE94AC-7245-4B90-8588-2A5EA81517A0}" type="sibTrans" cxnId="{CB256CB8-18D9-4016-9730-744F3129D45A}">
      <dgm:prSet/>
      <dgm:spPr/>
      <dgm:t>
        <a:bodyPr/>
        <a:lstStyle/>
        <a:p>
          <a:endParaRPr lang="en-US"/>
        </a:p>
      </dgm:t>
    </dgm:pt>
    <dgm:pt modelId="{D527DD8A-444C-470A-9306-0542F060FBA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CA" sz="1050" dirty="0"/>
            <a:t>Quantum light-field microscopy</a:t>
          </a:r>
          <a:endParaRPr lang="en-US" sz="1050" dirty="0"/>
        </a:p>
      </dgm:t>
    </dgm:pt>
    <dgm:pt modelId="{56422304-6FC5-44F9-AAE5-BD7AC4306F5C}" type="parTrans" cxnId="{72165195-A309-4E20-BA7A-3AD98529FBB3}">
      <dgm:prSet/>
      <dgm:spPr/>
      <dgm:t>
        <a:bodyPr/>
        <a:lstStyle/>
        <a:p>
          <a:endParaRPr lang="en-US"/>
        </a:p>
      </dgm:t>
    </dgm:pt>
    <dgm:pt modelId="{05CCDA7F-876A-482A-8B6D-3A34B98C89D3}" type="sibTrans" cxnId="{72165195-A309-4E20-BA7A-3AD98529FBB3}">
      <dgm:prSet/>
      <dgm:spPr/>
      <dgm:t>
        <a:bodyPr/>
        <a:lstStyle/>
        <a:p>
          <a:endParaRPr lang="en-US"/>
        </a:p>
      </dgm:t>
    </dgm:pt>
    <dgm:pt modelId="{44183A84-E85C-45A0-93C3-046434774AD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CA" sz="1050" dirty="0"/>
            <a:t>Quantum repeater with hot alkali-noble gases</a:t>
          </a:r>
          <a:endParaRPr lang="en-US" sz="1050" b="0" dirty="0"/>
        </a:p>
      </dgm:t>
    </dgm:pt>
    <dgm:pt modelId="{72F17C2D-1486-4889-A326-FC9B082A2D3A}" type="parTrans" cxnId="{38A0C744-FDC5-470A-92C6-CA7FE01E4EBA}">
      <dgm:prSet/>
      <dgm:spPr/>
      <dgm:t>
        <a:bodyPr/>
        <a:lstStyle/>
        <a:p>
          <a:endParaRPr lang="en-US"/>
        </a:p>
      </dgm:t>
    </dgm:pt>
    <dgm:pt modelId="{F41C68B1-BD7C-42C0-8615-B906ECFE31DD}" type="sibTrans" cxnId="{38A0C744-FDC5-470A-92C6-CA7FE01E4EBA}">
      <dgm:prSet/>
      <dgm:spPr/>
      <dgm:t>
        <a:bodyPr/>
        <a:lstStyle/>
        <a:p>
          <a:endParaRPr lang="en-US"/>
        </a:p>
      </dgm:t>
    </dgm:pt>
    <dgm:pt modelId="{BFE36907-0DB0-4EEC-AB29-F0D22AB13C03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CA" sz="1050" dirty="0"/>
            <a:t>Ultrafast time-bin quantum processor</a:t>
          </a:r>
          <a:endParaRPr lang="en-US" sz="1050" dirty="0"/>
        </a:p>
      </dgm:t>
    </dgm:pt>
    <dgm:pt modelId="{F85585DA-615F-4BE4-90F5-23F217285B04}" type="parTrans" cxnId="{ECDFC12A-6085-42CC-A399-460E61B06399}">
      <dgm:prSet/>
      <dgm:spPr/>
      <dgm:t>
        <a:bodyPr/>
        <a:lstStyle/>
        <a:p>
          <a:endParaRPr lang="en-US"/>
        </a:p>
      </dgm:t>
    </dgm:pt>
    <dgm:pt modelId="{2DDCDD47-9518-4A75-B1B6-AA88D8350B4E}" type="sibTrans" cxnId="{ECDFC12A-6085-42CC-A399-460E61B06399}">
      <dgm:prSet/>
      <dgm:spPr/>
      <dgm:t>
        <a:bodyPr/>
        <a:lstStyle/>
        <a:p>
          <a:endParaRPr lang="en-US"/>
        </a:p>
      </dgm:t>
    </dgm:pt>
    <dgm:pt modelId="{44E5F78C-7B6B-4423-A0E9-AEFC7AF7591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CA" sz="1050" dirty="0"/>
            <a:t>Spatial characterization of entangled photons</a:t>
          </a:r>
          <a:endParaRPr lang="en-US" sz="1050" dirty="0"/>
        </a:p>
      </dgm:t>
    </dgm:pt>
    <dgm:pt modelId="{100B1B97-3008-406E-97F3-49FAB0A81E9F}" type="parTrans" cxnId="{41F3E852-8088-4E93-A5BF-039618590246}">
      <dgm:prSet/>
      <dgm:spPr/>
      <dgm:t>
        <a:bodyPr/>
        <a:lstStyle/>
        <a:p>
          <a:endParaRPr lang="en-US"/>
        </a:p>
      </dgm:t>
    </dgm:pt>
    <dgm:pt modelId="{6355A6E8-7321-4700-9B3D-E2708B2CD7B2}" type="sibTrans" cxnId="{41F3E852-8088-4E93-A5BF-039618590246}">
      <dgm:prSet/>
      <dgm:spPr/>
      <dgm:t>
        <a:bodyPr/>
        <a:lstStyle/>
        <a:p>
          <a:endParaRPr lang="en-US"/>
        </a:p>
      </dgm:t>
    </dgm:pt>
    <dgm:pt modelId="{8F1E2C6D-DFC0-45D9-9406-337D9C96CD94}" type="pres">
      <dgm:prSet presAssocID="{1E98B3B3-D1BD-4D87-AC6F-D4C0A9E531C5}" presName="Name0" presStyleCnt="0">
        <dgm:presLayoutVars>
          <dgm:dir/>
          <dgm:resizeHandles val="exact"/>
        </dgm:presLayoutVars>
      </dgm:prSet>
      <dgm:spPr/>
    </dgm:pt>
    <dgm:pt modelId="{DF4ABFA3-5C39-46C1-AD55-D6187E8CD253}" type="pres">
      <dgm:prSet presAssocID="{44E5F78C-7B6B-4423-A0E9-AEFC7AF75914}" presName="composite" presStyleCnt="0"/>
      <dgm:spPr/>
    </dgm:pt>
    <dgm:pt modelId="{11D83B31-C4B7-4934-B633-4F8DC73CEF67}" type="pres">
      <dgm:prSet presAssocID="{44E5F78C-7B6B-4423-A0E9-AEFC7AF75914}" presName="rect1" presStyleLbl="b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8321CBFA-16C8-4C98-A9FA-622967147416}" type="pres">
      <dgm:prSet presAssocID="{44E5F78C-7B6B-4423-A0E9-AEFC7AF75914}" presName="wedgeRectCallout1" presStyleLbl="node1" presStyleIdx="0" presStyleCnt="6">
        <dgm:presLayoutVars>
          <dgm:bulletEnabled val="1"/>
        </dgm:presLayoutVars>
      </dgm:prSet>
      <dgm:spPr/>
    </dgm:pt>
    <dgm:pt modelId="{C2E67CD7-9236-41A2-B91A-B6BED96AFC6E}" type="pres">
      <dgm:prSet presAssocID="{6355A6E8-7321-4700-9B3D-E2708B2CD7B2}" presName="sibTrans" presStyleCnt="0"/>
      <dgm:spPr/>
    </dgm:pt>
    <dgm:pt modelId="{6F0CED29-891D-4DE5-9183-7FB42B0FDE49}" type="pres">
      <dgm:prSet presAssocID="{96ED47EF-A38D-46B6-9004-CBE4595F0EA1}" presName="composite" presStyleCnt="0"/>
      <dgm:spPr/>
    </dgm:pt>
    <dgm:pt modelId="{872BA617-C993-4B64-A0D4-B26FFEF3CD7E}" type="pres">
      <dgm:prSet presAssocID="{96ED47EF-A38D-46B6-9004-CBE4595F0EA1}" presName="rect1" presStyleLbl="b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6C9593E4-1F6B-4583-8A14-2B3E511CD851}" type="pres">
      <dgm:prSet presAssocID="{96ED47EF-A38D-46B6-9004-CBE4595F0EA1}" presName="wedgeRectCallout1" presStyleLbl="node1" presStyleIdx="1" presStyleCnt="6">
        <dgm:presLayoutVars>
          <dgm:bulletEnabled val="1"/>
        </dgm:presLayoutVars>
      </dgm:prSet>
      <dgm:spPr/>
    </dgm:pt>
    <dgm:pt modelId="{95DBB44F-D30F-4534-8784-41DE04221276}" type="pres">
      <dgm:prSet presAssocID="{8EE354E4-7BD1-4C23-B244-9F562C4ABCC9}" presName="sibTrans" presStyleCnt="0"/>
      <dgm:spPr/>
    </dgm:pt>
    <dgm:pt modelId="{5F81C305-C026-41EE-AD3D-080DED68468A}" type="pres">
      <dgm:prSet presAssocID="{D527DD8A-444C-470A-9306-0542F060FBA3}" presName="composite" presStyleCnt="0"/>
      <dgm:spPr/>
    </dgm:pt>
    <dgm:pt modelId="{5ED0B3DC-9F0A-4DA7-B32E-3B12A3520D75}" type="pres">
      <dgm:prSet presAssocID="{D527DD8A-444C-470A-9306-0542F060FBA3}" presName="rect1" presStyleLbl="b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03A273E-C26D-42D2-96A8-BEE14D1347C8}" type="pres">
      <dgm:prSet presAssocID="{D527DD8A-444C-470A-9306-0542F060FBA3}" presName="wedgeRectCallout1" presStyleLbl="node1" presStyleIdx="2" presStyleCnt="6">
        <dgm:presLayoutVars>
          <dgm:bulletEnabled val="1"/>
        </dgm:presLayoutVars>
      </dgm:prSet>
      <dgm:spPr/>
    </dgm:pt>
    <dgm:pt modelId="{15DCD2F4-0DE8-443F-B728-A10B23F384A8}" type="pres">
      <dgm:prSet presAssocID="{05CCDA7F-876A-482A-8B6D-3A34B98C89D3}" presName="sibTrans" presStyleCnt="0"/>
      <dgm:spPr/>
    </dgm:pt>
    <dgm:pt modelId="{EC1A7C51-E408-432B-AAF4-3285184FFC4D}" type="pres">
      <dgm:prSet presAssocID="{BFE36907-0DB0-4EEC-AB29-F0D22AB13C03}" presName="composite" presStyleCnt="0"/>
      <dgm:spPr/>
    </dgm:pt>
    <dgm:pt modelId="{39CCB678-0833-4A2E-94BC-EA9067614AAA}" type="pres">
      <dgm:prSet presAssocID="{BFE36907-0DB0-4EEC-AB29-F0D22AB13C03}" presName="rect1" presStyleLbl="bgImgPlace1" presStyleIdx="3" presStyleCnt="6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22" t="13244" r="-3882" b="14714"/>
          </a:stretch>
        </a:blipFill>
      </dgm:spPr>
    </dgm:pt>
    <dgm:pt modelId="{980AF390-8D04-4659-83E2-6F18B0FA6B76}" type="pres">
      <dgm:prSet presAssocID="{BFE36907-0DB0-4EEC-AB29-F0D22AB13C03}" presName="wedgeRectCallout1" presStyleLbl="node1" presStyleIdx="3" presStyleCnt="6">
        <dgm:presLayoutVars>
          <dgm:bulletEnabled val="1"/>
        </dgm:presLayoutVars>
      </dgm:prSet>
      <dgm:spPr/>
    </dgm:pt>
    <dgm:pt modelId="{EB112101-F9E9-4795-8777-DEC142671FA9}" type="pres">
      <dgm:prSet presAssocID="{2DDCDD47-9518-4A75-B1B6-AA88D8350B4E}" presName="sibTrans" presStyleCnt="0"/>
      <dgm:spPr/>
    </dgm:pt>
    <dgm:pt modelId="{D8B49A73-4EE8-4D4B-9489-7C5F38C253E8}" type="pres">
      <dgm:prSet presAssocID="{AF892F8F-F930-47C8-BC65-3ADA83A3758E}" presName="composite" presStyleCnt="0"/>
      <dgm:spPr/>
    </dgm:pt>
    <dgm:pt modelId="{0291080E-8699-42FC-890C-B92B2151194A}" type="pres">
      <dgm:prSet presAssocID="{AF892F8F-F930-47C8-BC65-3ADA83A3758E}" presName="rect1" presStyleLbl="bgImgPlace1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9C92D70-46E0-4211-A84E-FFD319239BBC}" type="pres">
      <dgm:prSet presAssocID="{AF892F8F-F930-47C8-BC65-3ADA83A3758E}" presName="wedgeRectCallout1" presStyleLbl="node1" presStyleIdx="4" presStyleCnt="6">
        <dgm:presLayoutVars>
          <dgm:bulletEnabled val="1"/>
        </dgm:presLayoutVars>
      </dgm:prSet>
      <dgm:spPr/>
    </dgm:pt>
    <dgm:pt modelId="{BE7D604D-26C4-45F7-A187-0BFEDF9581BE}" type="pres">
      <dgm:prSet presAssocID="{1CBE94AC-7245-4B90-8588-2A5EA81517A0}" presName="sibTrans" presStyleCnt="0"/>
      <dgm:spPr/>
    </dgm:pt>
    <dgm:pt modelId="{4B4ECE7E-687E-4D41-82C7-8AA27D55FB35}" type="pres">
      <dgm:prSet presAssocID="{44183A84-E85C-45A0-93C3-046434774ADD}" presName="composite" presStyleCnt="0"/>
      <dgm:spPr/>
    </dgm:pt>
    <dgm:pt modelId="{368D55ED-5DA7-451F-B118-6A0644160D0A}" type="pres">
      <dgm:prSet presAssocID="{44183A84-E85C-45A0-93C3-046434774ADD}" presName="rect1" presStyleLbl="bgImgPlace1" presStyleIdx="5" presStyleCnt="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9" t="2464" r="-117365" b="10758"/>
          </a:stretch>
        </a:blipFill>
      </dgm:spPr>
    </dgm:pt>
    <dgm:pt modelId="{4624F53C-B66A-4620-B3E9-73D41ED3A4FD}" type="pres">
      <dgm:prSet presAssocID="{44183A84-E85C-45A0-93C3-046434774ADD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ECDFC12A-6085-42CC-A399-460E61B06399}" srcId="{1E98B3B3-D1BD-4D87-AC6F-D4C0A9E531C5}" destId="{BFE36907-0DB0-4EEC-AB29-F0D22AB13C03}" srcOrd="3" destOrd="0" parTransId="{F85585DA-615F-4BE4-90F5-23F217285B04}" sibTransId="{2DDCDD47-9518-4A75-B1B6-AA88D8350B4E}"/>
    <dgm:cxn modelId="{38A0C744-FDC5-470A-92C6-CA7FE01E4EBA}" srcId="{1E98B3B3-D1BD-4D87-AC6F-D4C0A9E531C5}" destId="{44183A84-E85C-45A0-93C3-046434774ADD}" srcOrd="5" destOrd="0" parTransId="{72F17C2D-1486-4889-A326-FC9B082A2D3A}" sibTransId="{F41C68B1-BD7C-42C0-8615-B906ECFE31DD}"/>
    <dgm:cxn modelId="{B9675E6A-958C-4823-A8C6-604B343E5DB9}" type="presOf" srcId="{44E5F78C-7B6B-4423-A0E9-AEFC7AF75914}" destId="{8321CBFA-16C8-4C98-A9FA-622967147416}" srcOrd="0" destOrd="0" presId="urn:microsoft.com/office/officeart/2008/layout/BendingPictureCaptionList"/>
    <dgm:cxn modelId="{C0E4EB6B-F3CB-47C6-90E8-6C0E86983FD3}" type="presOf" srcId="{44183A84-E85C-45A0-93C3-046434774ADD}" destId="{4624F53C-B66A-4620-B3E9-73D41ED3A4FD}" srcOrd="0" destOrd="0" presId="urn:microsoft.com/office/officeart/2008/layout/BendingPictureCaptionList"/>
    <dgm:cxn modelId="{2E108770-7622-4D82-BB54-031E75012B86}" type="presOf" srcId="{96ED47EF-A38D-46B6-9004-CBE4595F0EA1}" destId="{6C9593E4-1F6B-4583-8A14-2B3E511CD851}" srcOrd="0" destOrd="0" presId="urn:microsoft.com/office/officeart/2008/layout/BendingPictureCaptionList"/>
    <dgm:cxn modelId="{41F3E852-8088-4E93-A5BF-039618590246}" srcId="{1E98B3B3-D1BD-4D87-AC6F-D4C0A9E531C5}" destId="{44E5F78C-7B6B-4423-A0E9-AEFC7AF75914}" srcOrd="0" destOrd="0" parTransId="{100B1B97-3008-406E-97F3-49FAB0A81E9F}" sibTransId="{6355A6E8-7321-4700-9B3D-E2708B2CD7B2}"/>
    <dgm:cxn modelId="{4E416579-C674-4E05-A665-046B6D88A9C3}" type="presOf" srcId="{BFE36907-0DB0-4EEC-AB29-F0D22AB13C03}" destId="{980AF390-8D04-4659-83E2-6F18B0FA6B76}" srcOrd="0" destOrd="0" presId="urn:microsoft.com/office/officeart/2008/layout/BendingPictureCaptionList"/>
    <dgm:cxn modelId="{E3E24981-DD64-4F00-BCFD-C37CD17DD377}" srcId="{1E98B3B3-D1BD-4D87-AC6F-D4C0A9E531C5}" destId="{96ED47EF-A38D-46B6-9004-CBE4595F0EA1}" srcOrd="1" destOrd="0" parTransId="{8D31D4D2-EB38-45C4-84E2-B22A7947CEAC}" sibTransId="{8EE354E4-7BD1-4C23-B244-9F562C4ABCC9}"/>
    <dgm:cxn modelId="{B9E2D682-E0C9-4764-B32C-A97F607E107F}" type="presOf" srcId="{D527DD8A-444C-470A-9306-0542F060FBA3}" destId="{F03A273E-C26D-42D2-96A8-BEE14D1347C8}" srcOrd="0" destOrd="0" presId="urn:microsoft.com/office/officeart/2008/layout/BendingPictureCaptionList"/>
    <dgm:cxn modelId="{FE05EB85-F8A2-4B55-84A6-7D6B32CB4456}" type="presOf" srcId="{1E98B3B3-D1BD-4D87-AC6F-D4C0A9E531C5}" destId="{8F1E2C6D-DFC0-45D9-9406-337D9C96CD94}" srcOrd="0" destOrd="0" presId="urn:microsoft.com/office/officeart/2008/layout/BendingPictureCaptionList"/>
    <dgm:cxn modelId="{72165195-A309-4E20-BA7A-3AD98529FBB3}" srcId="{1E98B3B3-D1BD-4D87-AC6F-D4C0A9E531C5}" destId="{D527DD8A-444C-470A-9306-0542F060FBA3}" srcOrd="2" destOrd="0" parTransId="{56422304-6FC5-44F9-AAE5-BD7AC4306F5C}" sibTransId="{05CCDA7F-876A-482A-8B6D-3A34B98C89D3}"/>
    <dgm:cxn modelId="{CB256CB8-18D9-4016-9730-744F3129D45A}" srcId="{1E98B3B3-D1BD-4D87-AC6F-D4C0A9E531C5}" destId="{AF892F8F-F930-47C8-BC65-3ADA83A3758E}" srcOrd="4" destOrd="0" parTransId="{759AF094-EF95-47D1-A06B-40774B0D39C8}" sibTransId="{1CBE94AC-7245-4B90-8588-2A5EA81517A0}"/>
    <dgm:cxn modelId="{DE791AED-24A9-4357-BD01-446FA4798DBB}" type="presOf" srcId="{AF892F8F-F930-47C8-BC65-3ADA83A3758E}" destId="{89C92D70-46E0-4211-A84E-FFD319239BBC}" srcOrd="0" destOrd="0" presId="urn:microsoft.com/office/officeart/2008/layout/BendingPictureCaptionList"/>
    <dgm:cxn modelId="{9D3E8131-4AEA-445E-97B3-7481D4CE1C4D}" type="presParOf" srcId="{8F1E2C6D-DFC0-45D9-9406-337D9C96CD94}" destId="{DF4ABFA3-5C39-46C1-AD55-D6187E8CD253}" srcOrd="0" destOrd="0" presId="urn:microsoft.com/office/officeart/2008/layout/BendingPictureCaptionList"/>
    <dgm:cxn modelId="{F0280F83-E5D1-4FEA-877C-82C044B3989E}" type="presParOf" srcId="{DF4ABFA3-5C39-46C1-AD55-D6187E8CD253}" destId="{11D83B31-C4B7-4934-B633-4F8DC73CEF67}" srcOrd="0" destOrd="0" presId="urn:microsoft.com/office/officeart/2008/layout/BendingPictureCaptionList"/>
    <dgm:cxn modelId="{8984D18A-2FA6-46DD-B996-79ADBA4662DB}" type="presParOf" srcId="{DF4ABFA3-5C39-46C1-AD55-D6187E8CD253}" destId="{8321CBFA-16C8-4C98-A9FA-622967147416}" srcOrd="1" destOrd="0" presId="urn:microsoft.com/office/officeart/2008/layout/BendingPictureCaptionList"/>
    <dgm:cxn modelId="{0632FCF3-6A4E-4C2C-A2B0-77FD483AAA56}" type="presParOf" srcId="{8F1E2C6D-DFC0-45D9-9406-337D9C96CD94}" destId="{C2E67CD7-9236-41A2-B91A-B6BED96AFC6E}" srcOrd="1" destOrd="0" presId="urn:microsoft.com/office/officeart/2008/layout/BendingPictureCaptionList"/>
    <dgm:cxn modelId="{BA149556-F7EE-4F09-A306-27A239644EDC}" type="presParOf" srcId="{8F1E2C6D-DFC0-45D9-9406-337D9C96CD94}" destId="{6F0CED29-891D-4DE5-9183-7FB42B0FDE49}" srcOrd="2" destOrd="0" presId="urn:microsoft.com/office/officeart/2008/layout/BendingPictureCaptionList"/>
    <dgm:cxn modelId="{C95B0ACC-F51A-4773-877B-4C8378D081F7}" type="presParOf" srcId="{6F0CED29-891D-4DE5-9183-7FB42B0FDE49}" destId="{872BA617-C993-4B64-A0D4-B26FFEF3CD7E}" srcOrd="0" destOrd="0" presId="urn:microsoft.com/office/officeart/2008/layout/BendingPictureCaptionList"/>
    <dgm:cxn modelId="{4AF2E69A-1291-4DF6-B3FC-FA169EF9B79D}" type="presParOf" srcId="{6F0CED29-891D-4DE5-9183-7FB42B0FDE49}" destId="{6C9593E4-1F6B-4583-8A14-2B3E511CD851}" srcOrd="1" destOrd="0" presId="urn:microsoft.com/office/officeart/2008/layout/BendingPictureCaptionList"/>
    <dgm:cxn modelId="{178C6205-9E0E-4256-A713-49B48255420D}" type="presParOf" srcId="{8F1E2C6D-DFC0-45D9-9406-337D9C96CD94}" destId="{95DBB44F-D30F-4534-8784-41DE04221276}" srcOrd="3" destOrd="0" presId="urn:microsoft.com/office/officeart/2008/layout/BendingPictureCaptionList"/>
    <dgm:cxn modelId="{837D4427-BDE1-4C92-994F-88FA1ADA0DEA}" type="presParOf" srcId="{8F1E2C6D-DFC0-45D9-9406-337D9C96CD94}" destId="{5F81C305-C026-41EE-AD3D-080DED68468A}" srcOrd="4" destOrd="0" presId="urn:microsoft.com/office/officeart/2008/layout/BendingPictureCaptionList"/>
    <dgm:cxn modelId="{E04415D2-7417-4F56-9B35-C972A4C990CD}" type="presParOf" srcId="{5F81C305-C026-41EE-AD3D-080DED68468A}" destId="{5ED0B3DC-9F0A-4DA7-B32E-3B12A3520D75}" srcOrd="0" destOrd="0" presId="urn:microsoft.com/office/officeart/2008/layout/BendingPictureCaptionList"/>
    <dgm:cxn modelId="{C1E51CE7-0761-44A4-AB03-2455F4F652BD}" type="presParOf" srcId="{5F81C305-C026-41EE-AD3D-080DED68468A}" destId="{F03A273E-C26D-42D2-96A8-BEE14D1347C8}" srcOrd="1" destOrd="0" presId="urn:microsoft.com/office/officeart/2008/layout/BendingPictureCaptionList"/>
    <dgm:cxn modelId="{339C1C94-3117-4133-B033-199F32CB154D}" type="presParOf" srcId="{8F1E2C6D-DFC0-45D9-9406-337D9C96CD94}" destId="{15DCD2F4-0DE8-443F-B728-A10B23F384A8}" srcOrd="5" destOrd="0" presId="urn:microsoft.com/office/officeart/2008/layout/BendingPictureCaptionList"/>
    <dgm:cxn modelId="{66DA2DCB-A698-4A24-983D-586DEA16731A}" type="presParOf" srcId="{8F1E2C6D-DFC0-45D9-9406-337D9C96CD94}" destId="{EC1A7C51-E408-432B-AAF4-3285184FFC4D}" srcOrd="6" destOrd="0" presId="urn:microsoft.com/office/officeart/2008/layout/BendingPictureCaptionList"/>
    <dgm:cxn modelId="{33430C37-CAEE-4A5B-89BB-721A79FF7537}" type="presParOf" srcId="{EC1A7C51-E408-432B-AAF4-3285184FFC4D}" destId="{39CCB678-0833-4A2E-94BC-EA9067614AAA}" srcOrd="0" destOrd="0" presId="urn:microsoft.com/office/officeart/2008/layout/BendingPictureCaptionList"/>
    <dgm:cxn modelId="{A447F4C0-E2AC-4786-8D18-26413FFF9E4C}" type="presParOf" srcId="{EC1A7C51-E408-432B-AAF4-3285184FFC4D}" destId="{980AF390-8D04-4659-83E2-6F18B0FA6B76}" srcOrd="1" destOrd="0" presId="urn:microsoft.com/office/officeart/2008/layout/BendingPictureCaptionList"/>
    <dgm:cxn modelId="{C22168C8-92B8-4D61-8740-75410E86BA1F}" type="presParOf" srcId="{8F1E2C6D-DFC0-45D9-9406-337D9C96CD94}" destId="{EB112101-F9E9-4795-8777-DEC142671FA9}" srcOrd="7" destOrd="0" presId="urn:microsoft.com/office/officeart/2008/layout/BendingPictureCaptionList"/>
    <dgm:cxn modelId="{933050CB-B428-44AC-BC6E-3684926239A5}" type="presParOf" srcId="{8F1E2C6D-DFC0-45D9-9406-337D9C96CD94}" destId="{D8B49A73-4EE8-4D4B-9489-7C5F38C253E8}" srcOrd="8" destOrd="0" presId="urn:microsoft.com/office/officeart/2008/layout/BendingPictureCaptionList"/>
    <dgm:cxn modelId="{3BE876C4-1C60-4CD3-92BE-B6B14F585EBA}" type="presParOf" srcId="{D8B49A73-4EE8-4D4B-9489-7C5F38C253E8}" destId="{0291080E-8699-42FC-890C-B92B2151194A}" srcOrd="0" destOrd="0" presId="urn:microsoft.com/office/officeart/2008/layout/BendingPictureCaptionList"/>
    <dgm:cxn modelId="{CD72C421-E4EA-4B80-A730-A846535EE58E}" type="presParOf" srcId="{D8B49A73-4EE8-4D4B-9489-7C5F38C253E8}" destId="{89C92D70-46E0-4211-A84E-FFD319239BBC}" srcOrd="1" destOrd="0" presId="urn:microsoft.com/office/officeart/2008/layout/BendingPictureCaptionList"/>
    <dgm:cxn modelId="{5BE90893-4EBB-4411-BD15-481BF7E9BAE5}" type="presParOf" srcId="{8F1E2C6D-DFC0-45D9-9406-337D9C96CD94}" destId="{BE7D604D-26C4-45F7-A187-0BFEDF9581BE}" srcOrd="9" destOrd="0" presId="urn:microsoft.com/office/officeart/2008/layout/BendingPictureCaptionList"/>
    <dgm:cxn modelId="{2FAC5654-0875-4B1E-BB01-1BD1B522F215}" type="presParOf" srcId="{8F1E2C6D-DFC0-45D9-9406-337D9C96CD94}" destId="{4B4ECE7E-687E-4D41-82C7-8AA27D55FB35}" srcOrd="10" destOrd="0" presId="urn:microsoft.com/office/officeart/2008/layout/BendingPictureCaptionList"/>
    <dgm:cxn modelId="{BD838E8F-2FF3-4292-837A-1509E486A123}" type="presParOf" srcId="{4B4ECE7E-687E-4D41-82C7-8AA27D55FB35}" destId="{368D55ED-5DA7-451F-B118-6A0644160D0A}" srcOrd="0" destOrd="0" presId="urn:microsoft.com/office/officeart/2008/layout/BendingPictureCaptionList"/>
    <dgm:cxn modelId="{45DC42E1-E514-43C5-94F3-8F2069906F8A}" type="presParOf" srcId="{4B4ECE7E-687E-4D41-82C7-8AA27D55FB35}" destId="{4624F53C-B66A-4620-B3E9-73D41ED3A4FD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31390A-57FA-465A-85AE-728E9361726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B0F3EA-82AA-429B-9611-4A988AAD57CC}">
      <dgm:prSet phldrT="[Text]"/>
      <dgm:spPr>
        <a:solidFill>
          <a:schemeClr val="accent1"/>
        </a:solidFill>
      </dgm:spPr>
      <dgm:t>
        <a:bodyPr/>
        <a:lstStyle/>
        <a:p>
          <a:r>
            <a:rPr lang="en-CA" dirty="0"/>
            <a:t>Diamond-based quantum magnetometry</a:t>
          </a:r>
          <a:endParaRPr lang="en-US" dirty="0"/>
        </a:p>
      </dgm:t>
    </dgm:pt>
    <dgm:pt modelId="{9E7CC644-0A83-494D-85EC-94A9AA7F77E9}" type="parTrans" cxnId="{15CF0B61-A7D0-49A7-AFDA-88FB6A6BB0A1}">
      <dgm:prSet/>
      <dgm:spPr/>
      <dgm:t>
        <a:bodyPr/>
        <a:lstStyle/>
        <a:p>
          <a:endParaRPr lang="en-US"/>
        </a:p>
      </dgm:t>
    </dgm:pt>
    <dgm:pt modelId="{A6DFCEFE-1179-40F8-A56E-84FD9A540EA1}" type="sibTrans" cxnId="{15CF0B61-A7D0-49A7-AFDA-88FB6A6BB0A1}">
      <dgm:prSet/>
      <dgm:spPr/>
      <dgm:t>
        <a:bodyPr/>
        <a:lstStyle/>
        <a:p>
          <a:endParaRPr lang="en-US"/>
        </a:p>
      </dgm:t>
    </dgm:pt>
    <dgm:pt modelId="{824B6355-DD82-41E7-AE39-E4B83EE2FFB6}">
      <dgm:prSet phldrT="[Text]"/>
      <dgm:spPr/>
      <dgm:t>
        <a:bodyPr/>
        <a:lstStyle/>
        <a:p>
          <a:r>
            <a:rPr lang="en-CA" dirty="0"/>
            <a:t>Quantum material simulation software</a:t>
          </a:r>
          <a:endParaRPr lang="en-US" dirty="0"/>
        </a:p>
      </dgm:t>
    </dgm:pt>
    <dgm:pt modelId="{239A2B48-02DB-44FE-9C9A-3D3126E0C06D}" type="parTrans" cxnId="{4DE06945-B4D5-47C2-943E-6B0DC14BDA6F}">
      <dgm:prSet/>
      <dgm:spPr/>
      <dgm:t>
        <a:bodyPr/>
        <a:lstStyle/>
        <a:p>
          <a:endParaRPr lang="en-US"/>
        </a:p>
      </dgm:t>
    </dgm:pt>
    <dgm:pt modelId="{3D9C4827-72A8-4D14-B5BE-2845FB48C268}" type="sibTrans" cxnId="{4DE06945-B4D5-47C2-943E-6B0DC14BDA6F}">
      <dgm:prSet/>
      <dgm:spPr/>
      <dgm:t>
        <a:bodyPr/>
        <a:lstStyle/>
        <a:p>
          <a:endParaRPr lang="en-US"/>
        </a:p>
      </dgm:t>
    </dgm:pt>
    <dgm:pt modelId="{CC5327FD-03ED-4BD5-8DA2-C47AEF50FACD}">
      <dgm:prSet phldrT="[Text]"/>
      <dgm:spPr/>
      <dgm:t>
        <a:bodyPr/>
        <a:lstStyle/>
        <a:p>
          <a:r>
            <a:rPr lang="en-CA" dirty="0"/>
            <a:t>Quantum photonic measurement standards</a:t>
          </a:r>
          <a:endParaRPr lang="en-US" dirty="0"/>
        </a:p>
      </dgm:t>
    </dgm:pt>
    <dgm:pt modelId="{E10F0701-B727-4789-B825-8ED940AF9F54}" type="parTrans" cxnId="{F97FEE69-C393-4474-B45E-FB05DAF9D407}">
      <dgm:prSet/>
      <dgm:spPr/>
      <dgm:t>
        <a:bodyPr/>
        <a:lstStyle/>
        <a:p>
          <a:endParaRPr lang="en-US"/>
        </a:p>
      </dgm:t>
    </dgm:pt>
    <dgm:pt modelId="{74B3CFB3-9A87-45FA-8BF0-0ED4774D1D88}" type="sibTrans" cxnId="{F97FEE69-C393-4474-B45E-FB05DAF9D407}">
      <dgm:prSet/>
      <dgm:spPr/>
      <dgm:t>
        <a:bodyPr/>
        <a:lstStyle/>
        <a:p>
          <a:endParaRPr lang="en-US"/>
        </a:p>
      </dgm:t>
    </dgm:pt>
    <dgm:pt modelId="{580E5B7F-9290-461A-BAEE-86C5DF9DD988}">
      <dgm:prSet phldrT="[Text]"/>
      <dgm:spPr/>
      <dgm:t>
        <a:bodyPr/>
        <a:lstStyle/>
        <a:p>
          <a:r>
            <a:rPr lang="en-CA" dirty="0"/>
            <a:t>Quantum dot coherent control</a:t>
          </a:r>
          <a:endParaRPr lang="en-US" dirty="0"/>
        </a:p>
      </dgm:t>
    </dgm:pt>
    <dgm:pt modelId="{E6913DFF-BF65-47CC-BE05-868ED20C9E29}" type="parTrans" cxnId="{8A455246-8CD2-4E21-9284-3C9FEB8AC2F6}">
      <dgm:prSet/>
      <dgm:spPr/>
      <dgm:t>
        <a:bodyPr/>
        <a:lstStyle/>
        <a:p>
          <a:endParaRPr lang="en-US"/>
        </a:p>
      </dgm:t>
    </dgm:pt>
    <dgm:pt modelId="{2529E1B6-DA72-42B1-BD2D-86A5B3711AF6}" type="sibTrans" cxnId="{8A455246-8CD2-4E21-9284-3C9FEB8AC2F6}">
      <dgm:prSet/>
      <dgm:spPr/>
      <dgm:t>
        <a:bodyPr/>
        <a:lstStyle/>
        <a:p>
          <a:endParaRPr lang="en-US"/>
        </a:p>
      </dgm:t>
    </dgm:pt>
    <dgm:pt modelId="{04FD4678-D8C7-4E67-8FEB-7DF7D7220516}">
      <dgm:prSet phldrT="[Text]"/>
      <dgm:spPr/>
      <dgm:t>
        <a:bodyPr/>
        <a:lstStyle/>
        <a:p>
          <a:r>
            <a:rPr lang="en-CA" dirty="0"/>
            <a:t>Graph-state quantum sources</a:t>
          </a:r>
          <a:endParaRPr lang="en-US" dirty="0"/>
        </a:p>
      </dgm:t>
    </dgm:pt>
    <dgm:pt modelId="{33432CE9-42C2-4287-BBEE-4BC88CF3F69D}" type="sibTrans" cxnId="{47AF681A-BE06-4276-A6FC-4641E960583E}">
      <dgm:prSet/>
      <dgm:spPr/>
      <dgm:t>
        <a:bodyPr/>
        <a:lstStyle/>
        <a:p>
          <a:endParaRPr lang="en-US"/>
        </a:p>
      </dgm:t>
    </dgm:pt>
    <dgm:pt modelId="{B9BE3448-3467-4153-87D3-61F44000E72D}" type="parTrans" cxnId="{47AF681A-BE06-4276-A6FC-4641E960583E}">
      <dgm:prSet/>
      <dgm:spPr/>
      <dgm:t>
        <a:bodyPr/>
        <a:lstStyle/>
        <a:p>
          <a:endParaRPr lang="en-US"/>
        </a:p>
      </dgm:t>
    </dgm:pt>
    <dgm:pt modelId="{09C4F0FC-4F91-4380-BECA-3DC0D09ADB43}">
      <dgm:prSet phldrT="[Text]"/>
      <dgm:spPr/>
      <dgm:t>
        <a:bodyPr/>
        <a:lstStyle/>
        <a:p>
          <a:r>
            <a:rPr lang="en-US" dirty="0"/>
            <a:t>Advanced Single-photon-counting for reliable neuromonitoring</a:t>
          </a:r>
        </a:p>
      </dgm:t>
    </dgm:pt>
    <dgm:pt modelId="{86138B1E-7997-4397-B63C-28838524116F}" type="parTrans" cxnId="{9B066DA2-E4E2-40C9-BE08-C185891B0CF0}">
      <dgm:prSet/>
      <dgm:spPr/>
      <dgm:t>
        <a:bodyPr/>
        <a:lstStyle/>
        <a:p>
          <a:endParaRPr lang="en-US"/>
        </a:p>
      </dgm:t>
    </dgm:pt>
    <dgm:pt modelId="{21E758C9-40F9-4779-AFF4-DE00F416D282}" type="sibTrans" cxnId="{9B066DA2-E4E2-40C9-BE08-C185891B0CF0}">
      <dgm:prSet/>
      <dgm:spPr/>
      <dgm:t>
        <a:bodyPr/>
        <a:lstStyle/>
        <a:p>
          <a:endParaRPr lang="en-US"/>
        </a:p>
      </dgm:t>
    </dgm:pt>
    <dgm:pt modelId="{3B4AB284-BEE2-427B-8D73-3247FB3AFB25}" type="pres">
      <dgm:prSet presAssocID="{4B31390A-57FA-465A-85AE-728E9361726E}" presName="Name0" presStyleCnt="0">
        <dgm:presLayoutVars>
          <dgm:dir/>
          <dgm:resizeHandles val="exact"/>
        </dgm:presLayoutVars>
      </dgm:prSet>
      <dgm:spPr/>
    </dgm:pt>
    <dgm:pt modelId="{3FBB1647-FFA7-4828-B61B-EBCD2301915B}" type="pres">
      <dgm:prSet presAssocID="{D1B0F3EA-82AA-429B-9611-4A988AAD57CC}" presName="composite" presStyleCnt="0"/>
      <dgm:spPr/>
    </dgm:pt>
    <dgm:pt modelId="{BB110C1C-94E6-425E-B301-CF6D0235633D}" type="pres">
      <dgm:prSet presAssocID="{D1B0F3EA-82AA-429B-9611-4A988AAD57CC}" presName="rect1" presStyleLbl="bgImgPlac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4873E24A-8611-4E16-913F-44DE0F4C624F}" type="pres">
      <dgm:prSet presAssocID="{D1B0F3EA-82AA-429B-9611-4A988AAD57CC}" presName="wedgeRectCallout1" presStyleLbl="node1" presStyleIdx="0" presStyleCnt="6">
        <dgm:presLayoutVars>
          <dgm:bulletEnabled val="1"/>
        </dgm:presLayoutVars>
      </dgm:prSet>
      <dgm:spPr/>
    </dgm:pt>
    <dgm:pt modelId="{E8EDFBA7-59AD-41B8-AA66-E6AAFC560804}" type="pres">
      <dgm:prSet presAssocID="{A6DFCEFE-1179-40F8-A56E-84FD9A540EA1}" presName="sibTrans" presStyleCnt="0"/>
      <dgm:spPr/>
    </dgm:pt>
    <dgm:pt modelId="{8B0AE717-5B13-4441-A44B-2C996DD3AAF4}" type="pres">
      <dgm:prSet presAssocID="{04FD4678-D8C7-4E67-8FEB-7DF7D7220516}" presName="composite" presStyleCnt="0"/>
      <dgm:spPr/>
    </dgm:pt>
    <dgm:pt modelId="{4E0DDFB6-1C77-4CA6-98A0-A962D935D6B3}" type="pres">
      <dgm:prSet presAssocID="{04FD4678-D8C7-4E67-8FEB-7DF7D7220516}" presName="rect1" presStyleLbl="b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838DE61-69E4-4764-990A-A5F2B1C505DB}" type="pres">
      <dgm:prSet presAssocID="{04FD4678-D8C7-4E67-8FEB-7DF7D7220516}" presName="wedgeRectCallout1" presStyleLbl="node1" presStyleIdx="1" presStyleCnt="6">
        <dgm:presLayoutVars>
          <dgm:bulletEnabled val="1"/>
        </dgm:presLayoutVars>
      </dgm:prSet>
      <dgm:spPr/>
    </dgm:pt>
    <dgm:pt modelId="{811831F8-37B4-4D37-B036-5AF6F0087E9A}" type="pres">
      <dgm:prSet presAssocID="{33432CE9-42C2-4287-BBEE-4BC88CF3F69D}" presName="sibTrans" presStyleCnt="0"/>
      <dgm:spPr/>
    </dgm:pt>
    <dgm:pt modelId="{F936DF21-35D7-4F83-BEF2-E48323F41996}" type="pres">
      <dgm:prSet presAssocID="{824B6355-DD82-41E7-AE39-E4B83EE2FFB6}" presName="composite" presStyleCnt="0"/>
      <dgm:spPr/>
    </dgm:pt>
    <dgm:pt modelId="{EE7798A5-513A-4F8C-985C-B72D11A817DF}" type="pres">
      <dgm:prSet presAssocID="{824B6355-DD82-41E7-AE39-E4B83EE2FFB6}" presName="rect1" presStyleLbl="b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6DE844-0A4B-4FC0-8762-262E74D5633B}" type="pres">
      <dgm:prSet presAssocID="{824B6355-DD82-41E7-AE39-E4B83EE2FFB6}" presName="wedgeRectCallout1" presStyleLbl="node1" presStyleIdx="2" presStyleCnt="6">
        <dgm:presLayoutVars>
          <dgm:bulletEnabled val="1"/>
        </dgm:presLayoutVars>
      </dgm:prSet>
      <dgm:spPr/>
    </dgm:pt>
    <dgm:pt modelId="{E4661443-46AB-4C58-8089-280B863CB0B1}" type="pres">
      <dgm:prSet presAssocID="{3D9C4827-72A8-4D14-B5BE-2845FB48C268}" presName="sibTrans" presStyleCnt="0"/>
      <dgm:spPr/>
    </dgm:pt>
    <dgm:pt modelId="{D00EE33A-8C2C-4454-B9CB-590FDC329EED}" type="pres">
      <dgm:prSet presAssocID="{CC5327FD-03ED-4BD5-8DA2-C47AEF50FACD}" presName="composite" presStyleCnt="0"/>
      <dgm:spPr/>
    </dgm:pt>
    <dgm:pt modelId="{914A7745-7217-4DBA-87BA-6A5ACA46B662}" type="pres">
      <dgm:prSet presAssocID="{CC5327FD-03ED-4BD5-8DA2-C47AEF50FACD}" presName="rect1" presStyleLbl="bgImgPlace1" presStyleIdx="3" presStyleCnt="6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757" b="14757"/>
          </a:stretch>
        </a:blipFill>
      </dgm:spPr>
    </dgm:pt>
    <dgm:pt modelId="{9DD010E9-746D-4BF6-A8A5-1C77E57DF9B4}" type="pres">
      <dgm:prSet presAssocID="{CC5327FD-03ED-4BD5-8DA2-C47AEF50FACD}" presName="wedgeRectCallout1" presStyleLbl="node1" presStyleIdx="3" presStyleCnt="6">
        <dgm:presLayoutVars>
          <dgm:bulletEnabled val="1"/>
        </dgm:presLayoutVars>
      </dgm:prSet>
      <dgm:spPr/>
    </dgm:pt>
    <dgm:pt modelId="{FA1CD0DE-610D-46C7-8FD3-03B329ADB269}" type="pres">
      <dgm:prSet presAssocID="{74B3CFB3-9A87-45FA-8BF0-0ED4774D1D88}" presName="sibTrans" presStyleCnt="0"/>
      <dgm:spPr/>
    </dgm:pt>
    <dgm:pt modelId="{00CA81CE-1438-4BE3-8F2B-8F0B48AB4BF8}" type="pres">
      <dgm:prSet presAssocID="{580E5B7F-9290-461A-BAEE-86C5DF9DD988}" presName="composite" presStyleCnt="0"/>
      <dgm:spPr/>
    </dgm:pt>
    <dgm:pt modelId="{90A5AA17-D850-4C6C-9599-847536A60AAB}" type="pres">
      <dgm:prSet presAssocID="{580E5B7F-9290-461A-BAEE-86C5DF9DD988}" presName="rect1" presStyleLbl="bgImgPlace1" presStyleIdx="4" presStyleCnt="6"/>
      <dgm:spPr>
        <a:blipFill dpi="0" rotWithShape="1">
          <a:blip xmlns:r="http://schemas.openxmlformats.org/officeDocument/2006/relationships" r:embed="rId5"/>
          <a:srcRect/>
          <a:stretch>
            <a:fillRect t="12219" b="12219"/>
          </a:stretch>
        </a:blipFill>
      </dgm:spPr>
    </dgm:pt>
    <dgm:pt modelId="{F830913F-AD2E-45F9-AC7A-E2513278F0F2}" type="pres">
      <dgm:prSet presAssocID="{580E5B7F-9290-461A-BAEE-86C5DF9DD988}" presName="wedgeRectCallout1" presStyleLbl="node1" presStyleIdx="4" presStyleCnt="6">
        <dgm:presLayoutVars>
          <dgm:bulletEnabled val="1"/>
        </dgm:presLayoutVars>
      </dgm:prSet>
      <dgm:spPr/>
    </dgm:pt>
    <dgm:pt modelId="{40D19496-B4F1-4980-AB43-EDBB33837C83}" type="pres">
      <dgm:prSet presAssocID="{2529E1B6-DA72-42B1-BD2D-86A5B3711AF6}" presName="sibTrans" presStyleCnt="0"/>
      <dgm:spPr/>
    </dgm:pt>
    <dgm:pt modelId="{B706D9C5-4509-46C9-8DE0-02C215B04B00}" type="pres">
      <dgm:prSet presAssocID="{09C4F0FC-4F91-4380-BECA-3DC0D09ADB43}" presName="composite" presStyleCnt="0"/>
      <dgm:spPr/>
    </dgm:pt>
    <dgm:pt modelId="{DE88A366-90D5-493D-A8DB-31C7E46D7D25}" type="pres">
      <dgm:prSet presAssocID="{09C4F0FC-4F91-4380-BECA-3DC0D09ADB43}" presName="rect1" presStyleLbl="bgImgPlace1" presStyleIdx="5" presStyleCnt="6"/>
      <dgm:spPr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</dgm:spPr>
    </dgm:pt>
    <dgm:pt modelId="{47782C40-A991-480D-84B0-542C0EF82D6B}" type="pres">
      <dgm:prSet presAssocID="{09C4F0FC-4F91-4380-BECA-3DC0D09ADB43}" presName="wedgeRectCallout1" presStyleLbl="node1" presStyleIdx="5" presStyleCnt="6">
        <dgm:presLayoutVars>
          <dgm:bulletEnabled val="1"/>
        </dgm:presLayoutVars>
      </dgm:prSet>
      <dgm:spPr/>
    </dgm:pt>
  </dgm:ptLst>
  <dgm:cxnLst>
    <dgm:cxn modelId="{8B8EC602-D664-4964-B899-A4285DE909CE}" type="presOf" srcId="{4B31390A-57FA-465A-85AE-728E9361726E}" destId="{3B4AB284-BEE2-427B-8D73-3247FB3AFB25}" srcOrd="0" destOrd="0" presId="urn:microsoft.com/office/officeart/2008/layout/BendingPictureCaptionList"/>
    <dgm:cxn modelId="{47AF681A-BE06-4276-A6FC-4641E960583E}" srcId="{4B31390A-57FA-465A-85AE-728E9361726E}" destId="{04FD4678-D8C7-4E67-8FEB-7DF7D7220516}" srcOrd="1" destOrd="0" parTransId="{B9BE3448-3467-4153-87D3-61F44000E72D}" sibTransId="{33432CE9-42C2-4287-BBEE-4BC88CF3F69D}"/>
    <dgm:cxn modelId="{67E43E5D-2D39-42A6-A680-40AEF3CC658E}" type="presOf" srcId="{824B6355-DD82-41E7-AE39-E4B83EE2FFB6}" destId="{4D6DE844-0A4B-4FC0-8762-262E74D5633B}" srcOrd="0" destOrd="0" presId="urn:microsoft.com/office/officeart/2008/layout/BendingPictureCaptionList"/>
    <dgm:cxn modelId="{15CF0B61-A7D0-49A7-AFDA-88FB6A6BB0A1}" srcId="{4B31390A-57FA-465A-85AE-728E9361726E}" destId="{D1B0F3EA-82AA-429B-9611-4A988AAD57CC}" srcOrd="0" destOrd="0" parTransId="{9E7CC644-0A83-494D-85EC-94A9AA7F77E9}" sibTransId="{A6DFCEFE-1179-40F8-A56E-84FD9A540EA1}"/>
    <dgm:cxn modelId="{4DE06945-B4D5-47C2-943E-6B0DC14BDA6F}" srcId="{4B31390A-57FA-465A-85AE-728E9361726E}" destId="{824B6355-DD82-41E7-AE39-E4B83EE2FFB6}" srcOrd="2" destOrd="0" parTransId="{239A2B48-02DB-44FE-9C9A-3D3126E0C06D}" sibTransId="{3D9C4827-72A8-4D14-B5BE-2845FB48C268}"/>
    <dgm:cxn modelId="{8A455246-8CD2-4E21-9284-3C9FEB8AC2F6}" srcId="{4B31390A-57FA-465A-85AE-728E9361726E}" destId="{580E5B7F-9290-461A-BAEE-86C5DF9DD988}" srcOrd="4" destOrd="0" parTransId="{E6913DFF-BF65-47CC-BE05-868ED20C9E29}" sibTransId="{2529E1B6-DA72-42B1-BD2D-86A5B3711AF6}"/>
    <dgm:cxn modelId="{F97FEE69-C393-4474-B45E-FB05DAF9D407}" srcId="{4B31390A-57FA-465A-85AE-728E9361726E}" destId="{CC5327FD-03ED-4BD5-8DA2-C47AEF50FACD}" srcOrd="3" destOrd="0" parTransId="{E10F0701-B727-4789-B825-8ED940AF9F54}" sibTransId="{74B3CFB3-9A87-45FA-8BF0-0ED4774D1D88}"/>
    <dgm:cxn modelId="{D3AAC388-D783-4702-A956-063DE4D719F2}" type="presOf" srcId="{580E5B7F-9290-461A-BAEE-86C5DF9DD988}" destId="{F830913F-AD2E-45F9-AC7A-E2513278F0F2}" srcOrd="0" destOrd="0" presId="urn:microsoft.com/office/officeart/2008/layout/BendingPictureCaptionList"/>
    <dgm:cxn modelId="{9B066DA2-E4E2-40C9-BE08-C185891B0CF0}" srcId="{4B31390A-57FA-465A-85AE-728E9361726E}" destId="{09C4F0FC-4F91-4380-BECA-3DC0D09ADB43}" srcOrd="5" destOrd="0" parTransId="{86138B1E-7997-4397-B63C-28838524116F}" sibTransId="{21E758C9-40F9-4779-AFF4-DE00F416D282}"/>
    <dgm:cxn modelId="{6FA968AA-E4AF-41CD-A2C0-30F433A80E16}" type="presOf" srcId="{D1B0F3EA-82AA-429B-9611-4A988AAD57CC}" destId="{4873E24A-8611-4E16-913F-44DE0F4C624F}" srcOrd="0" destOrd="0" presId="urn:microsoft.com/office/officeart/2008/layout/BendingPictureCaptionList"/>
    <dgm:cxn modelId="{EE5C08CE-D86E-41DE-A9C6-A02A837D7222}" type="presOf" srcId="{09C4F0FC-4F91-4380-BECA-3DC0D09ADB43}" destId="{47782C40-A991-480D-84B0-542C0EF82D6B}" srcOrd="0" destOrd="0" presId="urn:microsoft.com/office/officeart/2008/layout/BendingPictureCaptionList"/>
    <dgm:cxn modelId="{F15CB0D2-F2A0-48BC-897C-47BA48C0DD27}" type="presOf" srcId="{04FD4678-D8C7-4E67-8FEB-7DF7D7220516}" destId="{5838DE61-69E4-4764-990A-A5F2B1C505DB}" srcOrd="0" destOrd="0" presId="urn:microsoft.com/office/officeart/2008/layout/BendingPictureCaptionList"/>
    <dgm:cxn modelId="{DB861AE3-E6C8-456F-A5EA-33E946D11E87}" type="presOf" srcId="{CC5327FD-03ED-4BD5-8DA2-C47AEF50FACD}" destId="{9DD010E9-746D-4BF6-A8A5-1C77E57DF9B4}" srcOrd="0" destOrd="0" presId="urn:microsoft.com/office/officeart/2008/layout/BendingPictureCaptionList"/>
    <dgm:cxn modelId="{DDA3782D-EE3E-4BB8-BC7F-36E3BFAA2F15}" type="presParOf" srcId="{3B4AB284-BEE2-427B-8D73-3247FB3AFB25}" destId="{3FBB1647-FFA7-4828-B61B-EBCD2301915B}" srcOrd="0" destOrd="0" presId="urn:microsoft.com/office/officeart/2008/layout/BendingPictureCaptionList"/>
    <dgm:cxn modelId="{885B9AF3-EDCB-4D9E-8394-A5496E2B9EAF}" type="presParOf" srcId="{3FBB1647-FFA7-4828-B61B-EBCD2301915B}" destId="{BB110C1C-94E6-425E-B301-CF6D0235633D}" srcOrd="0" destOrd="0" presId="urn:microsoft.com/office/officeart/2008/layout/BendingPictureCaptionList"/>
    <dgm:cxn modelId="{285A2A56-FEF5-4917-B47F-EB79D3A44217}" type="presParOf" srcId="{3FBB1647-FFA7-4828-B61B-EBCD2301915B}" destId="{4873E24A-8611-4E16-913F-44DE0F4C624F}" srcOrd="1" destOrd="0" presId="urn:microsoft.com/office/officeart/2008/layout/BendingPictureCaptionList"/>
    <dgm:cxn modelId="{8D863F66-532D-47BF-8231-476C0B87663C}" type="presParOf" srcId="{3B4AB284-BEE2-427B-8D73-3247FB3AFB25}" destId="{E8EDFBA7-59AD-41B8-AA66-E6AAFC560804}" srcOrd="1" destOrd="0" presId="urn:microsoft.com/office/officeart/2008/layout/BendingPictureCaptionList"/>
    <dgm:cxn modelId="{33AA9792-FDF1-4F44-8C52-F70C2BBB89CF}" type="presParOf" srcId="{3B4AB284-BEE2-427B-8D73-3247FB3AFB25}" destId="{8B0AE717-5B13-4441-A44B-2C996DD3AAF4}" srcOrd="2" destOrd="0" presId="urn:microsoft.com/office/officeart/2008/layout/BendingPictureCaptionList"/>
    <dgm:cxn modelId="{B778B738-2A2E-4069-B362-FF13E8C22074}" type="presParOf" srcId="{8B0AE717-5B13-4441-A44B-2C996DD3AAF4}" destId="{4E0DDFB6-1C77-4CA6-98A0-A962D935D6B3}" srcOrd="0" destOrd="0" presId="urn:microsoft.com/office/officeart/2008/layout/BendingPictureCaptionList"/>
    <dgm:cxn modelId="{AB139645-AB6F-41F2-8009-BE21178CA135}" type="presParOf" srcId="{8B0AE717-5B13-4441-A44B-2C996DD3AAF4}" destId="{5838DE61-69E4-4764-990A-A5F2B1C505DB}" srcOrd="1" destOrd="0" presId="urn:microsoft.com/office/officeart/2008/layout/BendingPictureCaptionList"/>
    <dgm:cxn modelId="{CE59FC07-E7EE-42D4-A73D-591624CD90BE}" type="presParOf" srcId="{3B4AB284-BEE2-427B-8D73-3247FB3AFB25}" destId="{811831F8-37B4-4D37-B036-5AF6F0087E9A}" srcOrd="3" destOrd="0" presId="urn:microsoft.com/office/officeart/2008/layout/BendingPictureCaptionList"/>
    <dgm:cxn modelId="{CF2883B3-8FD6-400B-A046-EFF97FC0932F}" type="presParOf" srcId="{3B4AB284-BEE2-427B-8D73-3247FB3AFB25}" destId="{F936DF21-35D7-4F83-BEF2-E48323F41996}" srcOrd="4" destOrd="0" presId="urn:microsoft.com/office/officeart/2008/layout/BendingPictureCaptionList"/>
    <dgm:cxn modelId="{4E05A169-7FE8-4098-B325-5822122F60F2}" type="presParOf" srcId="{F936DF21-35D7-4F83-BEF2-E48323F41996}" destId="{EE7798A5-513A-4F8C-985C-B72D11A817DF}" srcOrd="0" destOrd="0" presId="urn:microsoft.com/office/officeart/2008/layout/BendingPictureCaptionList"/>
    <dgm:cxn modelId="{B2B059C9-C499-4A0B-815F-2076CFC89C36}" type="presParOf" srcId="{F936DF21-35D7-4F83-BEF2-E48323F41996}" destId="{4D6DE844-0A4B-4FC0-8762-262E74D5633B}" srcOrd="1" destOrd="0" presId="urn:microsoft.com/office/officeart/2008/layout/BendingPictureCaptionList"/>
    <dgm:cxn modelId="{616C036C-FC48-4FD2-915C-A9458C872C10}" type="presParOf" srcId="{3B4AB284-BEE2-427B-8D73-3247FB3AFB25}" destId="{E4661443-46AB-4C58-8089-280B863CB0B1}" srcOrd="5" destOrd="0" presId="urn:microsoft.com/office/officeart/2008/layout/BendingPictureCaptionList"/>
    <dgm:cxn modelId="{5B6A0D82-DDAF-47F3-B40A-C269B3161A26}" type="presParOf" srcId="{3B4AB284-BEE2-427B-8D73-3247FB3AFB25}" destId="{D00EE33A-8C2C-4454-B9CB-590FDC329EED}" srcOrd="6" destOrd="0" presId="urn:microsoft.com/office/officeart/2008/layout/BendingPictureCaptionList"/>
    <dgm:cxn modelId="{4A41CB64-9A57-4B36-8099-8320D07D0BD7}" type="presParOf" srcId="{D00EE33A-8C2C-4454-B9CB-590FDC329EED}" destId="{914A7745-7217-4DBA-87BA-6A5ACA46B662}" srcOrd="0" destOrd="0" presId="urn:microsoft.com/office/officeart/2008/layout/BendingPictureCaptionList"/>
    <dgm:cxn modelId="{6F00A226-F633-46C4-9F5B-AE99FE37FEAA}" type="presParOf" srcId="{D00EE33A-8C2C-4454-B9CB-590FDC329EED}" destId="{9DD010E9-746D-4BF6-A8A5-1C77E57DF9B4}" srcOrd="1" destOrd="0" presId="urn:microsoft.com/office/officeart/2008/layout/BendingPictureCaptionList"/>
    <dgm:cxn modelId="{2AED055E-077D-40C0-A609-E696B9EE7E27}" type="presParOf" srcId="{3B4AB284-BEE2-427B-8D73-3247FB3AFB25}" destId="{FA1CD0DE-610D-46C7-8FD3-03B329ADB269}" srcOrd="7" destOrd="0" presId="urn:microsoft.com/office/officeart/2008/layout/BendingPictureCaptionList"/>
    <dgm:cxn modelId="{C241FB20-E2FD-4A26-84D2-CD66FAB5FE04}" type="presParOf" srcId="{3B4AB284-BEE2-427B-8D73-3247FB3AFB25}" destId="{00CA81CE-1438-4BE3-8F2B-8F0B48AB4BF8}" srcOrd="8" destOrd="0" presId="urn:microsoft.com/office/officeart/2008/layout/BendingPictureCaptionList"/>
    <dgm:cxn modelId="{C082F5D2-C31B-4AD1-9240-A68562864B02}" type="presParOf" srcId="{00CA81CE-1438-4BE3-8F2B-8F0B48AB4BF8}" destId="{90A5AA17-D850-4C6C-9599-847536A60AAB}" srcOrd="0" destOrd="0" presId="urn:microsoft.com/office/officeart/2008/layout/BendingPictureCaptionList"/>
    <dgm:cxn modelId="{FE8DE03D-447D-49D4-919D-61D83F80810A}" type="presParOf" srcId="{00CA81CE-1438-4BE3-8F2B-8F0B48AB4BF8}" destId="{F830913F-AD2E-45F9-AC7A-E2513278F0F2}" srcOrd="1" destOrd="0" presId="urn:microsoft.com/office/officeart/2008/layout/BendingPictureCaptionList"/>
    <dgm:cxn modelId="{B74A1CF5-0045-4386-96E6-11997CAC2613}" type="presParOf" srcId="{3B4AB284-BEE2-427B-8D73-3247FB3AFB25}" destId="{40D19496-B4F1-4980-AB43-EDBB33837C83}" srcOrd="9" destOrd="0" presId="urn:microsoft.com/office/officeart/2008/layout/BendingPictureCaptionList"/>
    <dgm:cxn modelId="{4244237E-AEED-4E38-AA1E-E50FFADD79C1}" type="presParOf" srcId="{3B4AB284-BEE2-427B-8D73-3247FB3AFB25}" destId="{B706D9C5-4509-46C9-8DE0-02C215B04B00}" srcOrd="10" destOrd="0" presId="urn:microsoft.com/office/officeart/2008/layout/BendingPictureCaptionList"/>
    <dgm:cxn modelId="{945A7966-2035-4823-859E-19B1A6E63E82}" type="presParOf" srcId="{B706D9C5-4509-46C9-8DE0-02C215B04B00}" destId="{DE88A366-90D5-493D-A8DB-31C7E46D7D25}" srcOrd="0" destOrd="0" presId="urn:microsoft.com/office/officeart/2008/layout/BendingPictureCaptionList"/>
    <dgm:cxn modelId="{465AC2C8-4210-42B2-8D98-77FE11525E63}" type="presParOf" srcId="{B706D9C5-4509-46C9-8DE0-02C215B04B00}" destId="{47782C40-A991-480D-84B0-542C0EF82D6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294AAB-8E67-48F8-9291-D1F4FF8E302F}" type="doc">
      <dgm:prSet loTypeId="urn:microsoft.com/office/officeart/2005/8/layout/lProcess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CA"/>
        </a:p>
      </dgm:t>
    </dgm:pt>
    <dgm:pt modelId="{EBB3C885-13BA-4C44-922F-F3C74ABEF48E}">
      <dgm:prSet phldrT="[Text]" custT="1"/>
      <dgm:spPr>
        <a:ln>
          <a:noFill/>
        </a:ln>
      </dgm:spPr>
      <dgm:t>
        <a:bodyPr/>
        <a:lstStyle/>
        <a:p>
          <a:r>
            <a:rPr lang="en-CA" sz="900" dirty="0"/>
            <a:t>Different quantum devices</a:t>
          </a:r>
        </a:p>
      </dgm:t>
    </dgm:pt>
    <dgm:pt modelId="{0D8F004F-ED33-472A-8CF4-5835C136A2B6}" type="parTrans" cxnId="{EA073FAB-274B-4CC8-82C7-E712C0FAC5AD}">
      <dgm:prSet/>
      <dgm:spPr/>
      <dgm:t>
        <a:bodyPr/>
        <a:lstStyle/>
        <a:p>
          <a:endParaRPr lang="en-CA"/>
        </a:p>
      </dgm:t>
    </dgm:pt>
    <dgm:pt modelId="{773B676D-E1EF-4977-B00C-8D2E1569FEAD}" type="sibTrans" cxnId="{EA073FAB-274B-4CC8-82C7-E712C0FAC5AD}">
      <dgm:prSet/>
      <dgm:spPr/>
      <dgm:t>
        <a:bodyPr/>
        <a:lstStyle/>
        <a:p>
          <a:endParaRPr lang="en-CA"/>
        </a:p>
      </dgm:t>
    </dgm:pt>
    <dgm:pt modelId="{65D245F8-ED6F-47E8-8D07-9CED54ECE65F}">
      <dgm:prSet phldrT="[Text]" custT="1"/>
      <dgm:spPr/>
      <dgm:t>
        <a:bodyPr/>
        <a:lstStyle/>
        <a:p>
          <a:r>
            <a:rPr lang="en-CA" sz="900" dirty="0"/>
            <a:t>Over Distance</a:t>
          </a:r>
        </a:p>
      </dgm:t>
    </dgm:pt>
    <dgm:pt modelId="{AAA439BC-518D-458E-BB8F-667259AD61FC}" type="parTrans" cxnId="{CEBFD98D-FBBD-4066-B1D9-A650959136D3}">
      <dgm:prSet/>
      <dgm:spPr/>
      <dgm:t>
        <a:bodyPr/>
        <a:lstStyle/>
        <a:p>
          <a:endParaRPr lang="en-CA"/>
        </a:p>
      </dgm:t>
    </dgm:pt>
    <dgm:pt modelId="{7015F561-9EA4-4843-A164-B206D1022B36}" type="sibTrans" cxnId="{CEBFD98D-FBBD-4066-B1D9-A650959136D3}">
      <dgm:prSet/>
      <dgm:spPr/>
      <dgm:t>
        <a:bodyPr/>
        <a:lstStyle/>
        <a:p>
          <a:endParaRPr lang="en-CA"/>
        </a:p>
      </dgm:t>
    </dgm:pt>
    <dgm:pt modelId="{0EDD4968-3432-42D3-9EEE-E36815805477}" type="pres">
      <dgm:prSet presAssocID="{21294AAB-8E67-48F8-9291-D1F4FF8E302F}" presName="theList" presStyleCnt="0">
        <dgm:presLayoutVars>
          <dgm:dir/>
          <dgm:animLvl val="lvl"/>
          <dgm:resizeHandles val="exact"/>
        </dgm:presLayoutVars>
      </dgm:prSet>
      <dgm:spPr/>
    </dgm:pt>
    <dgm:pt modelId="{84F38E32-547D-4525-B2E7-2979372753A7}" type="pres">
      <dgm:prSet presAssocID="{EBB3C885-13BA-4C44-922F-F3C74ABEF48E}" presName="compNode" presStyleCnt="0"/>
      <dgm:spPr/>
    </dgm:pt>
    <dgm:pt modelId="{9154FDF1-340C-40B8-B005-39BE87C3D279}" type="pres">
      <dgm:prSet presAssocID="{EBB3C885-13BA-4C44-922F-F3C74ABEF48E}" presName="aNode" presStyleLbl="bgShp" presStyleIdx="0" presStyleCnt="2"/>
      <dgm:spPr/>
    </dgm:pt>
    <dgm:pt modelId="{EB979267-399E-4F0F-B490-BB87F3BAC2A0}" type="pres">
      <dgm:prSet presAssocID="{EBB3C885-13BA-4C44-922F-F3C74ABEF48E}" presName="textNode" presStyleLbl="bgShp" presStyleIdx="0" presStyleCnt="2"/>
      <dgm:spPr/>
    </dgm:pt>
    <dgm:pt modelId="{EAE7CF45-7103-460B-8551-61E8AC800BE7}" type="pres">
      <dgm:prSet presAssocID="{EBB3C885-13BA-4C44-922F-F3C74ABEF48E}" presName="compChildNode" presStyleCnt="0"/>
      <dgm:spPr/>
    </dgm:pt>
    <dgm:pt modelId="{247A9FC2-213E-4CF7-BE6D-E9B5C73B8158}" type="pres">
      <dgm:prSet presAssocID="{EBB3C885-13BA-4C44-922F-F3C74ABEF48E}" presName="theInnerList" presStyleCnt="0"/>
      <dgm:spPr/>
    </dgm:pt>
    <dgm:pt modelId="{EE3CF74F-DF84-439F-B35D-D06EDE351077}" type="pres">
      <dgm:prSet presAssocID="{EBB3C885-13BA-4C44-922F-F3C74ABEF48E}" presName="aSpace" presStyleCnt="0"/>
      <dgm:spPr/>
    </dgm:pt>
    <dgm:pt modelId="{DC3279F3-A31E-474C-A792-A53298F9E709}" type="pres">
      <dgm:prSet presAssocID="{65D245F8-ED6F-47E8-8D07-9CED54ECE65F}" presName="compNode" presStyleCnt="0"/>
      <dgm:spPr/>
    </dgm:pt>
    <dgm:pt modelId="{D98CDE5D-9AB0-453D-B6D5-DAD4565F0108}" type="pres">
      <dgm:prSet presAssocID="{65D245F8-ED6F-47E8-8D07-9CED54ECE65F}" presName="aNode" presStyleLbl="bgShp" presStyleIdx="1" presStyleCnt="2"/>
      <dgm:spPr/>
    </dgm:pt>
    <dgm:pt modelId="{D3AC1939-3F23-405A-A5A2-D7DF2FC3ED30}" type="pres">
      <dgm:prSet presAssocID="{65D245F8-ED6F-47E8-8D07-9CED54ECE65F}" presName="textNode" presStyleLbl="bgShp" presStyleIdx="1" presStyleCnt="2"/>
      <dgm:spPr/>
    </dgm:pt>
    <dgm:pt modelId="{D912AAB8-69B8-4FAD-9A67-4396AC95BE7D}" type="pres">
      <dgm:prSet presAssocID="{65D245F8-ED6F-47E8-8D07-9CED54ECE65F}" presName="compChildNode" presStyleCnt="0"/>
      <dgm:spPr/>
    </dgm:pt>
    <dgm:pt modelId="{01B8D9C0-5C9A-482E-B02D-1464D3EF8E4C}" type="pres">
      <dgm:prSet presAssocID="{65D245F8-ED6F-47E8-8D07-9CED54ECE65F}" presName="theInnerList" presStyleCnt="0"/>
      <dgm:spPr/>
    </dgm:pt>
  </dgm:ptLst>
  <dgm:cxnLst>
    <dgm:cxn modelId="{02EA1D83-95F3-4DD5-A6D3-29DD6E4DB3E0}" type="presOf" srcId="{65D245F8-ED6F-47E8-8D07-9CED54ECE65F}" destId="{D98CDE5D-9AB0-453D-B6D5-DAD4565F0108}" srcOrd="0" destOrd="0" presId="urn:microsoft.com/office/officeart/2005/8/layout/lProcess2"/>
    <dgm:cxn modelId="{CEBFD98D-FBBD-4066-B1D9-A650959136D3}" srcId="{21294AAB-8E67-48F8-9291-D1F4FF8E302F}" destId="{65D245F8-ED6F-47E8-8D07-9CED54ECE65F}" srcOrd="1" destOrd="0" parTransId="{AAA439BC-518D-458E-BB8F-667259AD61FC}" sibTransId="{7015F561-9EA4-4843-A164-B206D1022B36}"/>
    <dgm:cxn modelId="{702BDE9E-5808-4F64-BE88-F28A2AC69F2C}" type="presOf" srcId="{65D245F8-ED6F-47E8-8D07-9CED54ECE65F}" destId="{D3AC1939-3F23-405A-A5A2-D7DF2FC3ED30}" srcOrd="1" destOrd="0" presId="urn:microsoft.com/office/officeart/2005/8/layout/lProcess2"/>
    <dgm:cxn modelId="{51082AAA-AF82-4E3B-A44F-E8DB83F8B50D}" type="presOf" srcId="{EBB3C885-13BA-4C44-922F-F3C74ABEF48E}" destId="{EB979267-399E-4F0F-B490-BB87F3BAC2A0}" srcOrd="1" destOrd="0" presId="urn:microsoft.com/office/officeart/2005/8/layout/lProcess2"/>
    <dgm:cxn modelId="{EA073FAB-274B-4CC8-82C7-E712C0FAC5AD}" srcId="{21294AAB-8E67-48F8-9291-D1F4FF8E302F}" destId="{EBB3C885-13BA-4C44-922F-F3C74ABEF48E}" srcOrd="0" destOrd="0" parTransId="{0D8F004F-ED33-472A-8CF4-5835C136A2B6}" sibTransId="{773B676D-E1EF-4977-B00C-8D2E1569FEAD}"/>
    <dgm:cxn modelId="{301082AE-7D13-41D2-8A35-3E1C969E9D08}" type="presOf" srcId="{EBB3C885-13BA-4C44-922F-F3C74ABEF48E}" destId="{9154FDF1-340C-40B8-B005-39BE87C3D279}" srcOrd="0" destOrd="0" presId="urn:microsoft.com/office/officeart/2005/8/layout/lProcess2"/>
    <dgm:cxn modelId="{463354C3-2208-42EC-90E9-A586F20551FA}" type="presOf" srcId="{21294AAB-8E67-48F8-9291-D1F4FF8E302F}" destId="{0EDD4968-3432-42D3-9EEE-E36815805477}" srcOrd="0" destOrd="0" presId="urn:microsoft.com/office/officeart/2005/8/layout/lProcess2"/>
    <dgm:cxn modelId="{59CF4370-8D12-49E2-9909-AEFFEA74DFC7}" type="presParOf" srcId="{0EDD4968-3432-42D3-9EEE-E36815805477}" destId="{84F38E32-547D-4525-B2E7-2979372753A7}" srcOrd="0" destOrd="0" presId="urn:microsoft.com/office/officeart/2005/8/layout/lProcess2"/>
    <dgm:cxn modelId="{C26DB25B-F42B-44A2-B1B0-6BE924DAC173}" type="presParOf" srcId="{84F38E32-547D-4525-B2E7-2979372753A7}" destId="{9154FDF1-340C-40B8-B005-39BE87C3D279}" srcOrd="0" destOrd="0" presId="urn:microsoft.com/office/officeart/2005/8/layout/lProcess2"/>
    <dgm:cxn modelId="{0AF2FB1C-4F47-4A06-A433-863B29C16ADB}" type="presParOf" srcId="{84F38E32-547D-4525-B2E7-2979372753A7}" destId="{EB979267-399E-4F0F-B490-BB87F3BAC2A0}" srcOrd="1" destOrd="0" presId="urn:microsoft.com/office/officeart/2005/8/layout/lProcess2"/>
    <dgm:cxn modelId="{3250505A-53BC-4743-9F14-3043851392CF}" type="presParOf" srcId="{84F38E32-547D-4525-B2E7-2979372753A7}" destId="{EAE7CF45-7103-460B-8551-61E8AC800BE7}" srcOrd="2" destOrd="0" presId="urn:microsoft.com/office/officeart/2005/8/layout/lProcess2"/>
    <dgm:cxn modelId="{DC616B72-2E00-4EA0-8738-1ACF646E3560}" type="presParOf" srcId="{EAE7CF45-7103-460B-8551-61E8AC800BE7}" destId="{247A9FC2-213E-4CF7-BE6D-E9B5C73B8158}" srcOrd="0" destOrd="0" presId="urn:microsoft.com/office/officeart/2005/8/layout/lProcess2"/>
    <dgm:cxn modelId="{9770EBF8-A052-43E1-8D46-CD917320A2EE}" type="presParOf" srcId="{0EDD4968-3432-42D3-9EEE-E36815805477}" destId="{EE3CF74F-DF84-439F-B35D-D06EDE351077}" srcOrd="1" destOrd="0" presId="urn:microsoft.com/office/officeart/2005/8/layout/lProcess2"/>
    <dgm:cxn modelId="{238AFFC0-E67B-45DA-80F7-F30F77AAF0C0}" type="presParOf" srcId="{0EDD4968-3432-42D3-9EEE-E36815805477}" destId="{DC3279F3-A31E-474C-A792-A53298F9E709}" srcOrd="2" destOrd="0" presId="urn:microsoft.com/office/officeart/2005/8/layout/lProcess2"/>
    <dgm:cxn modelId="{8295744F-2E89-4EAB-844B-318D401BCB01}" type="presParOf" srcId="{DC3279F3-A31E-474C-A792-A53298F9E709}" destId="{D98CDE5D-9AB0-453D-B6D5-DAD4565F0108}" srcOrd="0" destOrd="0" presId="urn:microsoft.com/office/officeart/2005/8/layout/lProcess2"/>
    <dgm:cxn modelId="{4D70EC65-6193-45E4-87BD-9917FD599591}" type="presParOf" srcId="{DC3279F3-A31E-474C-A792-A53298F9E709}" destId="{D3AC1939-3F23-405A-A5A2-D7DF2FC3ED30}" srcOrd="1" destOrd="0" presId="urn:microsoft.com/office/officeart/2005/8/layout/lProcess2"/>
    <dgm:cxn modelId="{CE283BE6-0012-42F4-A813-BF1CDC99B86C}" type="presParOf" srcId="{DC3279F3-A31E-474C-A792-A53298F9E709}" destId="{D912AAB8-69B8-4FAD-9A67-4396AC95BE7D}" srcOrd="2" destOrd="0" presId="urn:microsoft.com/office/officeart/2005/8/layout/lProcess2"/>
    <dgm:cxn modelId="{DF4D16B3-0E2E-46D5-BBD9-665F209BA50E}" type="presParOf" srcId="{D912AAB8-69B8-4FAD-9A67-4396AC95BE7D}" destId="{01B8D9C0-5C9A-482E-B02D-1464D3EF8E4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1D28C4-2C0C-476C-8CAD-EE588EFA34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C02B3-A203-4D90-B651-D86F50084566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CA" dirty="0"/>
            <a:t>Government of Canada</a:t>
          </a:r>
          <a:endParaRPr lang="en-US" dirty="0"/>
        </a:p>
      </dgm:t>
    </dgm:pt>
    <dgm:pt modelId="{EE0E70FB-1031-422A-9806-EEBA727761F6}" type="parTrans" cxnId="{3D22D752-1F7A-494E-B847-CA35A06BFF9D}">
      <dgm:prSet/>
      <dgm:spPr>
        <a:ln>
          <a:noFill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9A28766B-8B4C-468B-9250-E5E11A972275}" type="sibTrans" cxnId="{3D22D752-1F7A-494E-B847-CA35A06BFF9D}">
      <dgm:prSet/>
      <dgm:spPr/>
      <dgm:t>
        <a:bodyPr/>
        <a:lstStyle/>
        <a:p>
          <a:endParaRPr lang="en-US"/>
        </a:p>
      </dgm:t>
    </dgm:pt>
    <dgm:pt modelId="{37DCA43A-2CA9-462F-A1B8-2A9093CF67A5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CA" b="1" dirty="0"/>
            <a:t>National Research Council</a:t>
          </a:r>
          <a:endParaRPr lang="en-US" b="1" dirty="0"/>
        </a:p>
      </dgm:t>
    </dgm:pt>
    <dgm:pt modelId="{4ED15AD5-73F8-410A-B8F0-F1E02CF8DF87}" type="parTrans" cxnId="{0E5C6FD7-B311-4752-BD5A-7B0F3217F8A5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2D1CF0A-68C3-4142-8EEF-11758BA64F64}" type="sibTrans" cxnId="{0E5C6FD7-B311-4752-BD5A-7B0F3217F8A5}">
      <dgm:prSet/>
      <dgm:spPr/>
      <dgm:t>
        <a:bodyPr/>
        <a:lstStyle/>
        <a:p>
          <a:endParaRPr lang="en-US"/>
        </a:p>
      </dgm:t>
    </dgm:pt>
    <dgm:pt modelId="{A2C1A41C-D93C-416C-AC91-6CD1E48A032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CA" dirty="0"/>
            <a:t>Canadian Quantum Ecosystem</a:t>
          </a:r>
          <a:endParaRPr lang="en-US" dirty="0"/>
        </a:p>
      </dgm:t>
    </dgm:pt>
    <dgm:pt modelId="{823A0878-D7DD-4D12-9B00-AE01BA22DE46}" type="parTrans" cxnId="{CFE1AF40-E3AE-462C-9463-F5C328AAEAA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E495074-47DB-4CB7-9860-38F4FF2B97AC}" type="sibTrans" cxnId="{CFE1AF40-E3AE-462C-9463-F5C328AAEAA6}">
      <dgm:prSet/>
      <dgm:spPr/>
      <dgm:t>
        <a:bodyPr/>
        <a:lstStyle/>
        <a:p>
          <a:endParaRPr lang="en-US"/>
        </a:p>
      </dgm:t>
    </dgm:pt>
    <dgm:pt modelId="{9FFEAB5B-9411-4F97-A168-6BC226E837F5}" type="pres">
      <dgm:prSet presAssocID="{DB1D28C4-2C0C-476C-8CAD-EE588EFA34C1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</dgm:pt>
    <dgm:pt modelId="{BAC84AD4-217F-4633-9EC5-C2BB5A6A4DEE}" type="pres">
      <dgm:prSet presAssocID="{DB1D28C4-2C0C-476C-8CAD-EE588EFA34C1}" presName="cycle" presStyleCnt="0"/>
      <dgm:spPr/>
    </dgm:pt>
    <dgm:pt modelId="{D367C63E-5F2C-4B25-8EB3-0B5E2221F98A}" type="pres">
      <dgm:prSet presAssocID="{DB1D28C4-2C0C-476C-8CAD-EE588EFA34C1}" presName="centerShape" presStyleCnt="0"/>
      <dgm:spPr/>
    </dgm:pt>
    <dgm:pt modelId="{42D08EA0-1C1F-4C95-8F52-49CBE7A87E2F}" type="pres">
      <dgm:prSet presAssocID="{DB1D28C4-2C0C-476C-8CAD-EE588EFA34C1}" presName="connSite" presStyleLbl="node1" presStyleIdx="0" presStyleCnt="4"/>
      <dgm:spPr/>
    </dgm:pt>
    <dgm:pt modelId="{76F93263-15A8-480B-9C3D-6E6F36DC2BC5}" type="pres">
      <dgm:prSet presAssocID="{DB1D28C4-2C0C-476C-8CAD-EE588EFA34C1}" presName="visible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139482-9C2E-46B3-9CF1-BBC1FA667777}" type="pres">
      <dgm:prSet presAssocID="{EE0E70FB-1031-422A-9806-EEBA727761F6}" presName="Name25" presStyleLbl="parChTrans1D1" presStyleIdx="0" presStyleCnt="3"/>
      <dgm:spPr/>
    </dgm:pt>
    <dgm:pt modelId="{95046488-B9CA-4920-BC22-0DA76A9D915A}" type="pres">
      <dgm:prSet presAssocID="{2E5C02B3-A203-4D90-B651-D86F50084566}" presName="node" presStyleCnt="0"/>
      <dgm:spPr/>
    </dgm:pt>
    <dgm:pt modelId="{0BF95FD6-F753-4E36-B2A6-B7CDCEFCCA80}" type="pres">
      <dgm:prSet presAssocID="{2E5C02B3-A203-4D90-B651-D86F50084566}" presName="parentNode" presStyleLbl="node1" presStyleIdx="1" presStyleCnt="4" custScaleX="159939" custScaleY="159939" custLinFactNeighborX="-48859" custLinFactNeighborY="55211">
        <dgm:presLayoutVars>
          <dgm:chMax val="1"/>
          <dgm:bulletEnabled val="1"/>
        </dgm:presLayoutVars>
      </dgm:prSet>
      <dgm:spPr/>
    </dgm:pt>
    <dgm:pt modelId="{A81610D9-C5C9-4C0E-A6E0-0BA9F85964C4}" type="pres">
      <dgm:prSet presAssocID="{2E5C02B3-A203-4D90-B651-D86F50084566}" presName="childNode" presStyleLbl="revTx" presStyleIdx="0" presStyleCnt="0">
        <dgm:presLayoutVars>
          <dgm:bulletEnabled val="1"/>
        </dgm:presLayoutVars>
      </dgm:prSet>
      <dgm:spPr/>
    </dgm:pt>
    <dgm:pt modelId="{A5B86827-B75B-4B36-8F9F-3C8FA6EEF6BE}" type="pres">
      <dgm:prSet presAssocID="{4ED15AD5-73F8-410A-B8F0-F1E02CF8DF87}" presName="Name25" presStyleLbl="parChTrans1D1" presStyleIdx="1" presStyleCnt="3"/>
      <dgm:spPr/>
    </dgm:pt>
    <dgm:pt modelId="{87F01E85-F9D9-4963-83EB-B67C51E7525A}" type="pres">
      <dgm:prSet presAssocID="{37DCA43A-2CA9-462F-A1B8-2A9093CF67A5}" presName="node" presStyleCnt="0"/>
      <dgm:spPr/>
    </dgm:pt>
    <dgm:pt modelId="{6256FC5E-9407-4443-A57A-B569A0901EAC}" type="pres">
      <dgm:prSet presAssocID="{37DCA43A-2CA9-462F-A1B8-2A9093CF67A5}" presName="parentNode" presStyleLbl="node1" presStyleIdx="2" presStyleCnt="4" custScaleX="164777" custScaleY="164777" custLinFactX="-33386" custLinFactNeighborX="-100000" custLinFactNeighborY="2391">
        <dgm:presLayoutVars>
          <dgm:chMax val="1"/>
          <dgm:bulletEnabled val="1"/>
        </dgm:presLayoutVars>
      </dgm:prSet>
      <dgm:spPr/>
    </dgm:pt>
    <dgm:pt modelId="{C18E2C62-D192-4AB5-B2BF-85E0E04FA5CE}" type="pres">
      <dgm:prSet presAssocID="{37DCA43A-2CA9-462F-A1B8-2A9093CF67A5}" presName="childNode" presStyleLbl="revTx" presStyleIdx="0" presStyleCnt="0">
        <dgm:presLayoutVars>
          <dgm:bulletEnabled val="1"/>
        </dgm:presLayoutVars>
      </dgm:prSet>
      <dgm:spPr/>
    </dgm:pt>
    <dgm:pt modelId="{D1AB4DDD-DFAA-4484-837C-47A9277AB03E}" type="pres">
      <dgm:prSet presAssocID="{823A0878-D7DD-4D12-9B00-AE01BA22DE46}" presName="Name25" presStyleLbl="parChTrans1D1" presStyleIdx="2" presStyleCnt="3"/>
      <dgm:spPr/>
    </dgm:pt>
    <dgm:pt modelId="{691599F5-F67F-4FAE-9764-4D8136F6F3A5}" type="pres">
      <dgm:prSet presAssocID="{A2C1A41C-D93C-416C-AC91-6CD1E48A032E}" presName="node" presStyleCnt="0"/>
      <dgm:spPr/>
    </dgm:pt>
    <dgm:pt modelId="{309AF602-B019-47A4-9EC2-18006B74AD92}" type="pres">
      <dgm:prSet presAssocID="{A2C1A41C-D93C-416C-AC91-6CD1E48A032E}" presName="parentNode" presStyleLbl="node1" presStyleIdx="3" presStyleCnt="4" custScaleX="167740" custScaleY="167739" custLinFactNeighborX="-48233" custLinFactNeighborY="-48213">
        <dgm:presLayoutVars>
          <dgm:chMax val="1"/>
          <dgm:bulletEnabled val="1"/>
        </dgm:presLayoutVars>
      </dgm:prSet>
      <dgm:spPr/>
    </dgm:pt>
    <dgm:pt modelId="{1634F59E-0B70-46EE-9E77-D94A357CED07}" type="pres">
      <dgm:prSet presAssocID="{A2C1A41C-D93C-416C-AC91-6CD1E48A032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9D0A10F-674E-4A3A-BBC7-C4938849F4B0}" type="presOf" srcId="{823A0878-D7DD-4D12-9B00-AE01BA22DE46}" destId="{D1AB4DDD-DFAA-4484-837C-47A9277AB03E}" srcOrd="0" destOrd="0" presId="urn:microsoft.com/office/officeart/2005/8/layout/radial2"/>
    <dgm:cxn modelId="{D7F33630-3166-4937-986A-86FB49102C79}" type="presOf" srcId="{DB1D28C4-2C0C-476C-8CAD-EE588EFA34C1}" destId="{9FFEAB5B-9411-4F97-A168-6BC226E837F5}" srcOrd="0" destOrd="0" presId="urn:microsoft.com/office/officeart/2005/8/layout/radial2"/>
    <dgm:cxn modelId="{CFE1AF40-E3AE-462C-9463-F5C328AAEAA6}" srcId="{DB1D28C4-2C0C-476C-8CAD-EE588EFA34C1}" destId="{A2C1A41C-D93C-416C-AC91-6CD1E48A032E}" srcOrd="2" destOrd="0" parTransId="{823A0878-D7DD-4D12-9B00-AE01BA22DE46}" sibTransId="{CE495074-47DB-4CB7-9860-38F4FF2B97AC}"/>
    <dgm:cxn modelId="{6E340F45-FE2F-46F9-9A20-6B1F7F440C09}" type="presOf" srcId="{37DCA43A-2CA9-462F-A1B8-2A9093CF67A5}" destId="{6256FC5E-9407-4443-A57A-B569A0901EAC}" srcOrd="0" destOrd="0" presId="urn:microsoft.com/office/officeart/2005/8/layout/radial2"/>
    <dgm:cxn modelId="{F66E9652-AE61-4ED4-A443-AA4B3BBDF366}" type="presOf" srcId="{4ED15AD5-73F8-410A-B8F0-F1E02CF8DF87}" destId="{A5B86827-B75B-4B36-8F9F-3C8FA6EEF6BE}" srcOrd="0" destOrd="0" presId="urn:microsoft.com/office/officeart/2005/8/layout/radial2"/>
    <dgm:cxn modelId="{3D22D752-1F7A-494E-B847-CA35A06BFF9D}" srcId="{DB1D28C4-2C0C-476C-8CAD-EE588EFA34C1}" destId="{2E5C02B3-A203-4D90-B651-D86F50084566}" srcOrd="0" destOrd="0" parTransId="{EE0E70FB-1031-422A-9806-EEBA727761F6}" sibTransId="{9A28766B-8B4C-468B-9250-E5E11A972275}"/>
    <dgm:cxn modelId="{14A04C93-786A-4C9E-9E94-A3A163294312}" type="presOf" srcId="{2E5C02B3-A203-4D90-B651-D86F50084566}" destId="{0BF95FD6-F753-4E36-B2A6-B7CDCEFCCA80}" srcOrd="0" destOrd="0" presId="urn:microsoft.com/office/officeart/2005/8/layout/radial2"/>
    <dgm:cxn modelId="{FE49FDD3-7173-47CF-8597-48709F52A40D}" type="presOf" srcId="{A2C1A41C-D93C-416C-AC91-6CD1E48A032E}" destId="{309AF602-B019-47A4-9EC2-18006B74AD92}" srcOrd="0" destOrd="0" presId="urn:microsoft.com/office/officeart/2005/8/layout/radial2"/>
    <dgm:cxn modelId="{0E5C6FD7-B311-4752-BD5A-7B0F3217F8A5}" srcId="{DB1D28C4-2C0C-476C-8CAD-EE588EFA34C1}" destId="{37DCA43A-2CA9-462F-A1B8-2A9093CF67A5}" srcOrd="1" destOrd="0" parTransId="{4ED15AD5-73F8-410A-B8F0-F1E02CF8DF87}" sibTransId="{22D1CF0A-68C3-4142-8EEF-11758BA64F64}"/>
    <dgm:cxn modelId="{8053D4DD-A374-4200-B700-D57037E6ACB1}" type="presOf" srcId="{EE0E70FB-1031-422A-9806-EEBA727761F6}" destId="{B3139482-9C2E-46B3-9CF1-BBC1FA667777}" srcOrd="0" destOrd="0" presId="urn:microsoft.com/office/officeart/2005/8/layout/radial2"/>
    <dgm:cxn modelId="{0245A179-037D-4C5A-884E-AC24298ED923}" type="presParOf" srcId="{9FFEAB5B-9411-4F97-A168-6BC226E837F5}" destId="{BAC84AD4-217F-4633-9EC5-C2BB5A6A4DEE}" srcOrd="0" destOrd="0" presId="urn:microsoft.com/office/officeart/2005/8/layout/radial2"/>
    <dgm:cxn modelId="{52B5236C-2B1D-466F-B855-E556D35B58DA}" type="presParOf" srcId="{BAC84AD4-217F-4633-9EC5-C2BB5A6A4DEE}" destId="{D367C63E-5F2C-4B25-8EB3-0B5E2221F98A}" srcOrd="0" destOrd="0" presId="urn:microsoft.com/office/officeart/2005/8/layout/radial2"/>
    <dgm:cxn modelId="{9AE12B25-1BBC-4A45-8DDF-806F9CB64434}" type="presParOf" srcId="{D367C63E-5F2C-4B25-8EB3-0B5E2221F98A}" destId="{42D08EA0-1C1F-4C95-8F52-49CBE7A87E2F}" srcOrd="0" destOrd="0" presId="urn:microsoft.com/office/officeart/2005/8/layout/radial2"/>
    <dgm:cxn modelId="{9B4C6352-6EBC-4EB1-87EC-26DD359D5999}" type="presParOf" srcId="{D367C63E-5F2C-4B25-8EB3-0B5E2221F98A}" destId="{76F93263-15A8-480B-9C3D-6E6F36DC2BC5}" srcOrd="1" destOrd="0" presId="urn:microsoft.com/office/officeart/2005/8/layout/radial2"/>
    <dgm:cxn modelId="{36F69558-8366-4F72-A07B-A02591780808}" type="presParOf" srcId="{BAC84AD4-217F-4633-9EC5-C2BB5A6A4DEE}" destId="{B3139482-9C2E-46B3-9CF1-BBC1FA667777}" srcOrd="1" destOrd="0" presId="urn:microsoft.com/office/officeart/2005/8/layout/radial2"/>
    <dgm:cxn modelId="{FD697DF9-8E07-4AE3-8B92-EF374F075A21}" type="presParOf" srcId="{BAC84AD4-217F-4633-9EC5-C2BB5A6A4DEE}" destId="{95046488-B9CA-4920-BC22-0DA76A9D915A}" srcOrd="2" destOrd="0" presId="urn:microsoft.com/office/officeart/2005/8/layout/radial2"/>
    <dgm:cxn modelId="{CD5138FC-1CDC-4872-95DD-E167FC3C2973}" type="presParOf" srcId="{95046488-B9CA-4920-BC22-0DA76A9D915A}" destId="{0BF95FD6-F753-4E36-B2A6-B7CDCEFCCA80}" srcOrd="0" destOrd="0" presId="urn:microsoft.com/office/officeart/2005/8/layout/radial2"/>
    <dgm:cxn modelId="{4749D9EA-1541-4AED-B92F-77C2B58E9898}" type="presParOf" srcId="{95046488-B9CA-4920-BC22-0DA76A9D915A}" destId="{A81610D9-C5C9-4C0E-A6E0-0BA9F85964C4}" srcOrd="1" destOrd="0" presId="urn:microsoft.com/office/officeart/2005/8/layout/radial2"/>
    <dgm:cxn modelId="{AC2B496E-2A6F-4CD0-8AC5-A12AC0335309}" type="presParOf" srcId="{BAC84AD4-217F-4633-9EC5-C2BB5A6A4DEE}" destId="{A5B86827-B75B-4B36-8F9F-3C8FA6EEF6BE}" srcOrd="3" destOrd="0" presId="urn:microsoft.com/office/officeart/2005/8/layout/radial2"/>
    <dgm:cxn modelId="{55697C08-BF86-4105-B1DF-CFB8FD1AE994}" type="presParOf" srcId="{BAC84AD4-217F-4633-9EC5-C2BB5A6A4DEE}" destId="{87F01E85-F9D9-4963-83EB-B67C51E7525A}" srcOrd="4" destOrd="0" presId="urn:microsoft.com/office/officeart/2005/8/layout/radial2"/>
    <dgm:cxn modelId="{442D9D4C-FBE9-4BAF-9102-9F97B3336380}" type="presParOf" srcId="{87F01E85-F9D9-4963-83EB-B67C51E7525A}" destId="{6256FC5E-9407-4443-A57A-B569A0901EAC}" srcOrd="0" destOrd="0" presId="urn:microsoft.com/office/officeart/2005/8/layout/radial2"/>
    <dgm:cxn modelId="{2989A5FF-7121-4BAF-A47B-59C9271435B5}" type="presParOf" srcId="{87F01E85-F9D9-4963-83EB-B67C51E7525A}" destId="{C18E2C62-D192-4AB5-B2BF-85E0E04FA5CE}" srcOrd="1" destOrd="0" presId="urn:microsoft.com/office/officeart/2005/8/layout/radial2"/>
    <dgm:cxn modelId="{D72F5E4F-5D2B-469D-8C5A-86972097EC5E}" type="presParOf" srcId="{BAC84AD4-217F-4633-9EC5-C2BB5A6A4DEE}" destId="{D1AB4DDD-DFAA-4484-837C-47A9277AB03E}" srcOrd="5" destOrd="0" presId="urn:microsoft.com/office/officeart/2005/8/layout/radial2"/>
    <dgm:cxn modelId="{4A31CF62-B7F5-4EF1-8D27-80AE65CB8C2F}" type="presParOf" srcId="{BAC84AD4-217F-4633-9EC5-C2BB5A6A4DEE}" destId="{691599F5-F67F-4FAE-9764-4D8136F6F3A5}" srcOrd="6" destOrd="0" presId="urn:microsoft.com/office/officeart/2005/8/layout/radial2"/>
    <dgm:cxn modelId="{B3435673-F988-4856-AD05-AF790104EF5C}" type="presParOf" srcId="{691599F5-F67F-4FAE-9764-4D8136F6F3A5}" destId="{309AF602-B019-47A4-9EC2-18006B74AD92}" srcOrd="0" destOrd="0" presId="urn:microsoft.com/office/officeart/2005/8/layout/radial2"/>
    <dgm:cxn modelId="{D09F8F51-328C-488C-A413-47B5639856A3}" type="presParOf" srcId="{691599F5-F67F-4FAE-9764-4D8136F6F3A5}" destId="{1634F59E-0B70-46EE-9E77-D94A357CED0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D28C4-2C0C-476C-8CAD-EE588EFA34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C02B3-A203-4D90-B651-D86F5008456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CA" sz="1800" dirty="0"/>
            <a:t>Quantum Computing</a:t>
          </a:r>
          <a:endParaRPr lang="en-US" sz="1800" dirty="0"/>
        </a:p>
      </dgm:t>
    </dgm:pt>
    <dgm:pt modelId="{EE0E70FB-1031-422A-9806-EEBA727761F6}" type="parTrans" cxnId="{3D22D752-1F7A-494E-B847-CA35A06BFF9D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9A28766B-8B4C-468B-9250-E5E11A972275}" type="sibTrans" cxnId="{3D22D752-1F7A-494E-B847-CA35A06BFF9D}">
      <dgm:prSet/>
      <dgm:spPr/>
      <dgm:t>
        <a:bodyPr/>
        <a:lstStyle/>
        <a:p>
          <a:endParaRPr lang="en-US"/>
        </a:p>
      </dgm:t>
    </dgm:pt>
    <dgm:pt modelId="{37DCA43A-2CA9-462F-A1B8-2A9093CF67A5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en-CA" sz="1800" b="0" dirty="0"/>
            <a:t>Quantum Comms</a:t>
          </a:r>
          <a:endParaRPr lang="en-US" sz="1800" b="0" dirty="0"/>
        </a:p>
      </dgm:t>
    </dgm:pt>
    <dgm:pt modelId="{4ED15AD5-73F8-410A-B8F0-F1E02CF8DF87}" type="parTrans" cxnId="{0E5C6FD7-B311-4752-BD5A-7B0F3217F8A5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22D1CF0A-68C3-4142-8EEF-11758BA64F64}" type="sibTrans" cxnId="{0E5C6FD7-B311-4752-BD5A-7B0F3217F8A5}">
      <dgm:prSet/>
      <dgm:spPr/>
      <dgm:t>
        <a:bodyPr/>
        <a:lstStyle/>
        <a:p>
          <a:endParaRPr lang="en-US"/>
        </a:p>
      </dgm:t>
    </dgm:pt>
    <dgm:pt modelId="{A2C1A41C-D93C-416C-AC91-6CD1E48A032E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en-CA" sz="1800" dirty="0"/>
            <a:t>Quantum Sensing</a:t>
          </a:r>
          <a:endParaRPr lang="en-US" sz="1800" dirty="0"/>
        </a:p>
      </dgm:t>
    </dgm:pt>
    <dgm:pt modelId="{823A0878-D7DD-4D12-9B00-AE01BA22DE46}" type="parTrans" cxnId="{CFE1AF40-E3AE-462C-9463-F5C328AAEAA6}">
      <dgm:prSet/>
      <dgm:spPr>
        <a:ln>
          <a:headEnd type="none" w="med" len="med"/>
          <a:tailEnd type="triangle" w="med" len="med"/>
        </a:ln>
      </dgm:spPr>
      <dgm:t>
        <a:bodyPr/>
        <a:lstStyle/>
        <a:p>
          <a:endParaRPr lang="en-US"/>
        </a:p>
      </dgm:t>
    </dgm:pt>
    <dgm:pt modelId="{CE495074-47DB-4CB7-9860-38F4FF2B97AC}" type="sibTrans" cxnId="{CFE1AF40-E3AE-462C-9463-F5C328AAEAA6}">
      <dgm:prSet/>
      <dgm:spPr/>
      <dgm:t>
        <a:bodyPr/>
        <a:lstStyle/>
        <a:p>
          <a:endParaRPr lang="en-US"/>
        </a:p>
      </dgm:t>
    </dgm:pt>
    <dgm:pt modelId="{9FFEAB5B-9411-4F97-A168-6BC226E837F5}" type="pres">
      <dgm:prSet presAssocID="{DB1D28C4-2C0C-476C-8CAD-EE588EFA34C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AC84AD4-217F-4633-9EC5-C2BB5A6A4DEE}" type="pres">
      <dgm:prSet presAssocID="{DB1D28C4-2C0C-476C-8CAD-EE588EFA34C1}" presName="cycle" presStyleCnt="0"/>
      <dgm:spPr/>
    </dgm:pt>
    <dgm:pt modelId="{D367C63E-5F2C-4B25-8EB3-0B5E2221F98A}" type="pres">
      <dgm:prSet presAssocID="{DB1D28C4-2C0C-476C-8CAD-EE588EFA34C1}" presName="centerShape" presStyleCnt="0"/>
      <dgm:spPr/>
    </dgm:pt>
    <dgm:pt modelId="{42D08EA0-1C1F-4C95-8F52-49CBE7A87E2F}" type="pres">
      <dgm:prSet presAssocID="{DB1D28C4-2C0C-476C-8CAD-EE588EFA34C1}" presName="connSite" presStyleLbl="node1" presStyleIdx="0" presStyleCnt="4"/>
      <dgm:spPr/>
    </dgm:pt>
    <dgm:pt modelId="{76F93263-15A8-480B-9C3D-6E6F36DC2BC5}" type="pres">
      <dgm:prSet presAssocID="{DB1D28C4-2C0C-476C-8CAD-EE588EFA34C1}" presName="visible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139482-9C2E-46B3-9CF1-BBC1FA667777}" type="pres">
      <dgm:prSet presAssocID="{EE0E70FB-1031-422A-9806-EEBA727761F6}" presName="Name25" presStyleLbl="parChTrans1D1" presStyleIdx="0" presStyleCnt="3"/>
      <dgm:spPr/>
    </dgm:pt>
    <dgm:pt modelId="{95046488-B9CA-4920-BC22-0DA76A9D915A}" type="pres">
      <dgm:prSet presAssocID="{2E5C02B3-A203-4D90-B651-D86F50084566}" presName="node" presStyleCnt="0"/>
      <dgm:spPr/>
    </dgm:pt>
    <dgm:pt modelId="{0BF95FD6-F753-4E36-B2A6-B7CDCEFCCA80}" type="pres">
      <dgm:prSet presAssocID="{2E5C02B3-A203-4D90-B651-D86F50084566}" presName="parentNode" presStyleLbl="node1" presStyleIdx="1" presStyleCnt="4" custScaleX="174960" custScaleY="174960" custLinFactNeighborX="48021" custLinFactNeighborY="49174">
        <dgm:presLayoutVars>
          <dgm:chMax val="1"/>
          <dgm:bulletEnabled val="1"/>
        </dgm:presLayoutVars>
      </dgm:prSet>
      <dgm:spPr/>
    </dgm:pt>
    <dgm:pt modelId="{A81610D9-C5C9-4C0E-A6E0-0BA9F85964C4}" type="pres">
      <dgm:prSet presAssocID="{2E5C02B3-A203-4D90-B651-D86F50084566}" presName="childNode" presStyleLbl="revTx" presStyleIdx="0" presStyleCnt="0">
        <dgm:presLayoutVars>
          <dgm:bulletEnabled val="1"/>
        </dgm:presLayoutVars>
      </dgm:prSet>
      <dgm:spPr/>
    </dgm:pt>
    <dgm:pt modelId="{A5B86827-B75B-4B36-8F9F-3C8FA6EEF6BE}" type="pres">
      <dgm:prSet presAssocID="{4ED15AD5-73F8-410A-B8F0-F1E02CF8DF87}" presName="Name25" presStyleLbl="parChTrans1D1" presStyleIdx="1" presStyleCnt="3"/>
      <dgm:spPr/>
    </dgm:pt>
    <dgm:pt modelId="{87F01E85-F9D9-4963-83EB-B67C51E7525A}" type="pres">
      <dgm:prSet presAssocID="{37DCA43A-2CA9-462F-A1B8-2A9093CF67A5}" presName="node" presStyleCnt="0"/>
      <dgm:spPr/>
    </dgm:pt>
    <dgm:pt modelId="{6256FC5E-9407-4443-A57A-B569A0901EAC}" type="pres">
      <dgm:prSet presAssocID="{37DCA43A-2CA9-462F-A1B8-2A9093CF67A5}" presName="parentNode" presStyleLbl="node1" presStyleIdx="2" presStyleCnt="4" custScaleX="164777" custScaleY="164777" custLinFactX="32469" custLinFactNeighborX="100000" custLinFactNeighborY="1377">
        <dgm:presLayoutVars>
          <dgm:chMax val="1"/>
          <dgm:bulletEnabled val="1"/>
        </dgm:presLayoutVars>
      </dgm:prSet>
      <dgm:spPr/>
    </dgm:pt>
    <dgm:pt modelId="{C18E2C62-D192-4AB5-B2BF-85E0E04FA5CE}" type="pres">
      <dgm:prSet presAssocID="{37DCA43A-2CA9-462F-A1B8-2A9093CF67A5}" presName="childNode" presStyleLbl="revTx" presStyleIdx="0" presStyleCnt="0">
        <dgm:presLayoutVars>
          <dgm:bulletEnabled val="1"/>
        </dgm:presLayoutVars>
      </dgm:prSet>
      <dgm:spPr/>
    </dgm:pt>
    <dgm:pt modelId="{D1AB4DDD-DFAA-4484-837C-47A9277AB03E}" type="pres">
      <dgm:prSet presAssocID="{823A0878-D7DD-4D12-9B00-AE01BA22DE46}" presName="Name25" presStyleLbl="parChTrans1D1" presStyleIdx="2" presStyleCnt="3"/>
      <dgm:spPr/>
    </dgm:pt>
    <dgm:pt modelId="{691599F5-F67F-4FAE-9764-4D8136F6F3A5}" type="pres">
      <dgm:prSet presAssocID="{A2C1A41C-D93C-416C-AC91-6CD1E48A032E}" presName="node" presStyleCnt="0"/>
      <dgm:spPr/>
    </dgm:pt>
    <dgm:pt modelId="{309AF602-B019-47A4-9EC2-18006B74AD92}" type="pres">
      <dgm:prSet presAssocID="{A2C1A41C-D93C-416C-AC91-6CD1E48A032E}" presName="parentNode" presStyleLbl="node1" presStyleIdx="3" presStyleCnt="4" custScaleX="167740" custScaleY="167739" custLinFactNeighborX="52348" custLinFactNeighborY="-54106">
        <dgm:presLayoutVars>
          <dgm:chMax val="1"/>
          <dgm:bulletEnabled val="1"/>
        </dgm:presLayoutVars>
      </dgm:prSet>
      <dgm:spPr/>
    </dgm:pt>
    <dgm:pt modelId="{1634F59E-0B70-46EE-9E77-D94A357CED07}" type="pres">
      <dgm:prSet presAssocID="{A2C1A41C-D93C-416C-AC91-6CD1E48A032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9D0A10F-674E-4A3A-BBC7-C4938849F4B0}" type="presOf" srcId="{823A0878-D7DD-4D12-9B00-AE01BA22DE46}" destId="{D1AB4DDD-DFAA-4484-837C-47A9277AB03E}" srcOrd="0" destOrd="0" presId="urn:microsoft.com/office/officeart/2005/8/layout/radial2"/>
    <dgm:cxn modelId="{D7F33630-3166-4937-986A-86FB49102C79}" type="presOf" srcId="{DB1D28C4-2C0C-476C-8CAD-EE588EFA34C1}" destId="{9FFEAB5B-9411-4F97-A168-6BC226E837F5}" srcOrd="0" destOrd="0" presId="urn:microsoft.com/office/officeart/2005/8/layout/radial2"/>
    <dgm:cxn modelId="{CFE1AF40-E3AE-462C-9463-F5C328AAEAA6}" srcId="{DB1D28C4-2C0C-476C-8CAD-EE588EFA34C1}" destId="{A2C1A41C-D93C-416C-AC91-6CD1E48A032E}" srcOrd="2" destOrd="0" parTransId="{823A0878-D7DD-4D12-9B00-AE01BA22DE46}" sibTransId="{CE495074-47DB-4CB7-9860-38F4FF2B97AC}"/>
    <dgm:cxn modelId="{6E340F45-FE2F-46F9-9A20-6B1F7F440C09}" type="presOf" srcId="{37DCA43A-2CA9-462F-A1B8-2A9093CF67A5}" destId="{6256FC5E-9407-4443-A57A-B569A0901EAC}" srcOrd="0" destOrd="0" presId="urn:microsoft.com/office/officeart/2005/8/layout/radial2"/>
    <dgm:cxn modelId="{F66E9652-AE61-4ED4-A443-AA4B3BBDF366}" type="presOf" srcId="{4ED15AD5-73F8-410A-B8F0-F1E02CF8DF87}" destId="{A5B86827-B75B-4B36-8F9F-3C8FA6EEF6BE}" srcOrd="0" destOrd="0" presId="urn:microsoft.com/office/officeart/2005/8/layout/radial2"/>
    <dgm:cxn modelId="{3D22D752-1F7A-494E-B847-CA35A06BFF9D}" srcId="{DB1D28C4-2C0C-476C-8CAD-EE588EFA34C1}" destId="{2E5C02B3-A203-4D90-B651-D86F50084566}" srcOrd="0" destOrd="0" parTransId="{EE0E70FB-1031-422A-9806-EEBA727761F6}" sibTransId="{9A28766B-8B4C-468B-9250-E5E11A972275}"/>
    <dgm:cxn modelId="{14A04C93-786A-4C9E-9E94-A3A163294312}" type="presOf" srcId="{2E5C02B3-A203-4D90-B651-D86F50084566}" destId="{0BF95FD6-F753-4E36-B2A6-B7CDCEFCCA80}" srcOrd="0" destOrd="0" presId="urn:microsoft.com/office/officeart/2005/8/layout/radial2"/>
    <dgm:cxn modelId="{FE49FDD3-7173-47CF-8597-48709F52A40D}" type="presOf" srcId="{A2C1A41C-D93C-416C-AC91-6CD1E48A032E}" destId="{309AF602-B019-47A4-9EC2-18006B74AD92}" srcOrd="0" destOrd="0" presId="urn:microsoft.com/office/officeart/2005/8/layout/radial2"/>
    <dgm:cxn modelId="{0E5C6FD7-B311-4752-BD5A-7B0F3217F8A5}" srcId="{DB1D28C4-2C0C-476C-8CAD-EE588EFA34C1}" destId="{37DCA43A-2CA9-462F-A1B8-2A9093CF67A5}" srcOrd="1" destOrd="0" parTransId="{4ED15AD5-73F8-410A-B8F0-F1E02CF8DF87}" sibTransId="{22D1CF0A-68C3-4142-8EEF-11758BA64F64}"/>
    <dgm:cxn modelId="{8053D4DD-A374-4200-B700-D57037E6ACB1}" type="presOf" srcId="{EE0E70FB-1031-422A-9806-EEBA727761F6}" destId="{B3139482-9C2E-46B3-9CF1-BBC1FA667777}" srcOrd="0" destOrd="0" presId="urn:microsoft.com/office/officeart/2005/8/layout/radial2"/>
    <dgm:cxn modelId="{0245A179-037D-4C5A-884E-AC24298ED923}" type="presParOf" srcId="{9FFEAB5B-9411-4F97-A168-6BC226E837F5}" destId="{BAC84AD4-217F-4633-9EC5-C2BB5A6A4DEE}" srcOrd="0" destOrd="0" presId="urn:microsoft.com/office/officeart/2005/8/layout/radial2"/>
    <dgm:cxn modelId="{52B5236C-2B1D-466F-B855-E556D35B58DA}" type="presParOf" srcId="{BAC84AD4-217F-4633-9EC5-C2BB5A6A4DEE}" destId="{D367C63E-5F2C-4B25-8EB3-0B5E2221F98A}" srcOrd="0" destOrd="0" presId="urn:microsoft.com/office/officeart/2005/8/layout/radial2"/>
    <dgm:cxn modelId="{9AE12B25-1BBC-4A45-8DDF-806F9CB64434}" type="presParOf" srcId="{D367C63E-5F2C-4B25-8EB3-0B5E2221F98A}" destId="{42D08EA0-1C1F-4C95-8F52-49CBE7A87E2F}" srcOrd="0" destOrd="0" presId="urn:microsoft.com/office/officeart/2005/8/layout/radial2"/>
    <dgm:cxn modelId="{9B4C6352-6EBC-4EB1-87EC-26DD359D5999}" type="presParOf" srcId="{D367C63E-5F2C-4B25-8EB3-0B5E2221F98A}" destId="{76F93263-15A8-480B-9C3D-6E6F36DC2BC5}" srcOrd="1" destOrd="0" presId="urn:microsoft.com/office/officeart/2005/8/layout/radial2"/>
    <dgm:cxn modelId="{36F69558-8366-4F72-A07B-A02591780808}" type="presParOf" srcId="{BAC84AD4-217F-4633-9EC5-C2BB5A6A4DEE}" destId="{B3139482-9C2E-46B3-9CF1-BBC1FA667777}" srcOrd="1" destOrd="0" presId="urn:microsoft.com/office/officeart/2005/8/layout/radial2"/>
    <dgm:cxn modelId="{FD697DF9-8E07-4AE3-8B92-EF374F075A21}" type="presParOf" srcId="{BAC84AD4-217F-4633-9EC5-C2BB5A6A4DEE}" destId="{95046488-B9CA-4920-BC22-0DA76A9D915A}" srcOrd="2" destOrd="0" presId="urn:microsoft.com/office/officeart/2005/8/layout/radial2"/>
    <dgm:cxn modelId="{CD5138FC-1CDC-4872-95DD-E167FC3C2973}" type="presParOf" srcId="{95046488-B9CA-4920-BC22-0DA76A9D915A}" destId="{0BF95FD6-F753-4E36-B2A6-B7CDCEFCCA80}" srcOrd="0" destOrd="0" presId="urn:microsoft.com/office/officeart/2005/8/layout/radial2"/>
    <dgm:cxn modelId="{4749D9EA-1541-4AED-B92F-77C2B58E9898}" type="presParOf" srcId="{95046488-B9CA-4920-BC22-0DA76A9D915A}" destId="{A81610D9-C5C9-4C0E-A6E0-0BA9F85964C4}" srcOrd="1" destOrd="0" presId="urn:microsoft.com/office/officeart/2005/8/layout/radial2"/>
    <dgm:cxn modelId="{AC2B496E-2A6F-4CD0-8AC5-A12AC0335309}" type="presParOf" srcId="{BAC84AD4-217F-4633-9EC5-C2BB5A6A4DEE}" destId="{A5B86827-B75B-4B36-8F9F-3C8FA6EEF6BE}" srcOrd="3" destOrd="0" presId="urn:microsoft.com/office/officeart/2005/8/layout/radial2"/>
    <dgm:cxn modelId="{55697C08-BF86-4105-B1DF-CFB8FD1AE994}" type="presParOf" srcId="{BAC84AD4-217F-4633-9EC5-C2BB5A6A4DEE}" destId="{87F01E85-F9D9-4963-83EB-B67C51E7525A}" srcOrd="4" destOrd="0" presId="urn:microsoft.com/office/officeart/2005/8/layout/radial2"/>
    <dgm:cxn modelId="{442D9D4C-FBE9-4BAF-9102-9F97B3336380}" type="presParOf" srcId="{87F01E85-F9D9-4963-83EB-B67C51E7525A}" destId="{6256FC5E-9407-4443-A57A-B569A0901EAC}" srcOrd="0" destOrd="0" presId="urn:microsoft.com/office/officeart/2005/8/layout/radial2"/>
    <dgm:cxn modelId="{2989A5FF-7121-4BAF-A47B-59C9271435B5}" type="presParOf" srcId="{87F01E85-F9D9-4963-83EB-B67C51E7525A}" destId="{C18E2C62-D192-4AB5-B2BF-85E0E04FA5CE}" srcOrd="1" destOrd="0" presId="urn:microsoft.com/office/officeart/2005/8/layout/radial2"/>
    <dgm:cxn modelId="{D72F5E4F-5D2B-469D-8C5A-86972097EC5E}" type="presParOf" srcId="{BAC84AD4-217F-4633-9EC5-C2BB5A6A4DEE}" destId="{D1AB4DDD-DFAA-4484-837C-47A9277AB03E}" srcOrd="5" destOrd="0" presId="urn:microsoft.com/office/officeart/2005/8/layout/radial2"/>
    <dgm:cxn modelId="{4A31CF62-B7F5-4EF1-8D27-80AE65CB8C2F}" type="presParOf" srcId="{BAC84AD4-217F-4633-9EC5-C2BB5A6A4DEE}" destId="{691599F5-F67F-4FAE-9764-4D8136F6F3A5}" srcOrd="6" destOrd="0" presId="urn:microsoft.com/office/officeart/2005/8/layout/radial2"/>
    <dgm:cxn modelId="{B3435673-F988-4856-AD05-AF790104EF5C}" type="presParOf" srcId="{691599F5-F67F-4FAE-9764-4D8136F6F3A5}" destId="{309AF602-B019-47A4-9EC2-18006B74AD92}" srcOrd="0" destOrd="0" presId="urn:microsoft.com/office/officeart/2005/8/layout/radial2"/>
    <dgm:cxn modelId="{D09F8F51-328C-488C-A413-47B5639856A3}" type="presParOf" srcId="{691599F5-F67F-4FAE-9764-4D8136F6F3A5}" destId="{1634F59E-0B70-46EE-9E77-D94A357CED0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1AEB9E-EFE4-4537-8357-331EE4CAD37F}" type="doc">
      <dgm:prSet loTypeId="urn:microsoft.com/office/officeart/2008/layout/PictureLineup" loCatId="pictur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2B071B53-2AED-4287-A651-AF77341B5433}">
      <dgm:prSet phldrT="[Text]"/>
      <dgm:spPr/>
      <dgm:t>
        <a:bodyPr/>
        <a:lstStyle/>
        <a:p>
          <a:r>
            <a:rPr lang="en-CA" dirty="0"/>
            <a:t>Quantum measurement</a:t>
          </a:r>
        </a:p>
      </dgm:t>
    </dgm:pt>
    <dgm:pt modelId="{0AAFAEC3-F727-4B9B-82C2-FAC2BDB21668}" type="parTrans" cxnId="{450B99C4-544B-4829-90E7-EFA0407381E8}">
      <dgm:prSet/>
      <dgm:spPr/>
      <dgm:t>
        <a:bodyPr/>
        <a:lstStyle/>
        <a:p>
          <a:endParaRPr lang="en-CA"/>
        </a:p>
      </dgm:t>
    </dgm:pt>
    <dgm:pt modelId="{BF45C4B4-539D-4C55-B501-4769DF5FBEBE}" type="sibTrans" cxnId="{450B99C4-544B-4829-90E7-EFA0407381E8}">
      <dgm:prSet/>
      <dgm:spPr/>
      <dgm:t>
        <a:bodyPr/>
        <a:lstStyle/>
        <a:p>
          <a:endParaRPr lang="en-CA"/>
        </a:p>
      </dgm:t>
    </dgm:pt>
    <dgm:pt modelId="{16149FBA-D332-4965-ABE6-2402F58A56CE}">
      <dgm:prSet phldrT="[Text]"/>
      <dgm:spPr/>
      <dgm:t>
        <a:bodyPr/>
        <a:lstStyle/>
        <a:p>
          <a:r>
            <a:rPr lang="en-CA" dirty="0"/>
            <a:t>Quantized systems</a:t>
          </a:r>
        </a:p>
      </dgm:t>
    </dgm:pt>
    <dgm:pt modelId="{5EFBF9B0-F590-477F-9B40-EE96320D021D}" type="parTrans" cxnId="{86D4C17A-96AB-4E41-A459-27667DE1A477}">
      <dgm:prSet/>
      <dgm:spPr/>
      <dgm:t>
        <a:bodyPr/>
        <a:lstStyle/>
        <a:p>
          <a:endParaRPr lang="en-CA"/>
        </a:p>
      </dgm:t>
    </dgm:pt>
    <dgm:pt modelId="{AE5053B6-FB2C-4E13-8495-D6809E6E7D19}" type="sibTrans" cxnId="{86D4C17A-96AB-4E41-A459-27667DE1A477}">
      <dgm:prSet/>
      <dgm:spPr/>
      <dgm:t>
        <a:bodyPr/>
        <a:lstStyle/>
        <a:p>
          <a:endParaRPr lang="en-CA"/>
        </a:p>
      </dgm:t>
    </dgm:pt>
    <dgm:pt modelId="{AE9CEE90-F462-4AE1-B3EB-C2C5B3C3ACD9}">
      <dgm:prSet phldrT="[Text]"/>
      <dgm:spPr/>
      <dgm:t>
        <a:bodyPr/>
        <a:lstStyle/>
        <a:p>
          <a:r>
            <a:rPr lang="en-CA" dirty="0"/>
            <a:t>Exhibits quantum coherence</a:t>
          </a:r>
        </a:p>
      </dgm:t>
    </dgm:pt>
    <dgm:pt modelId="{A9C66883-DAF2-4C0A-B002-1923A41627BD}" type="parTrans" cxnId="{76124AD4-CA52-48E4-8A7F-2B4394FF5C08}">
      <dgm:prSet/>
      <dgm:spPr/>
      <dgm:t>
        <a:bodyPr/>
        <a:lstStyle/>
        <a:p>
          <a:endParaRPr lang="en-CA"/>
        </a:p>
      </dgm:t>
    </dgm:pt>
    <dgm:pt modelId="{58407BB9-1E74-4151-AB23-0E45096B9354}" type="sibTrans" cxnId="{76124AD4-CA52-48E4-8A7F-2B4394FF5C08}">
      <dgm:prSet/>
      <dgm:spPr/>
      <dgm:t>
        <a:bodyPr/>
        <a:lstStyle/>
        <a:p>
          <a:endParaRPr lang="en-CA"/>
        </a:p>
      </dgm:t>
    </dgm:pt>
    <dgm:pt modelId="{FBBA699C-AD90-4EEE-BDF0-DAF294795DE0}">
      <dgm:prSet phldrT="[Text]"/>
      <dgm:spPr/>
      <dgm:t>
        <a:bodyPr/>
        <a:lstStyle/>
        <a:p>
          <a:r>
            <a:rPr lang="en-CA" dirty="0"/>
            <a:t>Utilises quantum entanglement</a:t>
          </a:r>
        </a:p>
      </dgm:t>
    </dgm:pt>
    <dgm:pt modelId="{091C2858-F226-42A0-8641-28751F1F386C}" type="parTrans" cxnId="{9113B1BE-0C71-4E32-85FA-51AD38864BD4}">
      <dgm:prSet/>
      <dgm:spPr/>
      <dgm:t>
        <a:bodyPr/>
        <a:lstStyle/>
        <a:p>
          <a:endParaRPr lang="en-CA"/>
        </a:p>
      </dgm:t>
    </dgm:pt>
    <dgm:pt modelId="{728F9C80-0224-4901-A41B-FF5E0AF9068E}" type="sibTrans" cxnId="{9113B1BE-0C71-4E32-85FA-51AD38864BD4}">
      <dgm:prSet/>
      <dgm:spPr/>
      <dgm:t>
        <a:bodyPr/>
        <a:lstStyle/>
        <a:p>
          <a:endParaRPr lang="en-CA"/>
        </a:p>
      </dgm:t>
    </dgm:pt>
    <dgm:pt modelId="{A802A95C-E9D4-4A13-9B54-1F38EF71B2A7}" type="pres">
      <dgm:prSet presAssocID="{8B1AEB9E-EFE4-4537-8357-331EE4CAD37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614573DF-6667-47F2-9BDC-44758F670A34}" type="pres">
      <dgm:prSet presAssocID="{2B071B53-2AED-4287-A651-AF77341B5433}" presName="composite" presStyleCnt="0"/>
      <dgm:spPr/>
    </dgm:pt>
    <dgm:pt modelId="{1AE03CFB-043D-48D5-A941-7F39D8E460DC}" type="pres">
      <dgm:prSet presAssocID="{2B071B53-2AED-4287-A651-AF77341B5433}" presName="Image" presStyleLbl="align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77656F9-2F67-4999-83E0-6A97B446DDD7}" type="pres">
      <dgm:prSet presAssocID="{2B071B53-2AED-4287-A651-AF77341B5433}" presName="Accent" presStyleLbl="parChTrans1D1" presStyleIdx="0" presStyleCnt="4"/>
      <dgm:spPr/>
    </dgm:pt>
    <dgm:pt modelId="{52322595-3A74-4F2B-9FD7-157C0E8BE34E}" type="pres">
      <dgm:prSet presAssocID="{2B071B53-2AED-4287-A651-AF77341B5433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425651D-496C-47D3-A23E-5D1C8757E836}" type="pres">
      <dgm:prSet presAssocID="{BF45C4B4-539D-4C55-B501-4769DF5FBEBE}" presName="sibTrans" presStyleCnt="0"/>
      <dgm:spPr/>
    </dgm:pt>
    <dgm:pt modelId="{3E75C48E-7485-4590-9355-2713B5E9AED8}" type="pres">
      <dgm:prSet presAssocID="{16149FBA-D332-4965-ABE6-2402F58A56CE}" presName="composite" presStyleCnt="0"/>
      <dgm:spPr/>
    </dgm:pt>
    <dgm:pt modelId="{B1F3693D-E840-4BD6-A383-8E2A19A8D4D6}" type="pres">
      <dgm:prSet presAssocID="{16149FBA-D332-4965-ABE6-2402F58A56CE}" presName="Image" presStyleLbl="alignNod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571" b="5571"/>
          </a:stretch>
        </a:blipFill>
      </dgm:spPr>
    </dgm:pt>
    <dgm:pt modelId="{2C78DDB3-690D-43FE-91B0-24F217772CA4}" type="pres">
      <dgm:prSet presAssocID="{16149FBA-D332-4965-ABE6-2402F58A56CE}" presName="Accent" presStyleLbl="parChTrans1D1" presStyleIdx="1" presStyleCnt="4"/>
      <dgm:spPr/>
    </dgm:pt>
    <dgm:pt modelId="{F7342E45-EAA2-426C-8F63-62121D9EC73E}" type="pres">
      <dgm:prSet presAssocID="{16149FBA-D332-4965-ABE6-2402F58A56CE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009F339-A1DE-410D-84AA-B8A2926600C3}" type="pres">
      <dgm:prSet presAssocID="{AE5053B6-FB2C-4E13-8495-D6809E6E7D19}" presName="sibTrans" presStyleCnt="0"/>
      <dgm:spPr/>
    </dgm:pt>
    <dgm:pt modelId="{A0CF835A-5396-452A-B048-4BB276BE7058}" type="pres">
      <dgm:prSet presAssocID="{AE9CEE90-F462-4AE1-B3EB-C2C5B3C3ACD9}" presName="composite" presStyleCnt="0"/>
      <dgm:spPr/>
    </dgm:pt>
    <dgm:pt modelId="{850BA017-5D83-4505-A931-5A250839F7D8}" type="pres">
      <dgm:prSet presAssocID="{AE9CEE90-F462-4AE1-B3EB-C2C5B3C3ACD9}" presName="Image" presStyleLbl="alignNode1" presStyleIdx="2" presStyleCnt="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15" t="22799" r="-10315" b="22799"/>
          </a:stretch>
        </a:blipFill>
      </dgm:spPr>
    </dgm:pt>
    <dgm:pt modelId="{C07F6DBB-5F51-423A-8C16-D7543C122C5F}" type="pres">
      <dgm:prSet presAssocID="{AE9CEE90-F462-4AE1-B3EB-C2C5B3C3ACD9}" presName="Accent" presStyleLbl="parChTrans1D1" presStyleIdx="2" presStyleCnt="4"/>
      <dgm:spPr/>
    </dgm:pt>
    <dgm:pt modelId="{702FD18D-2F1C-457F-96D4-233B5C880B30}" type="pres">
      <dgm:prSet presAssocID="{AE9CEE90-F462-4AE1-B3EB-C2C5B3C3ACD9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04A625A-EE6A-4015-95FD-7CA0102A83FD}" type="pres">
      <dgm:prSet presAssocID="{58407BB9-1E74-4151-AB23-0E45096B9354}" presName="sibTrans" presStyleCnt="0"/>
      <dgm:spPr/>
    </dgm:pt>
    <dgm:pt modelId="{8C24C851-9612-4221-A5D0-952F85A2CDCF}" type="pres">
      <dgm:prSet presAssocID="{FBBA699C-AD90-4EEE-BDF0-DAF294795DE0}" presName="composite" presStyleCnt="0"/>
      <dgm:spPr/>
    </dgm:pt>
    <dgm:pt modelId="{DF1450EB-FE74-43C0-B099-A2B355275D6C}" type="pres">
      <dgm:prSet presAssocID="{FBBA699C-AD90-4EEE-BDF0-DAF294795DE0}" presName="Image" presStyleLbl="alignNod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97" t="14566" r="-15323" b="14566"/>
          </a:stretch>
        </a:blipFill>
      </dgm:spPr>
    </dgm:pt>
    <dgm:pt modelId="{80F2F2F7-8F73-44CE-9209-C89E7E828B6E}" type="pres">
      <dgm:prSet presAssocID="{FBBA699C-AD90-4EEE-BDF0-DAF294795DE0}" presName="Accent" presStyleLbl="parChTrans1D1" presStyleIdx="3" presStyleCnt="4"/>
      <dgm:spPr/>
    </dgm:pt>
    <dgm:pt modelId="{B463D93A-D73F-4F34-A09F-F4956474EA2A}" type="pres">
      <dgm:prSet presAssocID="{FBBA699C-AD90-4EEE-BDF0-DAF294795DE0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165D707-5F24-45BF-A9C6-53C3DC65F4DA}" type="presOf" srcId="{16149FBA-D332-4965-ABE6-2402F58A56CE}" destId="{F7342E45-EAA2-426C-8F63-62121D9EC73E}" srcOrd="0" destOrd="0" presId="urn:microsoft.com/office/officeart/2008/layout/PictureLineup"/>
    <dgm:cxn modelId="{75EAF707-A734-4A4F-A136-33ABDB7B8B07}" type="presOf" srcId="{8B1AEB9E-EFE4-4537-8357-331EE4CAD37F}" destId="{A802A95C-E9D4-4A13-9B54-1F38EF71B2A7}" srcOrd="0" destOrd="0" presId="urn:microsoft.com/office/officeart/2008/layout/PictureLineup"/>
    <dgm:cxn modelId="{86D4C17A-96AB-4E41-A459-27667DE1A477}" srcId="{8B1AEB9E-EFE4-4537-8357-331EE4CAD37F}" destId="{16149FBA-D332-4965-ABE6-2402F58A56CE}" srcOrd="1" destOrd="0" parTransId="{5EFBF9B0-F590-477F-9B40-EE96320D021D}" sibTransId="{AE5053B6-FB2C-4E13-8495-D6809E6E7D19}"/>
    <dgm:cxn modelId="{7C9FDA80-F2EE-4787-A59E-705949A8AB1E}" type="presOf" srcId="{AE9CEE90-F462-4AE1-B3EB-C2C5B3C3ACD9}" destId="{702FD18D-2F1C-457F-96D4-233B5C880B30}" srcOrd="0" destOrd="0" presId="urn:microsoft.com/office/officeart/2008/layout/PictureLineup"/>
    <dgm:cxn modelId="{9113B1BE-0C71-4E32-85FA-51AD38864BD4}" srcId="{8B1AEB9E-EFE4-4537-8357-331EE4CAD37F}" destId="{FBBA699C-AD90-4EEE-BDF0-DAF294795DE0}" srcOrd="3" destOrd="0" parTransId="{091C2858-F226-42A0-8641-28751F1F386C}" sibTransId="{728F9C80-0224-4901-A41B-FF5E0AF9068E}"/>
    <dgm:cxn modelId="{450B99C4-544B-4829-90E7-EFA0407381E8}" srcId="{8B1AEB9E-EFE4-4537-8357-331EE4CAD37F}" destId="{2B071B53-2AED-4287-A651-AF77341B5433}" srcOrd="0" destOrd="0" parTransId="{0AAFAEC3-F727-4B9B-82C2-FAC2BDB21668}" sibTransId="{BF45C4B4-539D-4C55-B501-4769DF5FBEBE}"/>
    <dgm:cxn modelId="{76124AD4-CA52-48E4-8A7F-2B4394FF5C08}" srcId="{8B1AEB9E-EFE4-4537-8357-331EE4CAD37F}" destId="{AE9CEE90-F462-4AE1-B3EB-C2C5B3C3ACD9}" srcOrd="2" destOrd="0" parTransId="{A9C66883-DAF2-4C0A-B002-1923A41627BD}" sibTransId="{58407BB9-1E74-4151-AB23-0E45096B9354}"/>
    <dgm:cxn modelId="{330EE7E8-FBEB-444C-BF82-56C81F7660EA}" type="presOf" srcId="{2B071B53-2AED-4287-A651-AF77341B5433}" destId="{52322595-3A74-4F2B-9FD7-157C0E8BE34E}" srcOrd="0" destOrd="0" presId="urn:microsoft.com/office/officeart/2008/layout/PictureLineup"/>
    <dgm:cxn modelId="{B1D25BF1-8655-4B7E-9552-CCA04B0DFAD7}" type="presOf" srcId="{FBBA699C-AD90-4EEE-BDF0-DAF294795DE0}" destId="{B463D93A-D73F-4F34-A09F-F4956474EA2A}" srcOrd="0" destOrd="0" presId="urn:microsoft.com/office/officeart/2008/layout/PictureLineup"/>
    <dgm:cxn modelId="{5E95E162-1919-4C0D-8E8E-FDA41D8310CE}" type="presParOf" srcId="{A802A95C-E9D4-4A13-9B54-1F38EF71B2A7}" destId="{614573DF-6667-47F2-9BDC-44758F670A34}" srcOrd="0" destOrd="0" presId="urn:microsoft.com/office/officeart/2008/layout/PictureLineup"/>
    <dgm:cxn modelId="{96174F7B-69A0-4D80-9222-62C33B7A040D}" type="presParOf" srcId="{614573DF-6667-47F2-9BDC-44758F670A34}" destId="{1AE03CFB-043D-48D5-A941-7F39D8E460DC}" srcOrd="0" destOrd="0" presId="urn:microsoft.com/office/officeart/2008/layout/PictureLineup"/>
    <dgm:cxn modelId="{8FC8FB21-3959-45BE-A6CD-766BAE138DD8}" type="presParOf" srcId="{614573DF-6667-47F2-9BDC-44758F670A34}" destId="{777656F9-2F67-4999-83E0-6A97B446DDD7}" srcOrd="1" destOrd="0" presId="urn:microsoft.com/office/officeart/2008/layout/PictureLineup"/>
    <dgm:cxn modelId="{0656F761-E4C7-40BD-A5B8-F39E72D0A96E}" type="presParOf" srcId="{614573DF-6667-47F2-9BDC-44758F670A34}" destId="{52322595-3A74-4F2B-9FD7-157C0E8BE34E}" srcOrd="2" destOrd="0" presId="urn:microsoft.com/office/officeart/2008/layout/PictureLineup"/>
    <dgm:cxn modelId="{F877DF6A-C1DE-4061-8461-D315688A3242}" type="presParOf" srcId="{A802A95C-E9D4-4A13-9B54-1F38EF71B2A7}" destId="{E425651D-496C-47D3-A23E-5D1C8757E836}" srcOrd="1" destOrd="0" presId="urn:microsoft.com/office/officeart/2008/layout/PictureLineup"/>
    <dgm:cxn modelId="{DBD9FAF6-00CF-483E-9AE2-4C5A28D9AFE3}" type="presParOf" srcId="{A802A95C-E9D4-4A13-9B54-1F38EF71B2A7}" destId="{3E75C48E-7485-4590-9355-2713B5E9AED8}" srcOrd="2" destOrd="0" presId="urn:microsoft.com/office/officeart/2008/layout/PictureLineup"/>
    <dgm:cxn modelId="{E7AC9E59-2845-4FB6-8FDA-FA3D86860645}" type="presParOf" srcId="{3E75C48E-7485-4590-9355-2713B5E9AED8}" destId="{B1F3693D-E840-4BD6-A383-8E2A19A8D4D6}" srcOrd="0" destOrd="0" presId="urn:microsoft.com/office/officeart/2008/layout/PictureLineup"/>
    <dgm:cxn modelId="{A6823D96-B9CB-4538-96A5-F7721DB9C278}" type="presParOf" srcId="{3E75C48E-7485-4590-9355-2713B5E9AED8}" destId="{2C78DDB3-690D-43FE-91B0-24F217772CA4}" srcOrd="1" destOrd="0" presId="urn:microsoft.com/office/officeart/2008/layout/PictureLineup"/>
    <dgm:cxn modelId="{5CA848D0-0C3D-40DA-A3C5-5504E9788394}" type="presParOf" srcId="{3E75C48E-7485-4590-9355-2713B5E9AED8}" destId="{F7342E45-EAA2-426C-8F63-62121D9EC73E}" srcOrd="2" destOrd="0" presId="urn:microsoft.com/office/officeart/2008/layout/PictureLineup"/>
    <dgm:cxn modelId="{1F49F643-0C02-4744-8689-D2E9149CDC76}" type="presParOf" srcId="{A802A95C-E9D4-4A13-9B54-1F38EF71B2A7}" destId="{A009F339-A1DE-410D-84AA-B8A2926600C3}" srcOrd="3" destOrd="0" presId="urn:microsoft.com/office/officeart/2008/layout/PictureLineup"/>
    <dgm:cxn modelId="{48F9F84F-B2D1-478B-98AB-E73F6BC45067}" type="presParOf" srcId="{A802A95C-E9D4-4A13-9B54-1F38EF71B2A7}" destId="{A0CF835A-5396-452A-B048-4BB276BE7058}" srcOrd="4" destOrd="0" presId="urn:microsoft.com/office/officeart/2008/layout/PictureLineup"/>
    <dgm:cxn modelId="{E1F59B2F-DFE8-40C0-B5B0-B4055F428FEE}" type="presParOf" srcId="{A0CF835A-5396-452A-B048-4BB276BE7058}" destId="{850BA017-5D83-4505-A931-5A250839F7D8}" srcOrd="0" destOrd="0" presId="urn:microsoft.com/office/officeart/2008/layout/PictureLineup"/>
    <dgm:cxn modelId="{173214A0-8DD8-4708-AB07-88DDDBF16215}" type="presParOf" srcId="{A0CF835A-5396-452A-B048-4BB276BE7058}" destId="{C07F6DBB-5F51-423A-8C16-D7543C122C5F}" srcOrd="1" destOrd="0" presId="urn:microsoft.com/office/officeart/2008/layout/PictureLineup"/>
    <dgm:cxn modelId="{EA262ADF-76AD-4A34-BCC1-9ABF59CD2D7B}" type="presParOf" srcId="{A0CF835A-5396-452A-B048-4BB276BE7058}" destId="{702FD18D-2F1C-457F-96D4-233B5C880B30}" srcOrd="2" destOrd="0" presId="urn:microsoft.com/office/officeart/2008/layout/PictureLineup"/>
    <dgm:cxn modelId="{66BBEF89-0332-4EED-BBB3-C1851BD514F0}" type="presParOf" srcId="{A802A95C-E9D4-4A13-9B54-1F38EF71B2A7}" destId="{804A625A-EE6A-4015-95FD-7CA0102A83FD}" srcOrd="5" destOrd="0" presId="urn:microsoft.com/office/officeart/2008/layout/PictureLineup"/>
    <dgm:cxn modelId="{F1064FBC-F3ED-42A4-88BC-5EDA700E3BB3}" type="presParOf" srcId="{A802A95C-E9D4-4A13-9B54-1F38EF71B2A7}" destId="{8C24C851-9612-4221-A5D0-952F85A2CDCF}" srcOrd="6" destOrd="0" presId="urn:microsoft.com/office/officeart/2008/layout/PictureLineup"/>
    <dgm:cxn modelId="{541A3FA0-DF85-4D94-9BED-4CC16B863224}" type="presParOf" srcId="{8C24C851-9612-4221-A5D0-952F85A2CDCF}" destId="{DF1450EB-FE74-43C0-B099-A2B355275D6C}" srcOrd="0" destOrd="0" presId="urn:microsoft.com/office/officeart/2008/layout/PictureLineup"/>
    <dgm:cxn modelId="{190F84EF-79E4-49EC-9709-31E216A10D5E}" type="presParOf" srcId="{8C24C851-9612-4221-A5D0-952F85A2CDCF}" destId="{80F2F2F7-8F73-44CE-9209-C89E7E828B6E}" srcOrd="1" destOrd="0" presId="urn:microsoft.com/office/officeart/2008/layout/PictureLineup"/>
    <dgm:cxn modelId="{308F8938-6785-4BD8-91EA-B90E319890E5}" type="presParOf" srcId="{8C24C851-9612-4221-A5D0-952F85A2CDCF}" destId="{B463D93A-D73F-4F34-A09F-F4956474EA2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2E305-DA02-4478-BD92-07D0BF0E4909}">
      <dsp:nvSpPr>
        <dsp:cNvPr id="0" name=""/>
        <dsp:cNvSpPr/>
      </dsp:nvSpPr>
      <dsp:spPr>
        <a:xfrm>
          <a:off x="3765623" y="1777090"/>
          <a:ext cx="2171999" cy="2171999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Science &amp; Technology</a:t>
          </a:r>
          <a:endParaRPr lang="en-US" sz="1400" kern="1200" dirty="0"/>
        </a:p>
      </dsp:txBody>
      <dsp:txXfrm>
        <a:off x="4202291" y="2285870"/>
        <a:ext cx="1298663" cy="1116453"/>
      </dsp:txXfrm>
    </dsp:sp>
    <dsp:sp modelId="{900F7F1E-57E2-448B-9D7E-4FB0AFE9D68F}">
      <dsp:nvSpPr>
        <dsp:cNvPr id="0" name=""/>
        <dsp:cNvSpPr/>
      </dsp:nvSpPr>
      <dsp:spPr>
        <a:xfrm>
          <a:off x="2334505" y="1113872"/>
          <a:ext cx="1914455" cy="1879308"/>
        </a:xfrm>
        <a:prstGeom prst="gear6">
          <a:avLst/>
        </a:prstGeom>
        <a:solidFill>
          <a:schemeClr val="accent1">
            <a:shade val="80000"/>
            <a:hueOff val="382503"/>
            <a:satOff val="-46746"/>
            <a:lumOff val="231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Government Policy</a:t>
          </a:r>
          <a:endParaRPr lang="en-US" sz="1200" kern="1200" dirty="0"/>
        </a:p>
      </dsp:txBody>
      <dsp:txXfrm>
        <a:off x="2812735" y="1589853"/>
        <a:ext cx="957995" cy="927346"/>
      </dsp:txXfrm>
    </dsp:sp>
    <dsp:sp modelId="{0A70FF1A-8913-4F72-A796-019BC1C617AC}">
      <dsp:nvSpPr>
        <dsp:cNvPr id="0" name=""/>
        <dsp:cNvSpPr/>
      </dsp:nvSpPr>
      <dsp:spPr>
        <a:xfrm rot="20700000">
          <a:off x="3386672" y="173921"/>
          <a:ext cx="1547720" cy="1547720"/>
        </a:xfrm>
        <a:prstGeom prst="gear6">
          <a:avLst/>
        </a:prstGeom>
        <a:solidFill>
          <a:schemeClr val="accent1">
            <a:shade val="80000"/>
            <a:hueOff val="765005"/>
            <a:satOff val="-93492"/>
            <a:lumOff val="463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Business Innovation </a:t>
          </a:r>
          <a:endParaRPr lang="en-US" sz="1200" kern="1200" dirty="0"/>
        </a:p>
      </dsp:txBody>
      <dsp:txXfrm rot="-20700000">
        <a:off x="3726133" y="513381"/>
        <a:ext cx="868799" cy="868799"/>
      </dsp:txXfrm>
    </dsp:sp>
    <dsp:sp modelId="{937CDF0A-1C64-4CEA-8E90-4A5986BCF92F}">
      <dsp:nvSpPr>
        <dsp:cNvPr id="0" name=""/>
        <dsp:cNvSpPr/>
      </dsp:nvSpPr>
      <dsp:spPr>
        <a:xfrm>
          <a:off x="3595942" y="1450855"/>
          <a:ext cx="2780159" cy="2780159"/>
        </a:xfrm>
        <a:prstGeom prst="circularArrow">
          <a:avLst>
            <a:gd name="adj1" fmla="val 4687"/>
            <a:gd name="adj2" fmla="val 299029"/>
            <a:gd name="adj3" fmla="val 2510144"/>
            <a:gd name="adj4" fmla="val 15874309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99491-EA22-4A5F-A890-D5EAA8101006}">
      <dsp:nvSpPr>
        <dsp:cNvPr id="0" name=""/>
        <dsp:cNvSpPr/>
      </dsp:nvSpPr>
      <dsp:spPr>
        <a:xfrm>
          <a:off x="2222164" y="915247"/>
          <a:ext cx="2019959" cy="20199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388817"/>
            <a:satOff val="-46746"/>
            <a:lumOff val="227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C7FDB-B2B8-4813-B937-23B6C2D5787A}">
      <dsp:nvSpPr>
        <dsp:cNvPr id="0" name=""/>
        <dsp:cNvSpPr/>
      </dsp:nvSpPr>
      <dsp:spPr>
        <a:xfrm>
          <a:off x="3028668" y="-164035"/>
          <a:ext cx="2177923" cy="21779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777634"/>
            <a:satOff val="-93492"/>
            <a:lumOff val="454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BBDFB-3750-4639-B574-F7CEC16F6111}">
      <dsp:nvSpPr>
        <dsp:cNvPr id="0" name=""/>
        <dsp:cNvSpPr/>
      </dsp:nvSpPr>
      <dsp:spPr>
        <a:xfrm rot="10800000">
          <a:off x="1018619" y="119"/>
          <a:ext cx="3766693" cy="27946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3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High-throughput and Secure Networks</a:t>
          </a:r>
          <a:endParaRPr lang="en-US" sz="1300" kern="1200" dirty="0"/>
        </a:p>
      </dsp:txBody>
      <dsp:txXfrm rot="10800000">
        <a:off x="1088485" y="119"/>
        <a:ext cx="3696827" cy="279465"/>
      </dsp:txXfrm>
    </dsp:sp>
    <dsp:sp modelId="{E788E5AE-B17A-4EA0-804F-EA03BF842226}">
      <dsp:nvSpPr>
        <dsp:cNvPr id="0" name=""/>
        <dsp:cNvSpPr/>
      </dsp:nvSpPr>
      <dsp:spPr>
        <a:xfrm>
          <a:off x="878887" y="119"/>
          <a:ext cx="279465" cy="27946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10EF3-0A42-43B6-AE75-F9E13499ED03}">
      <dsp:nvSpPr>
        <dsp:cNvPr id="0" name=""/>
        <dsp:cNvSpPr/>
      </dsp:nvSpPr>
      <dsp:spPr>
        <a:xfrm rot="10800000">
          <a:off x="1018619" y="349450"/>
          <a:ext cx="3766693" cy="27946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3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i="0" kern="1200" dirty="0"/>
            <a:t>Internet of Things: Quantum Sensors</a:t>
          </a:r>
          <a:endParaRPr lang="en-US" sz="1300" kern="1200" dirty="0"/>
        </a:p>
      </dsp:txBody>
      <dsp:txXfrm rot="10800000">
        <a:off x="1088485" y="349450"/>
        <a:ext cx="3696827" cy="279465"/>
      </dsp:txXfrm>
    </dsp:sp>
    <dsp:sp modelId="{ACAF6871-E83A-4F0C-AEA2-CFB8828B3984}">
      <dsp:nvSpPr>
        <dsp:cNvPr id="0" name=""/>
        <dsp:cNvSpPr/>
      </dsp:nvSpPr>
      <dsp:spPr>
        <a:xfrm>
          <a:off x="878887" y="349450"/>
          <a:ext cx="279465" cy="27946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92955-33E5-4360-AEC8-FA8ECE549E8D}">
      <dsp:nvSpPr>
        <dsp:cNvPr id="0" name=""/>
        <dsp:cNvSpPr/>
      </dsp:nvSpPr>
      <dsp:spPr>
        <a:xfrm rot="10800000">
          <a:off x="1018619" y="698782"/>
          <a:ext cx="3766693" cy="27946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236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/>
            <a:t>Applied Quantum Computing</a:t>
          </a:r>
          <a:endParaRPr lang="en-US" sz="1300" kern="1200" dirty="0"/>
        </a:p>
      </dsp:txBody>
      <dsp:txXfrm rot="10800000">
        <a:off x="1088485" y="698782"/>
        <a:ext cx="3696827" cy="279465"/>
      </dsp:txXfrm>
    </dsp:sp>
    <dsp:sp modelId="{B6A84A87-64CA-4C54-9962-429529ABC2EE}">
      <dsp:nvSpPr>
        <dsp:cNvPr id="0" name=""/>
        <dsp:cNvSpPr/>
      </dsp:nvSpPr>
      <dsp:spPr>
        <a:xfrm>
          <a:off x="878887" y="698782"/>
          <a:ext cx="279465" cy="279465"/>
        </a:xfrm>
        <a:prstGeom prst="ellipse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83B31-C4B7-4934-B633-4F8DC73CEF67}">
      <dsp:nvSpPr>
        <dsp:cNvPr id="0" name=""/>
        <dsp:cNvSpPr/>
      </dsp:nvSpPr>
      <dsp:spPr>
        <a:xfrm>
          <a:off x="0" y="568891"/>
          <a:ext cx="1621517" cy="129721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1CBFA-16C8-4C98-A9FA-622967147416}">
      <dsp:nvSpPr>
        <dsp:cNvPr id="0" name=""/>
        <dsp:cNvSpPr/>
      </dsp:nvSpPr>
      <dsp:spPr>
        <a:xfrm>
          <a:off x="145936" y="173638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kern="1200" dirty="0"/>
            <a:t>Spatial characterization of entangled photons</a:t>
          </a:r>
          <a:endParaRPr lang="en-US" sz="1050" kern="1200" dirty="0"/>
        </a:p>
      </dsp:txBody>
      <dsp:txXfrm>
        <a:off x="145936" y="1736384"/>
        <a:ext cx="1443150" cy="454024"/>
      </dsp:txXfrm>
    </dsp:sp>
    <dsp:sp modelId="{872BA617-C993-4B64-A0D4-B26FFEF3CD7E}">
      <dsp:nvSpPr>
        <dsp:cNvPr id="0" name=""/>
        <dsp:cNvSpPr/>
      </dsp:nvSpPr>
      <dsp:spPr>
        <a:xfrm>
          <a:off x="1783669" y="568891"/>
          <a:ext cx="1621517" cy="129721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593E4-1F6B-4583-8A14-2B3E511CD851}">
      <dsp:nvSpPr>
        <dsp:cNvPr id="0" name=""/>
        <dsp:cNvSpPr/>
      </dsp:nvSpPr>
      <dsp:spPr>
        <a:xfrm>
          <a:off x="1929606" y="173638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kern="1200" dirty="0"/>
            <a:t>Quantum holography for imaging</a:t>
          </a:r>
          <a:endParaRPr lang="en-US" sz="1050" kern="1200" dirty="0"/>
        </a:p>
      </dsp:txBody>
      <dsp:txXfrm>
        <a:off x="1929606" y="1736384"/>
        <a:ext cx="1443150" cy="454024"/>
      </dsp:txXfrm>
    </dsp:sp>
    <dsp:sp modelId="{5ED0B3DC-9F0A-4DA7-B32E-3B12A3520D75}">
      <dsp:nvSpPr>
        <dsp:cNvPr id="0" name=""/>
        <dsp:cNvSpPr/>
      </dsp:nvSpPr>
      <dsp:spPr>
        <a:xfrm>
          <a:off x="3567339" y="568891"/>
          <a:ext cx="1621517" cy="1297214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273E-C26D-42D2-96A8-BEE14D1347C8}">
      <dsp:nvSpPr>
        <dsp:cNvPr id="0" name=""/>
        <dsp:cNvSpPr/>
      </dsp:nvSpPr>
      <dsp:spPr>
        <a:xfrm>
          <a:off x="3713275" y="173638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kern="1200" dirty="0"/>
            <a:t>Quantum light-field microscopy</a:t>
          </a:r>
          <a:endParaRPr lang="en-US" sz="1050" kern="1200" dirty="0"/>
        </a:p>
      </dsp:txBody>
      <dsp:txXfrm>
        <a:off x="3713275" y="1736384"/>
        <a:ext cx="1443150" cy="454024"/>
      </dsp:txXfrm>
    </dsp:sp>
    <dsp:sp modelId="{39CCB678-0833-4A2E-94BC-EA9067614AAA}">
      <dsp:nvSpPr>
        <dsp:cNvPr id="0" name=""/>
        <dsp:cNvSpPr/>
      </dsp:nvSpPr>
      <dsp:spPr>
        <a:xfrm>
          <a:off x="0" y="2352561"/>
          <a:ext cx="1621517" cy="1297214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22" t="13244" r="-3882" b="1471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AF390-8D04-4659-83E2-6F18B0FA6B76}">
      <dsp:nvSpPr>
        <dsp:cNvPr id="0" name=""/>
        <dsp:cNvSpPr/>
      </dsp:nvSpPr>
      <dsp:spPr>
        <a:xfrm>
          <a:off x="145936" y="352005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kern="1200" dirty="0"/>
            <a:t>Ultrafast time-bin quantum processor</a:t>
          </a:r>
          <a:endParaRPr lang="en-US" sz="1050" kern="1200" dirty="0"/>
        </a:p>
      </dsp:txBody>
      <dsp:txXfrm>
        <a:off x="145936" y="3520054"/>
        <a:ext cx="1443150" cy="454024"/>
      </dsp:txXfrm>
    </dsp:sp>
    <dsp:sp modelId="{0291080E-8699-42FC-890C-B92B2151194A}">
      <dsp:nvSpPr>
        <dsp:cNvPr id="0" name=""/>
        <dsp:cNvSpPr/>
      </dsp:nvSpPr>
      <dsp:spPr>
        <a:xfrm>
          <a:off x="1783669" y="2352561"/>
          <a:ext cx="1621517" cy="129721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92D70-46E0-4211-A84E-FFD319239BBC}">
      <dsp:nvSpPr>
        <dsp:cNvPr id="0" name=""/>
        <dsp:cNvSpPr/>
      </dsp:nvSpPr>
      <dsp:spPr>
        <a:xfrm>
          <a:off x="1929606" y="352005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CA" sz="1050" b="0" i="0" kern="1200" dirty="0">
              <a:effectLst/>
              <a:latin typeface="Archivo"/>
            </a:rPr>
            <a:t>Fiber cavity quantum memory and frequency translation</a:t>
          </a:r>
          <a:endParaRPr lang="en-US" sz="1050" b="0" kern="1200" dirty="0"/>
        </a:p>
      </dsp:txBody>
      <dsp:txXfrm>
        <a:off x="1929606" y="3520054"/>
        <a:ext cx="1443150" cy="454024"/>
      </dsp:txXfrm>
    </dsp:sp>
    <dsp:sp modelId="{368D55ED-5DA7-451F-B118-6A0644160D0A}">
      <dsp:nvSpPr>
        <dsp:cNvPr id="0" name=""/>
        <dsp:cNvSpPr/>
      </dsp:nvSpPr>
      <dsp:spPr>
        <a:xfrm>
          <a:off x="3567339" y="2352561"/>
          <a:ext cx="1621517" cy="1297214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509" t="2464" r="-117365" b="1075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4F53C-B66A-4620-B3E9-73D41ED3A4FD}">
      <dsp:nvSpPr>
        <dsp:cNvPr id="0" name=""/>
        <dsp:cNvSpPr/>
      </dsp:nvSpPr>
      <dsp:spPr>
        <a:xfrm>
          <a:off x="3713275" y="3520054"/>
          <a:ext cx="1443150" cy="4540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50" kern="1200" dirty="0"/>
            <a:t>Quantum repeater with hot alkali-noble gases</a:t>
          </a:r>
          <a:endParaRPr lang="en-US" sz="1050" b="0" kern="1200" dirty="0"/>
        </a:p>
      </dsp:txBody>
      <dsp:txXfrm>
        <a:off x="3713275" y="3520054"/>
        <a:ext cx="1443150" cy="454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0C1C-94E6-425E-B301-CF6D0235633D}">
      <dsp:nvSpPr>
        <dsp:cNvPr id="0" name=""/>
        <dsp:cNvSpPr/>
      </dsp:nvSpPr>
      <dsp:spPr>
        <a:xfrm>
          <a:off x="523750" y="3263"/>
          <a:ext cx="1706640" cy="136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3E24A-8611-4E16-913F-44DE0F4C624F}">
      <dsp:nvSpPr>
        <dsp:cNvPr id="0" name=""/>
        <dsp:cNvSpPr/>
      </dsp:nvSpPr>
      <dsp:spPr>
        <a:xfrm>
          <a:off x="677348" y="1232044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Diamond-based quantum magnetometry</a:t>
          </a:r>
          <a:endParaRPr lang="en-US" sz="1000" kern="1200" dirty="0"/>
        </a:p>
      </dsp:txBody>
      <dsp:txXfrm>
        <a:off x="677348" y="1232044"/>
        <a:ext cx="1518909" cy="477859"/>
      </dsp:txXfrm>
    </dsp:sp>
    <dsp:sp modelId="{4E0DDFB6-1C77-4CA6-98A0-A962D935D6B3}">
      <dsp:nvSpPr>
        <dsp:cNvPr id="0" name=""/>
        <dsp:cNvSpPr/>
      </dsp:nvSpPr>
      <dsp:spPr>
        <a:xfrm>
          <a:off x="2401054" y="3263"/>
          <a:ext cx="1706640" cy="1365312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8DE61-69E4-4764-990A-A5F2B1C505DB}">
      <dsp:nvSpPr>
        <dsp:cNvPr id="0" name=""/>
        <dsp:cNvSpPr/>
      </dsp:nvSpPr>
      <dsp:spPr>
        <a:xfrm>
          <a:off x="2554652" y="1232044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Graph-state quantum sources</a:t>
          </a:r>
          <a:endParaRPr lang="en-US" sz="1000" kern="1200" dirty="0"/>
        </a:p>
      </dsp:txBody>
      <dsp:txXfrm>
        <a:off x="2554652" y="1232044"/>
        <a:ext cx="1518909" cy="477859"/>
      </dsp:txXfrm>
    </dsp:sp>
    <dsp:sp modelId="{EE7798A5-513A-4F8C-985C-B72D11A817DF}">
      <dsp:nvSpPr>
        <dsp:cNvPr id="0" name=""/>
        <dsp:cNvSpPr/>
      </dsp:nvSpPr>
      <dsp:spPr>
        <a:xfrm>
          <a:off x="4278359" y="3263"/>
          <a:ext cx="1706640" cy="1365312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DE844-0A4B-4FC0-8762-262E74D5633B}">
      <dsp:nvSpPr>
        <dsp:cNvPr id="0" name=""/>
        <dsp:cNvSpPr/>
      </dsp:nvSpPr>
      <dsp:spPr>
        <a:xfrm>
          <a:off x="4431956" y="1232044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Quantum material simulation software</a:t>
          </a:r>
          <a:endParaRPr lang="en-US" sz="1000" kern="1200" dirty="0"/>
        </a:p>
      </dsp:txBody>
      <dsp:txXfrm>
        <a:off x="4431956" y="1232044"/>
        <a:ext cx="1518909" cy="477859"/>
      </dsp:txXfrm>
    </dsp:sp>
    <dsp:sp modelId="{914A7745-7217-4DBA-87BA-6A5ACA46B662}">
      <dsp:nvSpPr>
        <dsp:cNvPr id="0" name=""/>
        <dsp:cNvSpPr/>
      </dsp:nvSpPr>
      <dsp:spPr>
        <a:xfrm>
          <a:off x="523750" y="1880567"/>
          <a:ext cx="1706640" cy="1365312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4757" b="1475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010E9-746D-4BF6-A8A5-1C77E57DF9B4}">
      <dsp:nvSpPr>
        <dsp:cNvPr id="0" name=""/>
        <dsp:cNvSpPr/>
      </dsp:nvSpPr>
      <dsp:spPr>
        <a:xfrm>
          <a:off x="677348" y="3109348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Quantum photonic measurement standards</a:t>
          </a:r>
          <a:endParaRPr lang="en-US" sz="1000" kern="1200" dirty="0"/>
        </a:p>
      </dsp:txBody>
      <dsp:txXfrm>
        <a:off x="677348" y="3109348"/>
        <a:ext cx="1518909" cy="477859"/>
      </dsp:txXfrm>
    </dsp:sp>
    <dsp:sp modelId="{90A5AA17-D850-4C6C-9599-847536A60AAB}">
      <dsp:nvSpPr>
        <dsp:cNvPr id="0" name=""/>
        <dsp:cNvSpPr/>
      </dsp:nvSpPr>
      <dsp:spPr>
        <a:xfrm>
          <a:off x="2401054" y="1880567"/>
          <a:ext cx="1706640" cy="1365312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12219" b="1221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0913F-AD2E-45F9-AC7A-E2513278F0F2}">
      <dsp:nvSpPr>
        <dsp:cNvPr id="0" name=""/>
        <dsp:cNvSpPr/>
      </dsp:nvSpPr>
      <dsp:spPr>
        <a:xfrm>
          <a:off x="2554652" y="3109348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/>
            <a:t>Quantum dot coherent control</a:t>
          </a:r>
          <a:endParaRPr lang="en-US" sz="1000" kern="1200" dirty="0"/>
        </a:p>
      </dsp:txBody>
      <dsp:txXfrm>
        <a:off x="2554652" y="3109348"/>
        <a:ext cx="1518909" cy="477859"/>
      </dsp:txXfrm>
    </dsp:sp>
    <dsp:sp modelId="{DE88A366-90D5-493D-A8DB-31C7E46D7D25}">
      <dsp:nvSpPr>
        <dsp:cNvPr id="0" name=""/>
        <dsp:cNvSpPr/>
      </dsp:nvSpPr>
      <dsp:spPr>
        <a:xfrm>
          <a:off x="4278359" y="1880567"/>
          <a:ext cx="1706640" cy="1365312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82C40-A991-480D-84B0-542C0EF82D6B}">
      <dsp:nvSpPr>
        <dsp:cNvPr id="0" name=""/>
        <dsp:cNvSpPr/>
      </dsp:nvSpPr>
      <dsp:spPr>
        <a:xfrm>
          <a:off x="4431956" y="3109348"/>
          <a:ext cx="1518909" cy="4778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Advanced Single-photon-counting for reliable neuromonitoring</a:t>
          </a:r>
        </a:p>
      </dsp:txBody>
      <dsp:txXfrm>
        <a:off x="4431956" y="3109348"/>
        <a:ext cx="1518909" cy="4778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4FDF1-340C-40B8-B005-39BE87C3D279}">
      <dsp:nvSpPr>
        <dsp:cNvPr id="0" name=""/>
        <dsp:cNvSpPr/>
      </dsp:nvSpPr>
      <dsp:spPr>
        <a:xfrm>
          <a:off x="1548" y="0"/>
          <a:ext cx="1489645" cy="6915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Different quantum devices</a:t>
          </a:r>
        </a:p>
      </dsp:txBody>
      <dsp:txXfrm>
        <a:off x="1548" y="0"/>
        <a:ext cx="1489645" cy="207461"/>
      </dsp:txXfrm>
    </dsp:sp>
    <dsp:sp modelId="{D98CDE5D-9AB0-453D-B6D5-DAD4565F0108}">
      <dsp:nvSpPr>
        <dsp:cNvPr id="0" name=""/>
        <dsp:cNvSpPr/>
      </dsp:nvSpPr>
      <dsp:spPr>
        <a:xfrm>
          <a:off x="1602917" y="0"/>
          <a:ext cx="1489645" cy="691539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Over Distance</a:t>
          </a:r>
        </a:p>
      </dsp:txBody>
      <dsp:txXfrm>
        <a:off x="1602917" y="0"/>
        <a:ext cx="1489645" cy="2074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B4DDD-DFAA-4484-837C-47A9277AB03E}">
      <dsp:nvSpPr>
        <dsp:cNvPr id="0" name=""/>
        <dsp:cNvSpPr/>
      </dsp:nvSpPr>
      <dsp:spPr>
        <a:xfrm rot="9443013">
          <a:off x="3751919" y="2343572"/>
          <a:ext cx="482023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482023" y="2961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86827-B75B-4B36-8F9F-3C8FA6EEF6BE}">
      <dsp:nvSpPr>
        <dsp:cNvPr id="0" name=""/>
        <dsp:cNvSpPr/>
      </dsp:nvSpPr>
      <dsp:spPr>
        <a:xfrm rot="10771771">
          <a:off x="2435891" y="1976427"/>
          <a:ext cx="1779548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1779548" y="2961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39482-9C2E-46B3-9CF1-BBC1FA667777}">
      <dsp:nvSpPr>
        <dsp:cNvPr id="0" name=""/>
        <dsp:cNvSpPr/>
      </dsp:nvSpPr>
      <dsp:spPr>
        <a:xfrm rot="12026697">
          <a:off x="3705503" y="1614292"/>
          <a:ext cx="526489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526489" y="29619"/>
              </a:lnTo>
            </a:path>
          </a:pathLst>
        </a:custGeom>
        <a:noFill/>
        <a:ln w="25400" cap="flat" cmpd="sng" algn="ctr">
          <a:noFill/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93263-15A8-480B-9C3D-6E6F36DC2BC5}">
      <dsp:nvSpPr>
        <dsp:cNvPr id="0" name=""/>
        <dsp:cNvSpPr/>
      </dsp:nvSpPr>
      <dsp:spPr>
        <a:xfrm>
          <a:off x="3919713" y="1007420"/>
          <a:ext cx="1971307" cy="197130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5FD6-F753-4E36-B2A6-B7CDCEFCCA80}">
      <dsp:nvSpPr>
        <dsp:cNvPr id="0" name=""/>
        <dsp:cNvSpPr/>
      </dsp:nvSpPr>
      <dsp:spPr>
        <a:xfrm>
          <a:off x="1889933" y="275693"/>
          <a:ext cx="1891734" cy="1891734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Government of Canada</a:t>
          </a:r>
          <a:endParaRPr lang="en-US" sz="1800" kern="1200" dirty="0"/>
        </a:p>
      </dsp:txBody>
      <dsp:txXfrm>
        <a:off x="2166971" y="552731"/>
        <a:ext cx="1337658" cy="1337658"/>
      </dsp:txXfrm>
    </dsp:sp>
    <dsp:sp modelId="{6256FC5E-9407-4443-A57A-B569A0901EAC}">
      <dsp:nvSpPr>
        <dsp:cNvPr id="0" name=""/>
        <dsp:cNvSpPr/>
      </dsp:nvSpPr>
      <dsp:spPr>
        <a:xfrm>
          <a:off x="486997" y="1046876"/>
          <a:ext cx="1948957" cy="1948957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/>
            <a:t>National Research Council</a:t>
          </a:r>
          <a:endParaRPr lang="en-US" sz="1800" b="1" kern="1200" dirty="0"/>
        </a:p>
      </dsp:txBody>
      <dsp:txXfrm>
        <a:off x="772415" y="1332294"/>
        <a:ext cx="1378121" cy="1378121"/>
      </dsp:txXfrm>
    </dsp:sp>
    <dsp:sp modelId="{309AF602-B019-47A4-9EC2-18006B74AD92}">
      <dsp:nvSpPr>
        <dsp:cNvPr id="0" name=""/>
        <dsp:cNvSpPr/>
      </dsp:nvSpPr>
      <dsp:spPr>
        <a:xfrm>
          <a:off x="1862736" y="1855363"/>
          <a:ext cx="1984003" cy="1983991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Canadian Quantum Ecosystem</a:t>
          </a:r>
          <a:endParaRPr lang="en-US" sz="1800" kern="1200" dirty="0"/>
        </a:p>
      </dsp:txBody>
      <dsp:txXfrm>
        <a:off x="2153287" y="2145912"/>
        <a:ext cx="1402901" cy="1402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B4DDD-DFAA-4484-837C-47A9277AB03E}">
      <dsp:nvSpPr>
        <dsp:cNvPr id="0" name=""/>
        <dsp:cNvSpPr/>
      </dsp:nvSpPr>
      <dsp:spPr>
        <a:xfrm rot="1277519">
          <a:off x="1716201" y="2364890"/>
          <a:ext cx="508811" cy="58271"/>
        </a:xfrm>
        <a:custGeom>
          <a:avLst/>
          <a:gdLst/>
          <a:ahLst/>
          <a:cxnLst/>
          <a:rect l="0" t="0" r="0" b="0"/>
          <a:pathLst>
            <a:path>
              <a:moveTo>
                <a:pt x="0" y="29135"/>
              </a:moveTo>
              <a:lnTo>
                <a:pt x="508811" y="2913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86827-B75B-4B36-8F9F-3C8FA6EEF6BE}">
      <dsp:nvSpPr>
        <dsp:cNvPr id="0" name=""/>
        <dsp:cNvSpPr/>
      </dsp:nvSpPr>
      <dsp:spPr>
        <a:xfrm rot="16283">
          <a:off x="1733557" y="2015354"/>
          <a:ext cx="1745244" cy="58271"/>
        </a:xfrm>
        <a:custGeom>
          <a:avLst/>
          <a:gdLst/>
          <a:ahLst/>
          <a:cxnLst/>
          <a:rect l="0" t="0" r="0" b="0"/>
          <a:pathLst>
            <a:path>
              <a:moveTo>
                <a:pt x="0" y="29135"/>
              </a:moveTo>
              <a:lnTo>
                <a:pt x="1745244" y="2913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39482-9C2E-46B3-9CF1-BBC1FA667777}">
      <dsp:nvSpPr>
        <dsp:cNvPr id="0" name=""/>
        <dsp:cNvSpPr/>
      </dsp:nvSpPr>
      <dsp:spPr>
        <a:xfrm rot="20203221">
          <a:off x="1716395" y="1632640"/>
          <a:ext cx="421834" cy="58271"/>
        </a:xfrm>
        <a:custGeom>
          <a:avLst/>
          <a:gdLst/>
          <a:ahLst/>
          <a:cxnLst/>
          <a:rect l="0" t="0" r="0" b="0"/>
          <a:pathLst>
            <a:path>
              <a:moveTo>
                <a:pt x="0" y="29135"/>
              </a:moveTo>
              <a:lnTo>
                <a:pt x="421834" y="29135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triangl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93263-15A8-480B-9C3D-6E6F36DC2BC5}">
      <dsp:nvSpPr>
        <dsp:cNvPr id="0" name=""/>
        <dsp:cNvSpPr/>
      </dsp:nvSpPr>
      <dsp:spPr>
        <a:xfrm>
          <a:off x="85302" y="1067574"/>
          <a:ext cx="1939135" cy="19391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95FD6-F753-4E36-B2A6-B7CDCEFCCA80}">
      <dsp:nvSpPr>
        <dsp:cNvPr id="0" name=""/>
        <dsp:cNvSpPr/>
      </dsp:nvSpPr>
      <dsp:spPr>
        <a:xfrm>
          <a:off x="2038194" y="158345"/>
          <a:ext cx="2035626" cy="2035626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Quantum Computing</a:t>
          </a:r>
          <a:endParaRPr lang="en-US" sz="1800" kern="1200" dirty="0"/>
        </a:p>
      </dsp:txBody>
      <dsp:txXfrm>
        <a:off x="2336305" y="456456"/>
        <a:ext cx="1439404" cy="1439404"/>
      </dsp:txXfrm>
    </dsp:sp>
    <dsp:sp modelId="{6256FC5E-9407-4443-A57A-B569A0901EAC}">
      <dsp:nvSpPr>
        <dsp:cNvPr id="0" name=""/>
        <dsp:cNvSpPr/>
      </dsp:nvSpPr>
      <dsp:spPr>
        <a:xfrm>
          <a:off x="3478781" y="1094588"/>
          <a:ext cx="1917149" cy="1917149"/>
        </a:xfrm>
        <a:prstGeom prst="ellipse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kern="1200" dirty="0"/>
            <a:t>Quantum Comms</a:t>
          </a:r>
          <a:endParaRPr lang="en-US" sz="1800" b="0" kern="1200" dirty="0"/>
        </a:p>
      </dsp:txBody>
      <dsp:txXfrm>
        <a:off x="3759541" y="1375348"/>
        <a:ext cx="1355629" cy="1355629"/>
      </dsp:txXfrm>
    </dsp:sp>
    <dsp:sp modelId="{309AF602-B019-47A4-9EC2-18006B74AD92}">
      <dsp:nvSpPr>
        <dsp:cNvPr id="0" name=""/>
        <dsp:cNvSpPr/>
      </dsp:nvSpPr>
      <dsp:spPr>
        <a:xfrm>
          <a:off x="2141040" y="1864937"/>
          <a:ext cx="1951623" cy="1951611"/>
        </a:xfrm>
        <a:prstGeom prst="ellipse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Quantum Sensing</a:t>
          </a:r>
          <a:endParaRPr lang="en-US" sz="1800" kern="1200" dirty="0"/>
        </a:p>
      </dsp:txBody>
      <dsp:txXfrm>
        <a:off x="2426849" y="2150744"/>
        <a:ext cx="1380005" cy="13799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03CFB-043D-48D5-A941-7F39D8E460DC}">
      <dsp:nvSpPr>
        <dsp:cNvPr id="0" name=""/>
        <dsp:cNvSpPr/>
      </dsp:nvSpPr>
      <dsp:spPr>
        <a:xfrm>
          <a:off x="2955" y="458985"/>
          <a:ext cx="1369814" cy="13698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7656F9-2F67-4999-83E0-6A97B446DDD7}">
      <dsp:nvSpPr>
        <dsp:cNvPr id="0" name=""/>
        <dsp:cNvSpPr/>
      </dsp:nvSpPr>
      <dsp:spPr>
        <a:xfrm>
          <a:off x="2955" y="458985"/>
          <a:ext cx="136" cy="2739628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22595-3A74-4F2B-9FD7-157C0E8BE34E}">
      <dsp:nvSpPr>
        <dsp:cNvPr id="0" name=""/>
        <dsp:cNvSpPr/>
      </dsp:nvSpPr>
      <dsp:spPr>
        <a:xfrm>
          <a:off x="2955" y="1828800"/>
          <a:ext cx="1369814" cy="13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Quantum measurement</a:t>
          </a:r>
        </a:p>
      </dsp:txBody>
      <dsp:txXfrm>
        <a:off x="2955" y="1828800"/>
        <a:ext cx="1369814" cy="1369814"/>
      </dsp:txXfrm>
    </dsp:sp>
    <dsp:sp modelId="{B1F3693D-E840-4BD6-A383-8E2A19A8D4D6}">
      <dsp:nvSpPr>
        <dsp:cNvPr id="0" name=""/>
        <dsp:cNvSpPr/>
      </dsp:nvSpPr>
      <dsp:spPr>
        <a:xfrm>
          <a:off x="1373180" y="458985"/>
          <a:ext cx="1369814" cy="1369814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571" b="5571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8DDB3-690D-43FE-91B0-24F217772CA4}">
      <dsp:nvSpPr>
        <dsp:cNvPr id="0" name=""/>
        <dsp:cNvSpPr/>
      </dsp:nvSpPr>
      <dsp:spPr>
        <a:xfrm>
          <a:off x="1373180" y="458985"/>
          <a:ext cx="136" cy="2739628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42E45-EAA2-426C-8F63-62121D9EC73E}">
      <dsp:nvSpPr>
        <dsp:cNvPr id="0" name=""/>
        <dsp:cNvSpPr/>
      </dsp:nvSpPr>
      <dsp:spPr>
        <a:xfrm>
          <a:off x="1373180" y="1828800"/>
          <a:ext cx="1369814" cy="13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Quantized systems</a:t>
          </a:r>
        </a:p>
      </dsp:txBody>
      <dsp:txXfrm>
        <a:off x="1373180" y="1828800"/>
        <a:ext cx="1369814" cy="1369814"/>
      </dsp:txXfrm>
    </dsp:sp>
    <dsp:sp modelId="{850BA017-5D83-4505-A931-5A250839F7D8}">
      <dsp:nvSpPr>
        <dsp:cNvPr id="0" name=""/>
        <dsp:cNvSpPr/>
      </dsp:nvSpPr>
      <dsp:spPr>
        <a:xfrm>
          <a:off x="2743405" y="458985"/>
          <a:ext cx="1369814" cy="1369814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15" t="22799" r="-10315" b="22799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F6DBB-5F51-423A-8C16-D7543C122C5F}">
      <dsp:nvSpPr>
        <dsp:cNvPr id="0" name=""/>
        <dsp:cNvSpPr/>
      </dsp:nvSpPr>
      <dsp:spPr>
        <a:xfrm>
          <a:off x="2743405" y="458985"/>
          <a:ext cx="136" cy="2739628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FD18D-2F1C-457F-96D4-233B5C880B30}">
      <dsp:nvSpPr>
        <dsp:cNvPr id="0" name=""/>
        <dsp:cNvSpPr/>
      </dsp:nvSpPr>
      <dsp:spPr>
        <a:xfrm>
          <a:off x="2743405" y="1828800"/>
          <a:ext cx="1369814" cy="13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Exhibits quantum coherence</a:t>
          </a:r>
        </a:p>
      </dsp:txBody>
      <dsp:txXfrm>
        <a:off x="2743405" y="1828800"/>
        <a:ext cx="1369814" cy="1369814"/>
      </dsp:txXfrm>
    </dsp:sp>
    <dsp:sp modelId="{DF1450EB-FE74-43C0-B099-A2B355275D6C}">
      <dsp:nvSpPr>
        <dsp:cNvPr id="0" name=""/>
        <dsp:cNvSpPr/>
      </dsp:nvSpPr>
      <dsp:spPr>
        <a:xfrm>
          <a:off x="4113630" y="458985"/>
          <a:ext cx="1369814" cy="1369814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97" t="14566" r="-15323" b="14566"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2F2F7-8F73-44CE-9209-C89E7E828B6E}">
      <dsp:nvSpPr>
        <dsp:cNvPr id="0" name=""/>
        <dsp:cNvSpPr/>
      </dsp:nvSpPr>
      <dsp:spPr>
        <a:xfrm>
          <a:off x="4113630" y="458985"/>
          <a:ext cx="136" cy="2739628"/>
        </a:xfrm>
        <a:prstGeom prst="line">
          <a:avLst/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3D93A-D73F-4F34-A09F-F4956474EA2A}">
      <dsp:nvSpPr>
        <dsp:cNvPr id="0" name=""/>
        <dsp:cNvSpPr/>
      </dsp:nvSpPr>
      <dsp:spPr>
        <a:xfrm>
          <a:off x="4113630" y="1828800"/>
          <a:ext cx="1369814" cy="136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Utilises quantum entanglement</a:t>
          </a:r>
        </a:p>
      </dsp:txBody>
      <dsp:txXfrm>
        <a:off x="4113630" y="1828800"/>
        <a:ext cx="1369814" cy="1369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5FCFCA14-135A-4363-843C-AA286323A8B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DDE0B4-CF2C-4708-8D33-D8F4C0E3DE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4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0E5E2725-1224-49A5-AC9B-A3CAEE34741D}" type="datetimeFigureOut">
              <a:rPr lang="en-US" smtClean="0"/>
              <a:t>6/23/2024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7B9E8BFE-F454-44CF-A2A9-F0A1EE63C1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4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xquantum/abstract/10.1103/PRXQuantum.2.01700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71754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curid=53005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pg.optica.org/opticaq/fulltext.cfm?uri=opticaq-2-1-41&amp;id=546151#articleFigures" TargetMode="External"/><Relationship Id="rId3" Type="http://schemas.openxmlformats.org/officeDocument/2006/relationships/hyperlink" Target="https://journals.aps.org/prl/abstract/10.1103/PhysRevLett.132.063802" TargetMode="External"/><Relationship Id="rId7" Type="http://schemas.openxmlformats.org/officeDocument/2006/relationships/hyperlink" Target="https://journals.aps.org/prapplied/abstract/10.1103/PhysRevApplied.19.05406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pdf/2404.17657" TargetMode="External"/><Relationship Id="rId5" Type="http://schemas.openxmlformats.org/officeDocument/2006/relationships/hyperlink" Target="https://journals.aps.org/prapplied/abstract/10.1103/PhysRevApplied.21.024029#supplemental" TargetMode="External"/><Relationship Id="rId4" Type="http://schemas.openxmlformats.org/officeDocument/2006/relationships/hyperlink" Target="https://opg.optica.org/oe/fulltext.cfm?uri=oe-31-26-43574&amp;id=544345###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quest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rc.canada.ca/en/stories/quantum-leap-setting-standards-quantum-technologi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um.gov/a-coordinated-approach-to-quantum-networking-researc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7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2" indent="-285750"/>
            <a:r>
              <a:rPr lang="en-CA" dirty="0"/>
              <a:t>A highly integrated program, leveraging Canada’s and NRC’s world-leading expertise in quantum devices and long-distance quantum networking will enable the building blocks of the next generation of valuable quantum technologies.</a:t>
            </a:r>
          </a:p>
          <a:p>
            <a:pPr marL="514350" lvl="2" indent="-285750"/>
            <a:endParaRPr lang="en-CA" dirty="0"/>
          </a:p>
          <a:p>
            <a:pPr marL="514350" lvl="2" indent="-285750"/>
            <a:r>
              <a:rPr lang="en-CA" dirty="0"/>
              <a:t>Different NQS missions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E.g. QSIP… work with partners on quantum networking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600"/>
              </a:spcBef>
            </a:pPr>
            <a:endParaRPr lang="en-CA" sz="1200" dirty="0"/>
          </a:p>
          <a:p>
            <a:pPr>
              <a:spcBef>
                <a:spcPts val="600"/>
              </a:spcBef>
            </a:pPr>
            <a:r>
              <a:rPr lang="en-CA" sz="1200" dirty="0"/>
              <a:t>Coordination Role: </a:t>
            </a:r>
            <a:r>
              <a:rPr lang="en-CA" sz="1200" b="0" dirty="0">
                <a:solidFill>
                  <a:srgbClr val="002241"/>
                </a:solidFill>
              </a:rPr>
              <a:t>The challenge program can add a theme dedicated to bringing together existing efforts in quantum networking. </a:t>
            </a:r>
          </a:p>
          <a:p>
            <a:pPr>
              <a:spcBef>
                <a:spcPts val="600"/>
              </a:spcBef>
            </a:pPr>
            <a:r>
              <a:rPr lang="en-CA" sz="1200" b="0" dirty="0">
                <a:solidFill>
                  <a:srgbClr val="002241"/>
                </a:solidFill>
              </a:rPr>
              <a:t>This will help: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b="0" dirty="0">
                <a:solidFill>
                  <a:srgbClr val="002241"/>
                </a:solidFill>
              </a:rPr>
              <a:t>facilitate communication across different sectors and investment programs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b="0" dirty="0">
                <a:solidFill>
                  <a:srgbClr val="002241"/>
                </a:solidFill>
              </a:rPr>
              <a:t>mobilize resources and act as a multiplier effect in the ecosystem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1200" b="0" dirty="0">
                <a:solidFill>
                  <a:srgbClr val="002241"/>
                </a:solidFill>
              </a:rPr>
              <a:t>position Canada within a boarder international stage of technology developments in quantum networking </a:t>
            </a:r>
          </a:p>
          <a:p>
            <a:pPr>
              <a:spcBef>
                <a:spcPts val="600"/>
              </a:spcBef>
            </a:pPr>
            <a:endParaRPr lang="en-CA" sz="1200" b="0" dirty="0">
              <a:solidFill>
                <a:srgbClr val="002241"/>
              </a:solidFill>
            </a:endParaRPr>
          </a:p>
          <a:p>
            <a:pPr>
              <a:spcBef>
                <a:spcPts val="600"/>
              </a:spcBef>
            </a:pPr>
            <a:endParaRPr lang="en-CA" sz="1200" b="0" dirty="0">
              <a:solidFill>
                <a:srgbClr val="00224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E8BFE-F454-44CF-A2A9-F0A1EE63C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7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3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Helvetica Neue"/>
              </a:rPr>
              <a:t>Addressing the bottlenecks of many applications in quantum technologies through the convergent research approach across a broad range of disciplines including engineering, physics, photonics, and material science.</a:t>
            </a:r>
            <a:endParaRPr lang="en-US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Canada, we’re a nation both a large landmass as well as small, highly productive community, thus we’re working together – government, academia, industry -  to constructively interfere towards quantum technology impact on the global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err="1"/>
              <a:t>GoC</a:t>
            </a:r>
            <a:r>
              <a:rPr lang="en-CA" sz="1200" kern="1200" dirty="0"/>
              <a:t>: force multiplier… to accelerate the implementation of the NQS</a:t>
            </a:r>
            <a:endParaRPr lang="en-US" sz="1200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/>
              <a:t>NRC: Working with partners to accelerate Canada’s National Quantum Strategy</a:t>
            </a:r>
            <a:endParaRPr lang="en-US" sz="1200" kern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/>
              <a:t>Ecosystem: drive quantum S&amp;T by bringing our expertise together.</a:t>
            </a:r>
            <a:endParaRPr lang="en-US" sz="1200" kern="1200" dirty="0"/>
          </a:p>
          <a:p>
            <a:endParaRPr lang="en-CA" dirty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This is where quantum is headed… we’re going there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181818"/>
                </a:solidFill>
                <a:effectLst/>
                <a:latin typeface="Merriweather" panose="020B0604020202020204" pitchFamily="2" charset="0"/>
              </a:rPr>
              <a:t>“I skate to where the puck is going to be, not where it has been.” – Wayne Gretzky 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en-US" dirty="0">
                <a:hlinkClick r:id="rId3"/>
              </a:rPr>
              <a:t>PRX Quantum 2, 017002 (2021) - Development of Quantum Interconnects (</a:t>
            </a:r>
            <a:r>
              <a:rPr lang="en-US" dirty="0" err="1">
                <a:hlinkClick r:id="rId3"/>
              </a:rPr>
              <a:t>QuICs</a:t>
            </a:r>
            <a:r>
              <a:rPr lang="en-US" dirty="0">
                <a:hlinkClick r:id="rId3"/>
              </a:rPr>
              <a:t>) for Next-Generation Information Technologies (aps.org)</a:t>
            </a:r>
            <a:r>
              <a:rPr lang="en-US" b="0" i="0" dirty="0">
                <a:solidFill>
                  <a:srgbClr val="222222"/>
                </a:solidFill>
                <a:effectLst/>
                <a:latin typeface="Helvetica Neue"/>
              </a:rPr>
              <a:t> [image credit]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6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E8BFE-F454-44CF-A2A9-F0A1EE63C1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726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Development in measurement devices (single photon detectors, cameras, photon-number-resolving detection, …), </a:t>
            </a:r>
          </a:p>
          <a:p>
            <a:r>
              <a:rPr lang="en-CA" dirty="0"/>
              <a:t>	novel detection</a:t>
            </a:r>
            <a:r>
              <a:rPr lang="en-CA" baseline="0" dirty="0"/>
              <a:t> with </a:t>
            </a:r>
            <a:r>
              <a:rPr lang="en-CA" dirty="0"/>
              <a:t>nonlinear processes for acoustic sensing schemes are expected to offer improvements</a:t>
            </a:r>
          </a:p>
          <a:p>
            <a:r>
              <a:rPr lang="en-CA" dirty="0"/>
              <a:t>Opportunity to work with isolated quantum systems (optimal coupling to decoherence ratio)</a:t>
            </a:r>
          </a:p>
          <a:p>
            <a:r>
              <a:rPr lang="en-CA" dirty="0"/>
              <a:t>	This include electronic, magnetic or vibrational states of superconducting or spin qubits, neutral atoms, or solids</a:t>
            </a:r>
          </a:p>
          <a:p>
            <a:r>
              <a:rPr lang="en-CA" dirty="0"/>
              <a:t>Opportunity for miniaturization and low power operation</a:t>
            </a:r>
          </a:p>
          <a:p>
            <a:r>
              <a:rPr lang="en-CA" dirty="0"/>
              <a:t>	wavelike spatial or temporal superposition states) to measure a physical quantity</a:t>
            </a:r>
          </a:p>
          <a:p>
            <a:r>
              <a:rPr lang="en-CA" dirty="0"/>
              <a:t>Opportunity for precision beyond the standard quantum limit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CC BY-SA 3.0, </a:t>
            </a:r>
            <a:r>
              <a:rPr lang="en-CA" dirty="0">
                <a:hlinkClick r:id="rId3"/>
              </a:rPr>
              <a:t>https://commons.wikimedia.org/w/index.php?curid=1717548</a:t>
            </a:r>
            <a:endParaRPr lang="en-CA" dirty="0"/>
          </a:p>
          <a:p>
            <a:r>
              <a:rPr lang="en-CA" dirty="0"/>
              <a:t>[</a:t>
            </a:r>
            <a:r>
              <a:rPr lang="en-CA" dirty="0" err="1"/>
              <a:t>ccd</a:t>
            </a:r>
            <a:r>
              <a:rPr lang="en-CA" dirty="0"/>
              <a:t> chip] Public Domain, </a:t>
            </a:r>
            <a:r>
              <a:rPr lang="en-CA" dirty="0">
                <a:hlinkClick r:id="rId4"/>
              </a:rPr>
              <a:t>https://commons.wikimedia.org/w/index.php?curid=530052</a:t>
            </a:r>
            <a:endParaRPr lang="en-CA" dirty="0"/>
          </a:p>
          <a:p>
            <a:r>
              <a:rPr lang="en-CA" dirty="0"/>
              <a:t>DOI: 10.1126/sciadv.aax0307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57921-4E1F-4487-AD34-EE1F0EAA5C4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852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 the research and development organization for the federal government, the NRC advances knowledge through: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 research and development in a wide variety of scientific disciplines;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Finding innovation solutions to pressing public policy challenges facing Canada; 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Supporting business innovation, particularly for small to medium enterprises in Canada.</a:t>
            </a:r>
            <a:endParaRPr lang="en-CA" sz="1100" b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100" b="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100" b="1" dirty="0">
                <a:solidFill>
                  <a:schemeClr val="bg1"/>
                </a:solidFill>
                <a:cs typeface="Calibri" panose="020F0502020204030204" pitchFamily="34" charset="0"/>
              </a:rPr>
              <a:t>This way the NRC supports multiple sectors of the Canadian economy through various mechanisms….</a:t>
            </a:r>
            <a:endParaRPr lang="en-US" sz="11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3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NRC’s latest strategic plan with Quantum and Digital as one of its four priorities</a:t>
            </a:r>
          </a:p>
          <a:p>
            <a:pPr marL="285750" indent="-285750">
              <a:buFontTx/>
              <a:buChar char="-"/>
            </a:pPr>
            <a:r>
              <a:rPr lang="en-CA" dirty="0"/>
              <a:t>Canadian quantum ecosystem is well-connected.</a:t>
            </a:r>
          </a:p>
          <a:p>
            <a:pPr marL="285750" lvl="1" indent="-285750">
              <a:buFontTx/>
              <a:buChar char="-"/>
            </a:pPr>
            <a:r>
              <a:rPr lang="en-CA" dirty="0"/>
              <a:t>Smallness is a feature, </a:t>
            </a:r>
            <a:r>
              <a:rPr lang="en-CA" b="1" dirty="0"/>
              <a:t>coherence easier to obtain</a:t>
            </a:r>
          </a:p>
          <a:p>
            <a:pPr marL="285750" lvl="1" indent="-285750">
              <a:buFontTx/>
              <a:buChar char="-"/>
            </a:pPr>
            <a:r>
              <a:rPr lang="en-CA" dirty="0"/>
              <a:t>E.g. </a:t>
            </a:r>
            <a:r>
              <a:rPr lang="en-CA" dirty="0" err="1"/>
              <a:t>QEYSSat</a:t>
            </a: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[who is/where does NRC sit]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QSIP (2023)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Mission 1: Quantum-enhanced radar</a:t>
            </a:r>
          </a:p>
          <a:p>
            <a:pPr lvl="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Mission 2: Quantum-enhanced LiDAR</a:t>
            </a:r>
          </a:p>
          <a:p>
            <a:pPr lvl="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Mission 3: Quantum Algorithms for Defence</a:t>
            </a:r>
          </a:p>
          <a:p>
            <a:pPr lvl="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Mission 4: Quantum-secured networking</a:t>
            </a:r>
          </a:p>
          <a:p>
            <a:pPr lvl="0"/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NQS (2021)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4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AQC – focuses on quantum applications and software that will enable scientific discovery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Challenge programs consist of a portfolio of collaborative projects that address an over-arching 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r>
              <a:rPr lang="en-CA" dirty="0"/>
              <a:t>This program model is effective due to NRC’s has strong capabilities in quantum and nanotechnologies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8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Pictures  of ATF, attosecond lab, Kate Fenwick, Metro, </a:t>
            </a:r>
            <a:r>
              <a:rPr lang="en-CA" dirty="0" err="1"/>
              <a:t>Qeyssat</a:t>
            </a:r>
            <a:r>
              <a:rPr lang="en-CA" dirty="0"/>
              <a:t>, Mining/</a:t>
            </a:r>
            <a:r>
              <a:rPr lang="en-CA" dirty="0" err="1"/>
              <a:t>SBQuauntum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0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err="1">
                <a:solidFill>
                  <a:prstClr val="black"/>
                </a:solidFill>
                <a:latin typeface="Calibri Light" panose="020F0302020204030204"/>
              </a:rPr>
              <a:t>InP</a:t>
            </a:r>
            <a:r>
              <a:rPr lang="en-CA" sz="1200" dirty="0">
                <a:solidFill>
                  <a:prstClr val="black"/>
                </a:solidFill>
                <a:latin typeface="Calibri Light" panose="020F0302020204030204"/>
              </a:rPr>
              <a:t> shell, </a:t>
            </a:r>
            <a:r>
              <a:rPr lang="en-CA" sz="1200" dirty="0" err="1">
                <a:solidFill>
                  <a:prstClr val="black"/>
                </a:solidFill>
                <a:latin typeface="Calibri Light" panose="020F0302020204030204"/>
              </a:rPr>
              <a:t>InAsP</a:t>
            </a:r>
            <a:endParaRPr lang="en-CA" sz="1200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prstClr val="black"/>
                </a:solidFill>
                <a:latin typeface="Calibri Light" panose="020F0302020204030204"/>
              </a:rPr>
              <a:t>First at ~930 nm, now moved to the O-band and C-band. [fund by QSP]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prstClr val="black"/>
                </a:solidFill>
                <a:latin typeface="Calibri Light" panose="020F0302020204030204"/>
              </a:rPr>
              <a:t>Quantum Photonic integrated circuits: pick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prstClr val="black"/>
                </a:solidFill>
                <a:latin typeface="Calibri Light" panose="020F0302020204030204"/>
              </a:rPr>
              <a:t>g(2)(0)~0.09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solidFill>
                  <a:prstClr val="black"/>
                </a:solidFill>
                <a:latin typeface="Calibri Light" panose="020F0302020204030204"/>
              </a:rPr>
              <a:t>Future direction: On-chip HBT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5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Herzberg: 1971 Nobel prize in chemistry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These studies collectively push the boundaries of how light and quantum properties can be manipulated for cutting-edge imaging solutions.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323130"/>
                </a:solidFill>
                <a:latin typeface="Segoe UI" panose="020B0502040204020203" pitchFamily="34" charset="0"/>
              </a:rPr>
              <a:t>Quantum Holography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323130"/>
                </a:solidFill>
                <a:latin typeface="Segoe UI" panose="020B0502040204020203" pitchFamily="34" charset="0"/>
              </a:rPr>
              <a:t>Ultrafast Quantum entanglement and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rgbClr val="323130"/>
                </a:solidFill>
                <a:latin typeface="Segoe UI" panose="020B0502040204020203" pitchFamily="34" charset="0"/>
              </a:rPr>
              <a:t>Quantum imaging techniques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Emphasis on higher-dimensional quantum photonics: spatial mode, ultrafast time-bin, frequency…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3"/>
              </a:rPr>
              <a:t>Phys. Rev. Lett. 132, 063802 (2024) - Full Spatial Characterization of Entangled Structured Photons (aps.org)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4"/>
              </a:rPr>
              <a:t>Intensity correlation holography for remote phase sensing and 3D imaging (optica.org)</a:t>
            </a:r>
            <a:r>
              <a:rPr lang="en-CA" b="1" i="0" dirty="0">
                <a:solidFill>
                  <a:srgbClr val="1A1A1A"/>
                </a:solidFill>
                <a:effectLst/>
                <a:latin typeface="roboto" panose="02000000000000000000" pitchFamily="2" charset="0"/>
              </a:rPr>
              <a:t> - Guillaume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5"/>
              </a:rPr>
              <a:t>Phys. Rev. Applied 21, 024029 (2024) - Quantum light-field microscopy for volumetric imaging with extreme depth of field (aps.org)</a:t>
            </a: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dirty="0">
              <a:solidFill>
                <a:srgbClr val="323130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6"/>
              </a:rPr>
              <a:t>2404.17657v1.pdf (arxiv.org)</a:t>
            </a:r>
            <a:r>
              <a:rPr lang="en-CA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 ultrafast quantum processor – time-bin info processing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>
                <a:hlinkClick r:id="rId7"/>
              </a:rPr>
              <a:t>Phys. Rev. Applied 19, 054063 (2023) - Noncryogenic Quantum Repeaters with hot Hybrid Alkali-Noble Gases (aps.org)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hlinkClick r:id="rId8"/>
              </a:rPr>
              <a:t>Storage of telecom wavelength heralded single photons in a fiber cavity quantum memory (optica.org)</a:t>
            </a:r>
            <a:endParaRPr lang="en-C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Single photons generated </a:t>
            </a:r>
            <a:r>
              <a:rPr lang="en-CA" sz="1200" b="1" dirty="0"/>
              <a:t>externally to the memory</a:t>
            </a:r>
            <a:r>
              <a:rPr lang="en-CA" sz="1200" dirty="0"/>
              <a:t> by spontaneous parametric </a:t>
            </a:r>
            <a:r>
              <a:rPr lang="en-CA" sz="1200" dirty="0" err="1"/>
              <a:t>downconversion</a:t>
            </a:r>
            <a:r>
              <a:rPr lang="en-CA" sz="12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Storage lifetime of 33 round-trips, or 1.65</a:t>
            </a:r>
            <a:r>
              <a:rPr lang="el-GR" sz="1200" dirty="0"/>
              <a:t>μ</a:t>
            </a:r>
            <a:r>
              <a:rPr lang="en-CA" sz="1200" dirty="0"/>
              <a:t>s (1/e).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Maximum total efficiency of 12%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1200" dirty="0" err="1"/>
              <a:t>Nonclassicality</a:t>
            </a:r>
            <a:r>
              <a:rPr lang="en-CA" sz="1200" dirty="0"/>
              <a:t> of recalled light confirmed by photon 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Top 3 are projects with </a:t>
            </a:r>
            <a:r>
              <a:rPr lang="en-CA" dirty="0" err="1"/>
              <a:t>startups</a:t>
            </a:r>
            <a:r>
              <a:rPr lang="en-CA" dirty="0"/>
              <a:t> in our quantum sensors challenge program:</a:t>
            </a:r>
          </a:p>
          <a:p>
            <a:pPr marL="171450" indent="-171450">
              <a:buFontTx/>
              <a:buChar char="-"/>
            </a:pPr>
            <a:r>
              <a:rPr lang="en-CA" dirty="0"/>
              <a:t>From Quebec: SB Quantum, </a:t>
            </a:r>
            <a:r>
              <a:rPr lang="en-CA" dirty="0" err="1"/>
              <a:t>NanoAcademic</a:t>
            </a:r>
            <a:endParaRPr lang="en-CA" dirty="0"/>
          </a:p>
          <a:p>
            <a:pPr marL="628650" lvl="1" indent="-171450">
              <a:buFontTx/>
              <a:buChar char="-"/>
            </a:pPr>
            <a:r>
              <a:rPr lang="en-US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 National Geospatial-Intelligence Agency </a:t>
            </a:r>
            <a:r>
              <a:rPr lang="en-US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hlinkClick r:id="rId3"/>
              </a:rPr>
              <a:t>’s </a:t>
            </a:r>
            <a:r>
              <a:rPr lang="en-US" dirty="0">
                <a:hlinkClick r:id="rId3"/>
              </a:rPr>
              <a:t>Home - MAGQUEST</a:t>
            </a:r>
            <a:endParaRPr lang="en-CA" dirty="0"/>
          </a:p>
          <a:p>
            <a:pPr marL="171450" indent="-171450">
              <a:buFontTx/>
              <a:buChar char="-"/>
            </a:pPr>
            <a:r>
              <a:rPr lang="en-CA" dirty="0"/>
              <a:t>From Toronto: Quantum Bridge Technologies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We’ve had a productive collaboration with NIST &amp; CU Boulder to devise a technique to make single-photon sources SI-traceable </a:t>
            </a:r>
          </a:p>
          <a:p>
            <a:pPr marL="0" indent="0">
              <a:buFontTx/>
              <a:buNone/>
            </a:pPr>
            <a:r>
              <a:rPr lang="en-CA" dirty="0">
                <a:hlinkClick r:id="rId4"/>
              </a:rPr>
              <a:t>Quantum leap: setting standards for quantum technologies - National Research Council Canada</a:t>
            </a:r>
            <a:endParaRPr lang="en-CA" dirty="0"/>
          </a:p>
          <a:p>
            <a:pPr marL="0" indent="0">
              <a:buFontTx/>
              <a:buNone/>
            </a:pPr>
            <a:endParaRPr lang="en-CA" dirty="0"/>
          </a:p>
          <a:p>
            <a:pPr marL="0" indent="0">
              <a:buFontTx/>
              <a:buNone/>
            </a:pPr>
            <a:r>
              <a:rPr lang="en-CA" dirty="0" err="1"/>
              <a:t>WesternU</a:t>
            </a:r>
            <a:r>
              <a:rPr lang="en-CA" dirty="0"/>
              <a:t>: 100x faster neuromonitoring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8BFE-F454-44CF-A2A9-F0A1EE63C1E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[Name drop regions across Canada where we’ll collaborate to drive these aspects [waterloo: long distance, Sherbrooke/Quebec: q. info transduction,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In alignment with the 2021 </a:t>
            </a:r>
            <a:r>
              <a:rPr lang="en-CA" dirty="0">
                <a:hlinkClick r:id="rId3"/>
              </a:rPr>
              <a:t>A Coordinated Approach to Quantum Networking Research - National Quantum Initiative</a:t>
            </a:r>
            <a:r>
              <a:rPr lang="en-CA" dirty="0"/>
              <a:t> (of which our host, AFRL contributed to)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As part of our strategic thinking we are exploring ways to achieve the vision/objective of connecting heterogeneous devices over distance.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/>
              <a:t>Rationale: Leverage NRC’s partnerships within the Canadian quantum ecosystem to drive an end-to-end, highly-integrated program of collaborative projects to build towards a common quantum networking land- and space-based demonstration goal.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158750" indent="0">
              <a:buNone/>
            </a:pPr>
            <a:endParaRPr lang="en-CA" sz="1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36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7296413" y="187685"/>
            <a:ext cx="1411134" cy="103602"/>
            <a:chOff x="7339138" y="244638"/>
            <a:chExt cx="1370040" cy="100584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8" y="244638"/>
              <a:ext cx="351144" cy="1005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2059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706136"/>
            <a:ext cx="5642841" cy="1102519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5179343" cy="13144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6" y="193830"/>
            <a:ext cx="1551737" cy="1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558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67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userDrawn="1">
  <p:cSld name="Title and body 1">
    <p:bg>
      <p:bgRef idx="1001">
        <a:schemeClr val="bg1"/>
      </p:bgRef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F0C8B2-A3A9-187F-7D79-0359F7E33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739" b="57079"/>
          <a:stretch/>
        </p:blipFill>
        <p:spPr>
          <a:xfrm>
            <a:off x="-24" y="0"/>
            <a:ext cx="9144000" cy="1038037"/>
          </a:xfrm>
          <a:prstGeom prst="rect">
            <a:avLst/>
          </a:prstGeom>
        </p:spPr>
      </p:pic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24" y="2350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Arial" panose="020B0604020202020204" pitchFamily="34" charset="0"/>
                <a:ea typeface="Roboto Condensed"/>
                <a:cs typeface="Arial" panose="020B0604020202020204" pitchFamily="34" charset="0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Roboto Condensed"/>
              <a:buNone/>
              <a:defRPr sz="21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01AB9-4259-CBEC-07D9-89E22E024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663" y="1262063"/>
            <a:ext cx="7993062" cy="29273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oogle Shape;120;p10">
            <a:extLst>
              <a:ext uri="{FF2B5EF4-FFF2-40B4-BE49-F238E27FC236}">
                <a16:creationId xmlns:a16="http://schemas.microsoft.com/office/drawing/2014/main" id="{BCC5945A-901C-0250-5BBB-6956D7F23D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363" y="4679919"/>
            <a:ext cx="549273" cy="200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 sz="800">
                <a:solidFill>
                  <a:schemeClr val="lt1"/>
                </a:solidFill>
              </a:defRPr>
            </a:lvl2pPr>
            <a:lvl3pPr lvl="2" rtl="0">
              <a:buNone/>
              <a:defRPr sz="800">
                <a:solidFill>
                  <a:schemeClr val="lt1"/>
                </a:solidFill>
              </a:defRPr>
            </a:lvl3pPr>
            <a:lvl4pPr lvl="3" rtl="0">
              <a:buNone/>
              <a:defRPr sz="800">
                <a:solidFill>
                  <a:schemeClr val="lt1"/>
                </a:solidFill>
              </a:defRPr>
            </a:lvl4pPr>
            <a:lvl5pPr lvl="4" rtl="0">
              <a:buNone/>
              <a:defRPr sz="800">
                <a:solidFill>
                  <a:schemeClr val="lt1"/>
                </a:solidFill>
              </a:defRPr>
            </a:lvl5pPr>
            <a:lvl6pPr lvl="5" rtl="0">
              <a:buNone/>
              <a:defRPr sz="800">
                <a:solidFill>
                  <a:schemeClr val="lt1"/>
                </a:solidFill>
              </a:defRPr>
            </a:lvl6pPr>
            <a:lvl7pPr lvl="6" rtl="0">
              <a:buNone/>
              <a:defRPr sz="800">
                <a:solidFill>
                  <a:schemeClr val="lt1"/>
                </a:solidFill>
              </a:defRPr>
            </a:lvl7pPr>
            <a:lvl8pPr lvl="7" rtl="0">
              <a:buNone/>
              <a:defRPr sz="800">
                <a:solidFill>
                  <a:schemeClr val="lt1"/>
                </a:solidFill>
              </a:defRPr>
            </a:lvl8pPr>
            <a:lvl9pPr lvl="8" rtl="0">
              <a:buNone/>
              <a:defRPr sz="800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41C5C-4130-F2BF-C7C2-E11B7F7D0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3166" y="4643646"/>
            <a:ext cx="2435051" cy="264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F18D0F5-8A09-BF78-B1D3-DD2EB84BC9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6272" y="4413439"/>
            <a:ext cx="736906" cy="7369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81B140-6722-8E08-9FAA-FCB32D965217}"/>
              </a:ext>
            </a:extLst>
          </p:cNvPr>
          <p:cNvCxnSpPr/>
          <p:nvPr userDrawn="1"/>
        </p:nvCxnSpPr>
        <p:spPr>
          <a:xfrm>
            <a:off x="0" y="4413439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977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curved line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9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‹#›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5" y="1431926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710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27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">
    <p:bg>
      <p:bgPr>
        <a:solidFill>
          <a:srgbClr val="0033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1152000"/>
            <a:ext cx="8261350" cy="2700000"/>
          </a:xfrm>
        </p:spPr>
        <p:txBody>
          <a:bodyPr lIns="0" tIns="0" rIns="0" bIns="0" anchor="ctr">
            <a:noAutofit/>
          </a:bodyPr>
          <a:lstStyle>
            <a:lvl1pPr algn="l">
              <a:defRPr sz="40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554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30213" y="290513"/>
            <a:ext cx="6726237" cy="4476750"/>
          </a:xfrm>
        </p:spPr>
        <p:txBody>
          <a:bodyPr anchor="ctr"/>
          <a:lstStyle>
            <a:lvl1pPr marL="342900" indent="-34290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85166523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143160"/>
            <a:ext cx="6477001" cy="1555028"/>
          </a:xfrm>
        </p:spPr>
        <p:txBody>
          <a:bodyPr lIns="0" tIns="0" rIns="0" bIns="0" anchor="b">
            <a:no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450" y="2804492"/>
            <a:ext cx="6477001" cy="112514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7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/>
              <a:t>NATIONAL RESEARCH COUNCIL CANADA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13" y="0"/>
            <a:ext cx="18339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102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653" y="0"/>
            <a:ext cx="288170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213" y="1430338"/>
            <a:ext cx="6892925" cy="29876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44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5984081" y="1438397"/>
            <a:ext cx="2762924" cy="2959772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30213" y="1430338"/>
            <a:ext cx="5351462" cy="29733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322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168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8943" y="1440657"/>
            <a:ext cx="8183621" cy="29765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945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38944" y="1440657"/>
            <a:ext cx="4021138" cy="2976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1063" y="1440657"/>
            <a:ext cx="3931501" cy="2976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701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1204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246" y="256358"/>
            <a:ext cx="6891768" cy="7534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246" y="1431925"/>
            <a:ext cx="6891768" cy="3162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31840" y="4767263"/>
            <a:ext cx="3554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15964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3" r:id="rId2"/>
    <p:sldLayoutId id="2147483687" r:id="rId3"/>
    <p:sldLayoutId id="2147483715" r:id="rId4"/>
    <p:sldLayoutId id="2147483716" r:id="rId5"/>
    <p:sldLayoutId id="2147483717" r:id="rId6"/>
    <p:sldLayoutId id="2147483735" r:id="rId7"/>
    <p:sldLayoutId id="2147483736" r:id="rId8"/>
    <p:sldLayoutId id="2147483737" r:id="rId9"/>
    <p:sldLayoutId id="2147483700" r:id="rId10"/>
    <p:sldLayoutId id="2147483738" r:id="rId11"/>
    <p:sldLayoutId id="2147483742" r:id="rId12"/>
    <p:sldLayoutId id="2147483743" r:id="rId13"/>
    <p:sldLayoutId id="2147483744" r:id="rId14"/>
    <p:sldLayoutId id="2147483745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700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7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7113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59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62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38.tiff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Quantum Technologies from Canada’s National Laboratory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Dr. Aimee K. Gunther</a:t>
            </a:r>
          </a:p>
          <a:p>
            <a:r>
              <a:rPr lang="da-DK" dirty="0"/>
              <a:t>Acting Director, Quantum Sensors Challege Program</a:t>
            </a:r>
          </a:p>
          <a:p>
            <a:r>
              <a:rPr lang="da-DK" b="0" dirty="0"/>
              <a:t>Quantum 4 International, June 26, 2024</a:t>
            </a:r>
            <a:br>
              <a:rPr lang="da-DK" dirty="0"/>
            </a:br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2431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4577-37CD-48BE-A160-4E711F9BB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37" y="732333"/>
            <a:ext cx="8184969" cy="753439"/>
          </a:xfrm>
        </p:spPr>
        <p:txBody>
          <a:bodyPr/>
          <a:lstStyle/>
          <a:p>
            <a:r>
              <a:rPr lang="en-CA" sz="1800" dirty="0"/>
              <a:t>Quantum </a:t>
            </a:r>
            <a:r>
              <a:rPr lang="en-CA" sz="1800" dirty="0" err="1"/>
              <a:t>InterNetworking</a:t>
            </a:r>
            <a:endParaRPr lang="en-CA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6C4A4-A48B-43FB-97E5-3651F71B3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68ECE-59D7-452D-8595-BBB947F3BD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66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66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968E-C25F-4AE2-BF2C-6E3BEEFA9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337" y="1561891"/>
            <a:ext cx="5290712" cy="3479216"/>
          </a:xfrm>
        </p:spPr>
        <p:txBody>
          <a:bodyPr>
            <a:normAutofit fontScale="92500"/>
          </a:bodyPr>
          <a:lstStyle/>
          <a:p>
            <a:r>
              <a:rPr lang="en-CA" sz="1200" dirty="0"/>
              <a:t>Objective: </a:t>
            </a:r>
            <a:r>
              <a:rPr lang="en-CA" sz="1200" b="0" dirty="0">
                <a:solidFill>
                  <a:srgbClr val="3B495A"/>
                </a:solidFill>
              </a:rPr>
              <a:t>Connecting heterogeneous quantum devices at a distance.</a:t>
            </a:r>
          </a:p>
          <a:p>
            <a:r>
              <a:rPr lang="en-CA" sz="1200" dirty="0"/>
              <a:t>Rationale</a:t>
            </a:r>
          </a:p>
          <a:p>
            <a:pPr lvl="1"/>
            <a:r>
              <a:rPr lang="en-CA" sz="1200" dirty="0"/>
              <a:t>Leverage NRC’s partnerships within the Canadian quantum ecosystem to drive an end-to-end, highly-integrated program of collaborative projects to build towards a common quantum networking land- and space-based demonstration goal.</a:t>
            </a:r>
          </a:p>
          <a:p>
            <a:r>
              <a:rPr lang="en-CA" sz="1200" dirty="0"/>
              <a:t>Expected impacts</a:t>
            </a:r>
          </a:p>
          <a:p>
            <a:pPr lvl="1"/>
            <a:r>
              <a:rPr lang="en-CA" sz="1200" dirty="0"/>
              <a:t>Incorporate the outcomes of the current tranche of National Quantum Strategy funding to engineer the next generation of quantum information processing.</a:t>
            </a:r>
          </a:p>
          <a:p>
            <a:pPr lvl="1"/>
            <a:r>
              <a:rPr lang="en-CA" sz="1200" b="1" dirty="0">
                <a:solidFill>
                  <a:schemeClr val="tx2"/>
                </a:solidFill>
              </a:rPr>
              <a:t>Overlaps with:</a:t>
            </a:r>
          </a:p>
          <a:p>
            <a:pPr marL="214313" lvl="1" indent="-214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Continental Defence quantum R&amp;D focus (DRDC’s Quantum Implementation Plan) ($7.5M in Ops over 5 years for quantum networking?)</a:t>
            </a:r>
          </a:p>
          <a:p>
            <a:pPr marL="214313" lvl="1" indent="-214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National Quantum Strategy Quantum Communication Mission</a:t>
            </a:r>
          </a:p>
          <a:p>
            <a:pPr marL="214313" lvl="1" indent="-2143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200" dirty="0"/>
              <a:t>Defence Innovation Accelerator for the North Atlantic (DIANA) Secure Information Sharing and Quantum theme</a:t>
            </a:r>
          </a:p>
          <a:p>
            <a:pPr lvl="1"/>
            <a:endParaRPr lang="en-CA" sz="1200" dirty="0"/>
          </a:p>
          <a:p>
            <a:pPr lvl="1"/>
            <a:endParaRPr lang="en-CA" sz="12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5483E8B-235D-4C2F-87C8-F7568D905848}"/>
              </a:ext>
            </a:extLst>
          </p:cNvPr>
          <p:cNvGraphicFramePr/>
          <p:nvPr/>
        </p:nvGraphicFramePr>
        <p:xfrm>
          <a:off x="5921729" y="4302815"/>
          <a:ext cx="3094111" cy="69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74B1E147-5738-480E-BF6C-549E8C6E6BAD}"/>
              </a:ext>
            </a:extLst>
          </p:cNvPr>
          <p:cNvGrpSpPr/>
          <p:nvPr/>
        </p:nvGrpSpPr>
        <p:grpSpPr>
          <a:xfrm>
            <a:off x="5190658" y="1463106"/>
            <a:ext cx="3825182" cy="3242214"/>
            <a:chOff x="4002919" y="632221"/>
            <a:chExt cx="5321571" cy="4510549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C73EA750-7A73-4A15-958C-30601684CC70}"/>
                </a:ext>
              </a:extLst>
            </p:cNvPr>
            <p:cNvSpPr/>
            <p:nvPr/>
          </p:nvSpPr>
          <p:spPr>
            <a:xfrm rot="19415441">
              <a:off x="4002919" y="1208931"/>
              <a:ext cx="5321571" cy="3933839"/>
            </a:xfrm>
            <a:prstGeom prst="arc">
              <a:avLst>
                <a:gd name="adj1" fmla="val 16034809"/>
                <a:gd name="adj2" fmla="val 0"/>
              </a:avLst>
            </a:prstGeom>
            <a:ln w="412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913BA6-656A-4890-8F28-76163F1E0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203" y="184098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A91EA6-07FE-4E30-8EFD-E700E635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2609" y="184098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F82C31-D9FB-43EA-BFEA-182FE858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124" y="3175851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D7150C-3181-4E86-B3F8-A9C723B5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7667" y="184098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D8FDE6-0E62-4899-82B1-9E8B0117E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203" y="633078"/>
              <a:ext cx="914400" cy="9144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03A0D7-752E-495E-B306-8C77B6F53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2609" y="632221"/>
              <a:ext cx="914400" cy="914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020A46-A1A6-404F-A6EA-3EA264B79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2203" y="3178173"/>
              <a:ext cx="914400" cy="91440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B09648-7CFC-45D4-8640-3F302E2AA322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7346603" y="2298188"/>
              <a:ext cx="39600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8CBD0C-5ED8-4B22-B2C8-7BDE4353FCDB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>
            <a:xfrm>
              <a:off x="8199809" y="2755388"/>
              <a:ext cx="5515" cy="4204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20AA2F-D37C-46C0-93EE-EF7AD14D72CD}"/>
                </a:ext>
              </a:extLst>
            </p:cNvPr>
            <p:cNvCxnSpPr>
              <a:stCxn id="10" idx="2"/>
              <a:endCxn id="18" idx="0"/>
            </p:cNvCxnSpPr>
            <p:nvPr/>
          </p:nvCxnSpPr>
          <p:spPr>
            <a:xfrm>
              <a:off x="6889403" y="2755388"/>
              <a:ext cx="0" cy="422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52B33FE-6CA1-4153-8B3C-C7B02DF500EA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>
              <a:off x="6889403" y="1547478"/>
              <a:ext cx="0" cy="293510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5550CC-B4F6-4BF6-93B4-2BC9BFD5D6E6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8199809" y="1546621"/>
              <a:ext cx="1" cy="294367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0C5E02-C719-47E7-B422-2C36E52055C4}"/>
                </a:ext>
              </a:extLst>
            </p:cNvPr>
            <p:cNvCxnSpPr>
              <a:cxnSpLocks/>
              <a:stCxn id="14" idx="3"/>
              <a:endCxn id="10" idx="1"/>
            </p:cNvCxnSpPr>
            <p:nvPr/>
          </p:nvCxnSpPr>
          <p:spPr>
            <a:xfrm>
              <a:off x="6152067" y="2298188"/>
              <a:ext cx="28013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5C2419-D5B1-4E36-B7CF-27B699DF92A8}"/>
              </a:ext>
            </a:extLst>
          </p:cNvPr>
          <p:cNvSpPr txBox="1"/>
          <p:nvPr/>
        </p:nvSpPr>
        <p:spPr>
          <a:xfrm>
            <a:off x="5504839" y="3995037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Interconnecting: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293337" y="515070"/>
            <a:ext cx="8705318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668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 New Quantum Challenge Program</a:t>
            </a:r>
          </a:p>
        </p:txBody>
      </p:sp>
    </p:spTree>
    <p:extLst>
      <p:ext uri="{BB962C8B-B14F-4D97-AF65-F5344CB8AC3E}">
        <p14:creationId xmlns:p14="http://schemas.microsoft.com/office/powerpoint/2010/main" val="12712556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849-7E92-72A5-2366-46A132E2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NRC Mechanisms for Collaboration and Innovation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222AE9-765E-41CB-A6E6-8BD74235CC2A}"/>
              </a:ext>
            </a:extLst>
          </p:cNvPr>
          <p:cNvGrpSpPr/>
          <p:nvPr/>
        </p:nvGrpSpPr>
        <p:grpSpPr>
          <a:xfrm>
            <a:off x="426246" y="1454499"/>
            <a:ext cx="8045798" cy="3185942"/>
            <a:chOff x="563456" y="1130649"/>
            <a:chExt cx="8045798" cy="318594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B17512D-038B-4B4B-8BB5-B2585329EAC5}"/>
                </a:ext>
              </a:extLst>
            </p:cNvPr>
            <p:cNvGrpSpPr/>
            <p:nvPr/>
          </p:nvGrpSpPr>
          <p:grpSpPr>
            <a:xfrm>
              <a:off x="4730661" y="1130649"/>
              <a:ext cx="1786251" cy="3185938"/>
              <a:chOff x="5104334" y="958996"/>
              <a:chExt cx="1786251" cy="318593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C53A20E-1BE3-41A9-8C1F-27EBF261EA69}"/>
                  </a:ext>
                </a:extLst>
              </p:cNvPr>
              <p:cNvGrpSpPr/>
              <p:nvPr/>
            </p:nvGrpSpPr>
            <p:grpSpPr>
              <a:xfrm>
                <a:off x="5104334" y="958996"/>
                <a:ext cx="1775287" cy="3185938"/>
                <a:chOff x="5534040" y="971298"/>
                <a:chExt cx="1775287" cy="3185938"/>
              </a:xfrm>
            </p:grpSpPr>
            <p:sp>
              <p:nvSpPr>
                <p:cNvPr id="36" name="Pentagon 11">
                  <a:extLst>
                    <a:ext uri="{FF2B5EF4-FFF2-40B4-BE49-F238E27FC236}">
                      <a16:creationId xmlns:a16="http://schemas.microsoft.com/office/drawing/2014/main" id="{42F7EBB6-1F8F-415D-B0F4-C35622E16303}"/>
                    </a:ext>
                  </a:extLst>
                </p:cNvPr>
                <p:cNvSpPr/>
                <p:nvPr/>
              </p:nvSpPr>
              <p:spPr>
                <a:xfrm rot="5400000">
                  <a:off x="4828715" y="1676624"/>
                  <a:ext cx="3185937" cy="1775287"/>
                </a:xfrm>
                <a:prstGeom prst="homePlate">
                  <a:avLst>
                    <a:gd name="adj" fmla="val 30979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19050">
                  <a:bevelT w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Pentagon 12">
                  <a:extLst>
                    <a:ext uri="{FF2B5EF4-FFF2-40B4-BE49-F238E27FC236}">
                      <a16:creationId xmlns:a16="http://schemas.microsoft.com/office/drawing/2014/main" id="{BD000655-976E-468F-B79E-C610D4821BF0}"/>
                    </a:ext>
                  </a:extLst>
                </p:cNvPr>
                <p:cNvSpPr/>
                <p:nvPr/>
              </p:nvSpPr>
              <p:spPr>
                <a:xfrm rot="5400000">
                  <a:off x="5829216" y="676122"/>
                  <a:ext cx="1184936" cy="1775287"/>
                </a:xfrm>
                <a:prstGeom prst="homePlate">
                  <a:avLst>
                    <a:gd name="adj" fmla="val 32246"/>
                  </a:avLst>
                </a:prstGeom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2CEDBF-24C3-4C9A-B05F-8F452AD949D7}"/>
                  </a:ext>
                </a:extLst>
              </p:cNvPr>
              <p:cNvSpPr txBox="1"/>
              <p:nvPr/>
            </p:nvSpPr>
            <p:spPr>
              <a:xfrm>
                <a:off x="5109360" y="2250927"/>
                <a:ext cx="178122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Providing services and access to facilities to support business innovation. Include testing, prototyping, demonstrations, calibration and more</a:t>
                </a:r>
                <a:endPara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8" name="TextBox 33">
              <a:extLst>
                <a:ext uri="{FF2B5EF4-FFF2-40B4-BE49-F238E27FC236}">
                  <a16:creationId xmlns:a16="http://schemas.microsoft.com/office/drawing/2014/main" id="{BB75726D-B9B3-44C9-9CC4-700E91362F90}"/>
                </a:ext>
              </a:extLst>
            </p:cNvPr>
            <p:cNvSpPr txBox="1"/>
            <p:nvPr/>
          </p:nvSpPr>
          <p:spPr>
            <a:xfrm>
              <a:off x="5047832" y="1230660"/>
              <a:ext cx="1155240" cy="561686"/>
            </a:xfrm>
            <a:prstGeom prst="rect">
              <a:avLst/>
            </a:prstGeom>
            <a:noFill/>
          </p:spPr>
          <p:txBody>
            <a:bodyPr wrap="square" lIns="80994" tIns="34287" rIns="80994" bIns="34287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600" b="1" kern="1200" dirty="0">
                  <a:solidFill>
                    <a:srgbClr val="FFFFFF"/>
                  </a:solidFill>
                  <a:ea typeface="+mn-ea"/>
                  <a:cs typeface="Arial" pitchFamily="34" charset="0"/>
                </a:rPr>
                <a:t>Technical Services</a:t>
              </a:r>
              <a:endParaRPr lang="ko-KR" altLang="en-US" sz="1600" b="1" kern="1200" dirty="0">
                <a:solidFill>
                  <a:srgbClr val="FFFFF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DDF76DEB-3B4F-49BD-9832-86017F5BFA79}"/>
                </a:ext>
              </a:extLst>
            </p:cNvPr>
            <p:cNvSpPr/>
            <p:nvPr/>
          </p:nvSpPr>
          <p:spPr>
            <a:xfrm flipH="1">
              <a:off x="5480592" y="1836006"/>
              <a:ext cx="293761" cy="24230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68574" tIns="34287" rIns="68574" bIns="34287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ardrop 1">
              <a:extLst>
                <a:ext uri="{FF2B5EF4-FFF2-40B4-BE49-F238E27FC236}">
                  <a16:creationId xmlns:a16="http://schemas.microsoft.com/office/drawing/2014/main" id="{22CDB124-AD35-40A4-A649-51F639231E0F}"/>
                </a:ext>
              </a:extLst>
            </p:cNvPr>
            <p:cNvSpPr/>
            <p:nvPr/>
          </p:nvSpPr>
          <p:spPr>
            <a:xfrm rot="18805991">
              <a:off x="4393269" y="1979334"/>
              <a:ext cx="282610" cy="279697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74" tIns="34287" rIns="68574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DB0738B-DD81-4641-B052-D61AEC2EF430}"/>
                </a:ext>
              </a:extLst>
            </p:cNvPr>
            <p:cNvGrpSpPr/>
            <p:nvPr/>
          </p:nvGrpSpPr>
          <p:grpSpPr>
            <a:xfrm>
              <a:off x="563456" y="1130649"/>
              <a:ext cx="1792775" cy="3185936"/>
              <a:chOff x="592952" y="971299"/>
              <a:chExt cx="1792775" cy="318593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009C6A1-469E-4EF1-B4E9-47C079DF9496}"/>
                  </a:ext>
                </a:extLst>
              </p:cNvPr>
              <p:cNvGrpSpPr/>
              <p:nvPr/>
            </p:nvGrpSpPr>
            <p:grpSpPr>
              <a:xfrm>
                <a:off x="599229" y="971299"/>
                <a:ext cx="1775289" cy="3185936"/>
                <a:chOff x="599229" y="971299"/>
                <a:chExt cx="1775289" cy="3185936"/>
              </a:xfrm>
            </p:grpSpPr>
            <p:sp>
              <p:nvSpPr>
                <p:cNvPr id="44" name="Pentagon 14">
                  <a:extLst>
                    <a:ext uri="{FF2B5EF4-FFF2-40B4-BE49-F238E27FC236}">
                      <a16:creationId xmlns:a16="http://schemas.microsoft.com/office/drawing/2014/main" id="{8E7D9D69-E3B6-489E-B4A8-95CED7FD0EFD}"/>
                    </a:ext>
                  </a:extLst>
                </p:cNvPr>
                <p:cNvSpPr/>
                <p:nvPr/>
              </p:nvSpPr>
              <p:spPr>
                <a:xfrm rot="5400000">
                  <a:off x="-106094" y="1676623"/>
                  <a:ext cx="3185936" cy="1775288"/>
                </a:xfrm>
                <a:prstGeom prst="homePlate">
                  <a:avLst>
                    <a:gd name="adj" fmla="val 30979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19050">
                  <a:bevelT w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Pentagon 15">
                  <a:extLst>
                    <a:ext uri="{FF2B5EF4-FFF2-40B4-BE49-F238E27FC236}">
                      <a16:creationId xmlns:a16="http://schemas.microsoft.com/office/drawing/2014/main" id="{B1801D7B-0CA7-4C74-BE3C-DFEFE7AB6774}"/>
                    </a:ext>
                  </a:extLst>
                </p:cNvPr>
                <p:cNvSpPr/>
                <p:nvPr/>
              </p:nvSpPr>
              <p:spPr>
                <a:xfrm rot="5400000">
                  <a:off x="894405" y="676123"/>
                  <a:ext cx="1184936" cy="1775288"/>
                </a:xfrm>
                <a:prstGeom prst="homePlate">
                  <a:avLst>
                    <a:gd name="adj" fmla="val 32246"/>
                  </a:avLst>
                </a:prstGeom>
                <a:solidFill>
                  <a:srgbClr val="006688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69">
                <a:extLst>
                  <a:ext uri="{FF2B5EF4-FFF2-40B4-BE49-F238E27FC236}">
                    <a16:creationId xmlns:a16="http://schemas.microsoft.com/office/drawing/2014/main" id="{C68CE2BC-C25D-4BED-9C75-DAB83CBE5A6A}"/>
                  </a:ext>
                </a:extLst>
              </p:cNvPr>
              <p:cNvSpPr txBox="1"/>
              <p:nvPr/>
            </p:nvSpPr>
            <p:spPr>
              <a:xfrm>
                <a:off x="592952" y="2250927"/>
                <a:ext cx="17927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Grants and contributions to bring together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academia, industry and government to attain critical mass to deliver technological breakthroughs</a:t>
                </a:r>
                <a:endPara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B49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68">
              <a:extLst>
                <a:ext uri="{FF2B5EF4-FFF2-40B4-BE49-F238E27FC236}">
                  <a16:creationId xmlns:a16="http://schemas.microsoft.com/office/drawing/2014/main" id="{3CEDA300-F89F-4475-9112-0309EBAA31AB}"/>
                </a:ext>
              </a:extLst>
            </p:cNvPr>
            <p:cNvSpPr txBox="1"/>
            <p:nvPr/>
          </p:nvSpPr>
          <p:spPr>
            <a:xfrm>
              <a:off x="727501" y="1230660"/>
              <a:ext cx="1464684" cy="561686"/>
            </a:xfrm>
            <a:prstGeom prst="rect">
              <a:avLst/>
            </a:prstGeom>
            <a:noFill/>
          </p:spPr>
          <p:txBody>
            <a:bodyPr wrap="square" lIns="80994" tIns="34287" rIns="80994" bIns="34287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CA" altLang="ko-KR" sz="1600" b="1" kern="1200" dirty="0">
                  <a:solidFill>
                    <a:srgbClr val="FFFFFF"/>
                  </a:solidFill>
                  <a:ea typeface="+mn-ea"/>
                  <a:cs typeface="Arial" pitchFamily="34" charset="0"/>
                </a:rPr>
                <a:t>Challenge Programs</a:t>
              </a:r>
              <a:endParaRPr lang="ko-KR" altLang="en-US" sz="1600" b="1" kern="1200" dirty="0">
                <a:solidFill>
                  <a:srgbClr val="FFFFF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AF44B856-36F5-4A9A-8F88-66591D7F8593}"/>
                </a:ext>
              </a:extLst>
            </p:cNvPr>
            <p:cNvSpPr/>
            <p:nvPr/>
          </p:nvSpPr>
          <p:spPr>
            <a:xfrm rot="2700000">
              <a:off x="1354569" y="1794045"/>
              <a:ext cx="243000" cy="35822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1" tIns="25715" rIns="51431" bIns="25715"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506" b="1" i="0" u="none" strike="noStrike" kern="1200" cap="none" spc="0" normalizeH="0" baseline="0" noProof="0" dirty="0">
                <a:ln w="10160">
                  <a:solidFill>
                    <a:srgbClr val="6699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75DA8E-DFA8-4F8A-82B5-14CC7ABB2E49}"/>
                </a:ext>
              </a:extLst>
            </p:cNvPr>
            <p:cNvGrpSpPr/>
            <p:nvPr/>
          </p:nvGrpSpPr>
          <p:grpSpPr>
            <a:xfrm>
              <a:off x="6816482" y="1130649"/>
              <a:ext cx="1792772" cy="3185942"/>
              <a:chOff x="7143355" y="971302"/>
              <a:chExt cx="1792772" cy="318594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5DFC59-B607-4772-8289-154F4B5A7C6F}"/>
                  </a:ext>
                </a:extLst>
              </p:cNvPr>
              <p:cNvGrpSpPr/>
              <p:nvPr/>
            </p:nvGrpSpPr>
            <p:grpSpPr>
              <a:xfrm>
                <a:off x="7150730" y="971302"/>
                <a:ext cx="1775288" cy="3185942"/>
                <a:chOff x="7150730" y="971302"/>
                <a:chExt cx="1775288" cy="3185942"/>
              </a:xfrm>
            </p:grpSpPr>
            <p:sp>
              <p:nvSpPr>
                <p:cNvPr id="51" name="Pentagon 8">
                  <a:extLst>
                    <a:ext uri="{FF2B5EF4-FFF2-40B4-BE49-F238E27FC236}">
                      <a16:creationId xmlns:a16="http://schemas.microsoft.com/office/drawing/2014/main" id="{6A62AC4C-B630-4D82-8AAC-B2F97046AEC1}"/>
                    </a:ext>
                  </a:extLst>
                </p:cNvPr>
                <p:cNvSpPr/>
                <p:nvPr/>
              </p:nvSpPr>
              <p:spPr>
                <a:xfrm rot="5400000">
                  <a:off x="6445405" y="1676630"/>
                  <a:ext cx="3185940" cy="1775287"/>
                </a:xfrm>
                <a:prstGeom prst="homePlate">
                  <a:avLst>
                    <a:gd name="adj" fmla="val 30979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19050">
                  <a:bevelT w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Pentagon 9">
                  <a:extLst>
                    <a:ext uri="{FF2B5EF4-FFF2-40B4-BE49-F238E27FC236}">
                      <a16:creationId xmlns:a16="http://schemas.microsoft.com/office/drawing/2014/main" id="{65FDEBD8-C7F0-401B-B954-DA88E405D2D3}"/>
                    </a:ext>
                  </a:extLst>
                </p:cNvPr>
                <p:cNvSpPr/>
                <p:nvPr/>
              </p:nvSpPr>
              <p:spPr>
                <a:xfrm rot="5400000">
                  <a:off x="7445906" y="676126"/>
                  <a:ext cx="1184936" cy="1775287"/>
                </a:xfrm>
                <a:prstGeom prst="homePlate">
                  <a:avLst>
                    <a:gd name="adj" fmla="val 32246"/>
                  </a:avLst>
                </a:prstGeom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4543BCC-0961-44D6-892D-12684008363C}"/>
                  </a:ext>
                </a:extLst>
              </p:cNvPr>
              <p:cNvSpPr txBox="1"/>
              <p:nvPr/>
            </p:nvSpPr>
            <p:spPr>
              <a:xfrm>
                <a:off x="7143355" y="2250927"/>
                <a:ext cx="17927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5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Collaboration to advance R&amp;D, train new talent, leverage investments and facilitate knowledge exchange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30FFEC-7350-41D2-8B05-1662806A513B}"/>
                </a:ext>
              </a:extLst>
            </p:cNvPr>
            <p:cNvSpPr txBox="1"/>
            <p:nvPr/>
          </p:nvSpPr>
          <p:spPr>
            <a:xfrm>
              <a:off x="6960755" y="1230660"/>
              <a:ext cx="1532395" cy="561686"/>
            </a:xfrm>
            <a:prstGeom prst="rect">
              <a:avLst/>
            </a:prstGeom>
            <a:noFill/>
          </p:spPr>
          <p:txBody>
            <a:bodyPr wrap="square" lIns="80994" tIns="34287" rIns="80994" bIns="34287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600" b="1" kern="1200" dirty="0">
                  <a:solidFill>
                    <a:srgbClr val="FFFFFF"/>
                  </a:solidFill>
                  <a:ea typeface="+mn-ea"/>
                  <a:cs typeface="Arial" pitchFamily="34" charset="0"/>
                </a:rPr>
                <a:t>International Joint Projects</a:t>
              </a:r>
              <a:endParaRPr lang="ko-KR" altLang="en-US" sz="1600" b="1" kern="1200" dirty="0">
                <a:solidFill>
                  <a:srgbClr val="FFFFFF"/>
                </a:solidFill>
                <a:ea typeface="+mn-ea"/>
                <a:cs typeface="Arial" pitchFamily="34" charset="0"/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8597907C-55A5-41AC-829A-62853E1E4646}"/>
                </a:ext>
              </a:extLst>
            </p:cNvPr>
            <p:cNvSpPr/>
            <p:nvPr/>
          </p:nvSpPr>
          <p:spPr>
            <a:xfrm rot="20700000">
              <a:off x="7548936" y="1832970"/>
              <a:ext cx="356033" cy="31199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74" tIns="34287" rIns="68574" bIns="3428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DA9DB57-CE04-4072-B0A4-381FB204DC08}"/>
                </a:ext>
              </a:extLst>
            </p:cNvPr>
            <p:cNvGrpSpPr/>
            <p:nvPr/>
          </p:nvGrpSpPr>
          <p:grpSpPr>
            <a:xfrm>
              <a:off x="2655801" y="1130649"/>
              <a:ext cx="1775290" cy="3185942"/>
              <a:chOff x="2273142" y="972552"/>
              <a:chExt cx="1775290" cy="3185942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3485716-BD5F-44FC-A6F5-FF22B82F20D1}"/>
                  </a:ext>
                </a:extLst>
              </p:cNvPr>
              <p:cNvGrpSpPr/>
              <p:nvPr/>
            </p:nvGrpSpPr>
            <p:grpSpPr>
              <a:xfrm>
                <a:off x="2273142" y="972552"/>
                <a:ext cx="1775290" cy="3185942"/>
                <a:chOff x="2273142" y="972552"/>
                <a:chExt cx="1775290" cy="3185942"/>
              </a:xfrm>
            </p:grpSpPr>
            <p:sp>
              <p:nvSpPr>
                <p:cNvPr id="58" name="Pentagon 5">
                  <a:extLst>
                    <a:ext uri="{FF2B5EF4-FFF2-40B4-BE49-F238E27FC236}">
                      <a16:creationId xmlns:a16="http://schemas.microsoft.com/office/drawing/2014/main" id="{613B7ACA-BB80-4B63-96BE-AB1704799EFC}"/>
                    </a:ext>
                  </a:extLst>
                </p:cNvPr>
                <p:cNvSpPr/>
                <p:nvPr/>
              </p:nvSpPr>
              <p:spPr>
                <a:xfrm rot="5400000">
                  <a:off x="1567817" y="1677879"/>
                  <a:ext cx="3185942" cy="1775288"/>
                </a:xfrm>
                <a:prstGeom prst="homePlate">
                  <a:avLst>
                    <a:gd name="adj" fmla="val 30979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extrusionH="19050">
                  <a:bevelT w="381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Pentagon 6">
                  <a:extLst>
                    <a:ext uri="{FF2B5EF4-FFF2-40B4-BE49-F238E27FC236}">
                      <a16:creationId xmlns:a16="http://schemas.microsoft.com/office/drawing/2014/main" id="{643E3FEB-2E4A-42D3-AC28-1899D91CB0B8}"/>
                    </a:ext>
                  </a:extLst>
                </p:cNvPr>
                <p:cNvSpPr/>
                <p:nvPr/>
              </p:nvSpPr>
              <p:spPr>
                <a:xfrm rot="5400000">
                  <a:off x="2568316" y="677378"/>
                  <a:ext cx="1184939" cy="1775288"/>
                </a:xfrm>
                <a:prstGeom prst="homePlate">
                  <a:avLst>
                    <a:gd name="adj" fmla="val 32246"/>
                  </a:avLst>
                </a:prstGeom>
                <a:solidFill>
                  <a:schemeClr val="accent2"/>
                </a:soli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7FF5B0-9890-486C-AA31-371F5C172198}"/>
                  </a:ext>
                </a:extLst>
              </p:cNvPr>
              <p:cNvSpPr txBox="1"/>
              <p:nvPr/>
            </p:nvSpPr>
            <p:spPr>
              <a:xfrm>
                <a:off x="2281616" y="2250927"/>
                <a:ext cx="176681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35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Co-location of NRC researchers and infrastructure with academia to foster joint research and training opportunities for young scientists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AAA308C-A1B8-4F73-94DD-97E30967D764}"/>
                </a:ext>
              </a:extLst>
            </p:cNvPr>
            <p:cNvSpPr txBox="1"/>
            <p:nvPr/>
          </p:nvSpPr>
          <p:spPr>
            <a:xfrm>
              <a:off x="2811386" y="1230660"/>
              <a:ext cx="1485427" cy="561686"/>
            </a:xfrm>
            <a:prstGeom prst="rect">
              <a:avLst/>
            </a:prstGeom>
            <a:noFill/>
          </p:spPr>
          <p:txBody>
            <a:bodyPr wrap="square" lIns="80994" tIns="34287" rIns="80994" bIns="34287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1600" b="1" kern="1200" dirty="0">
                  <a:solidFill>
                    <a:srgbClr val="FFFFFF"/>
                  </a:solidFill>
                  <a:ea typeface="+mn-ea"/>
                  <a:cs typeface="Arial" pitchFamily="34" charset="0"/>
                </a:rPr>
                <a:t>Collaboration </a:t>
              </a:r>
              <a:r>
                <a:rPr lang="en-US" altLang="ko-KR" sz="1600" b="1" kern="1200" dirty="0" err="1">
                  <a:solidFill>
                    <a:srgbClr val="FFFFFF"/>
                  </a:solidFill>
                  <a:ea typeface="+mn-ea"/>
                  <a:cs typeface="Arial" pitchFamily="34" charset="0"/>
                </a:rPr>
                <a:t>Centres</a:t>
              </a:r>
              <a:endParaRPr lang="ko-KR" altLang="en-US" sz="1600" b="1" kern="1200" dirty="0">
                <a:solidFill>
                  <a:srgbClr val="FFFFFF"/>
                </a:solidFill>
                <a:ea typeface="+mn-ea"/>
                <a:cs typeface="Arial" pitchFamily="34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D232CF2-67D2-4F35-9C91-D1538C500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rgbClr val="006688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4" b="13751"/>
            <a:stretch/>
          </p:blipFill>
          <p:spPr>
            <a:xfrm>
              <a:off x="3368702" y="1850757"/>
              <a:ext cx="440936" cy="319082"/>
            </a:xfrm>
            <a:prstGeom prst="rect">
              <a:avLst/>
            </a:prstGeom>
            <a:solidFill>
              <a:srgbClr val="A2959A"/>
            </a:solidFill>
          </p:spPr>
        </p:pic>
      </p:grpSp>
    </p:spTree>
    <p:extLst>
      <p:ext uri="{BB962C8B-B14F-4D97-AF65-F5344CB8AC3E}">
        <p14:creationId xmlns:p14="http://schemas.microsoft.com/office/powerpoint/2010/main" val="3692732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750A-AE3D-4319-9D86-6E87204B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5" y="256358"/>
            <a:ext cx="6793705" cy="75343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/>
              <a:t>Quantum at </a:t>
            </a:r>
            <a:r>
              <a:rPr lang="en-CA" dirty="0"/>
              <a:t>Canada’s National Lab: </a:t>
            </a:r>
            <a:r>
              <a:rPr lang="en-CA" b="1" dirty="0"/>
              <a:t>Moving forward!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CADEF-973D-4EDF-9B61-E14826EE7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3065-9EDE-4904-8160-C3F2AA54F2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41365" y="4767263"/>
            <a:ext cx="3554361" cy="274637"/>
          </a:xfrm>
        </p:spPr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4BBD-AA3A-4324-9741-3B2B61909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9" y="0"/>
            <a:ext cx="3163958" cy="2489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5A1019A-D06B-4A34-81A2-32BCB6B7307F}"/>
              </a:ext>
            </a:extLst>
          </p:cNvPr>
          <p:cNvGrpSpPr/>
          <p:nvPr/>
        </p:nvGrpSpPr>
        <p:grpSpPr>
          <a:xfrm>
            <a:off x="-494669" y="939800"/>
            <a:ext cx="9838901" cy="4063538"/>
            <a:chOff x="-494669" y="1022497"/>
            <a:chExt cx="9638669" cy="3980841"/>
          </a:xfrm>
        </p:grpSpPr>
        <p:graphicFrame>
          <p:nvGraphicFramePr>
            <p:cNvPr id="31" name="Diagram 30">
              <a:extLst>
                <a:ext uri="{FF2B5EF4-FFF2-40B4-BE49-F238E27FC236}">
                  <a16:creationId xmlns:a16="http://schemas.microsoft.com/office/drawing/2014/main" id="{FFF556CB-57F5-429F-8089-D206C3F119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3178551"/>
                </p:ext>
              </p:extLst>
            </p:nvPr>
          </p:nvGraphicFramePr>
          <p:xfrm>
            <a:off x="-494669" y="1053122"/>
            <a:ext cx="5868066" cy="3950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35" name="Diagram 34">
              <a:extLst>
                <a:ext uri="{FF2B5EF4-FFF2-40B4-BE49-F238E27FC236}">
                  <a16:creationId xmlns:a16="http://schemas.microsoft.com/office/drawing/2014/main" id="{09343ECA-2446-4A8D-AF7F-2BDA1E83FE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0974003"/>
                </p:ext>
              </p:extLst>
            </p:nvPr>
          </p:nvGraphicFramePr>
          <p:xfrm>
            <a:off x="3275934" y="1022497"/>
            <a:ext cx="5868066" cy="3950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F9455F0-611C-4597-AA36-C50AD7C6FF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50946" y="2571750"/>
              <a:ext cx="285622" cy="1031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982E66E-3D12-4FF6-BD8C-137B24983A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3647" y="3028230"/>
              <a:ext cx="149566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A44AE99-F369-44A9-B27B-B6522CE4F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9046" y="3362325"/>
              <a:ext cx="247522" cy="9526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363085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Aimee Gunther • Aimee.Gunther@nrc-cnrc.gc.ca</a:t>
            </a:r>
          </a:p>
        </p:txBody>
      </p:sp>
    </p:spTree>
    <p:extLst>
      <p:ext uri="{BB962C8B-B14F-4D97-AF65-F5344CB8AC3E}">
        <p14:creationId xmlns:p14="http://schemas.microsoft.com/office/powerpoint/2010/main" val="15335769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DFC995-5937-443D-81D0-64DB966F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Backup slides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8FE75-DAD1-4006-9C92-0B5D7C0BF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49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087F7-58BA-4394-8DBD-11B6B3B4B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6543BEB-5041-4E86-8E49-EE03D8B3F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2" y="970794"/>
            <a:ext cx="3163958" cy="24890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836;p62">
            <a:extLst>
              <a:ext uri="{FF2B5EF4-FFF2-40B4-BE49-F238E27FC236}">
                <a16:creationId xmlns:a16="http://schemas.microsoft.com/office/drawing/2014/main" id="{E46978CE-178B-4600-A9E9-B808A0260BED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935154" y="2639024"/>
            <a:ext cx="752021" cy="123033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85725" dist="19050" algn="bl" rotWithShape="0">
              <a:srgbClr val="7EFFFF"/>
            </a:outerShdw>
          </a:effectLst>
        </p:spPr>
      </p:cxnSp>
      <p:cxnSp>
        <p:nvCxnSpPr>
          <p:cNvPr id="31" name="Google Shape;836;p62">
            <a:extLst>
              <a:ext uri="{FF2B5EF4-FFF2-40B4-BE49-F238E27FC236}">
                <a16:creationId xmlns:a16="http://schemas.microsoft.com/office/drawing/2014/main" id="{B87620B3-3083-48F2-B296-6BCA17FDDB72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788658" y="1710835"/>
            <a:ext cx="473093" cy="1045361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85725" dist="19050" algn="bl" rotWithShape="0">
              <a:srgbClr val="7EFFFF"/>
            </a:outerShdw>
          </a:effectLst>
        </p:spPr>
      </p:cxnSp>
      <p:grpSp>
        <p:nvGrpSpPr>
          <p:cNvPr id="32" name="Google Shape;1084;p71">
            <a:extLst>
              <a:ext uri="{FF2B5EF4-FFF2-40B4-BE49-F238E27FC236}">
                <a16:creationId xmlns:a16="http://schemas.microsoft.com/office/drawing/2014/main" id="{740FD83F-49A9-4156-9D7D-23D17F226CDC}"/>
              </a:ext>
            </a:extLst>
          </p:cNvPr>
          <p:cNvGrpSpPr/>
          <p:nvPr/>
        </p:nvGrpSpPr>
        <p:grpSpPr>
          <a:xfrm>
            <a:off x="3412937" y="3554696"/>
            <a:ext cx="2302388" cy="1256509"/>
            <a:chOff x="733913" y="1271153"/>
            <a:chExt cx="3663231" cy="1493948"/>
          </a:xfrm>
        </p:grpSpPr>
        <p:sp>
          <p:nvSpPr>
            <p:cNvPr id="33" name="Google Shape;1085;p71">
              <a:extLst>
                <a:ext uri="{FF2B5EF4-FFF2-40B4-BE49-F238E27FC236}">
                  <a16:creationId xmlns:a16="http://schemas.microsoft.com/office/drawing/2014/main" id="{EA2D3B19-BF6E-4EBB-88CC-97837A32F361}"/>
                </a:ext>
              </a:extLst>
            </p:cNvPr>
            <p:cNvSpPr/>
            <p:nvPr/>
          </p:nvSpPr>
          <p:spPr>
            <a:xfrm>
              <a:off x="733913" y="1271159"/>
              <a:ext cx="3663231" cy="1486999"/>
            </a:xfrm>
            <a:custGeom>
              <a:avLst/>
              <a:gdLst/>
              <a:ahLst/>
              <a:cxnLst/>
              <a:rect l="l" t="t" r="r" b="b"/>
              <a:pathLst>
                <a:path w="74562" h="17119" extrusionOk="0">
                  <a:moveTo>
                    <a:pt x="0" y="0"/>
                  </a:moveTo>
                  <a:lnTo>
                    <a:pt x="74561" y="0"/>
                  </a:lnTo>
                  <a:lnTo>
                    <a:pt x="74561" y="17118"/>
                  </a:lnTo>
                  <a:lnTo>
                    <a:pt x="0" y="17118"/>
                  </a:lnTo>
                  <a:close/>
                </a:path>
              </a:pathLst>
            </a:custGeom>
            <a:gradFill>
              <a:gsLst>
                <a:gs pos="0">
                  <a:srgbClr val="0A3250">
                    <a:alpha val="7870"/>
                  </a:srgbClr>
                </a:gs>
                <a:gs pos="100000">
                  <a:srgbClr val="010101">
                    <a:alpha val="7870"/>
                  </a:srgbClr>
                </a:gs>
              </a:gsLst>
              <a:lin ang="5400700" scaled="0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algn="bl" rotWithShape="0">
                <a:srgbClr val="7EFF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087;p71">
              <a:extLst>
                <a:ext uri="{FF2B5EF4-FFF2-40B4-BE49-F238E27FC236}">
                  <a16:creationId xmlns:a16="http://schemas.microsoft.com/office/drawing/2014/main" id="{F972FD4A-7316-4785-AE45-717411A4CFE8}"/>
                </a:ext>
              </a:extLst>
            </p:cNvPr>
            <p:cNvSpPr/>
            <p:nvPr/>
          </p:nvSpPr>
          <p:spPr>
            <a:xfrm>
              <a:off x="2336988" y="1271153"/>
              <a:ext cx="2060127" cy="1493948"/>
            </a:xfrm>
            <a:custGeom>
              <a:avLst/>
              <a:gdLst/>
              <a:ahLst/>
              <a:cxnLst/>
              <a:rect l="l" t="t" r="r" b="b"/>
              <a:pathLst>
                <a:path w="24015" h="17199" extrusionOk="0">
                  <a:moveTo>
                    <a:pt x="13893" y="0"/>
                  </a:moveTo>
                  <a:lnTo>
                    <a:pt x="1" y="17199"/>
                  </a:lnTo>
                  <a:lnTo>
                    <a:pt x="23974" y="17199"/>
                  </a:lnTo>
                  <a:lnTo>
                    <a:pt x="24014" y="0"/>
                  </a:lnTo>
                  <a:close/>
                </a:path>
              </a:pathLst>
            </a:custGeom>
            <a:gradFill>
              <a:gsLst>
                <a:gs pos="0">
                  <a:srgbClr val="00FFFF">
                    <a:alpha val="14901"/>
                    <a:alpha val="7870"/>
                  </a:srgbClr>
                </a:gs>
                <a:gs pos="100000">
                  <a:srgbClr val="FFFFFF">
                    <a:alpha val="0"/>
                    <a:alpha val="787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5" name="Google Shape;836;p62">
            <a:extLst>
              <a:ext uri="{FF2B5EF4-FFF2-40B4-BE49-F238E27FC236}">
                <a16:creationId xmlns:a16="http://schemas.microsoft.com/office/drawing/2014/main" id="{E016BB6E-7419-44D8-BEE0-85D02901A14C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5304294" y="1687629"/>
            <a:ext cx="1018404" cy="1365612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85725" dist="19050" algn="bl" rotWithShape="0">
              <a:srgbClr val="7EFFFF"/>
            </a:outerShdw>
          </a:effectLst>
        </p:spPr>
      </p:cxnSp>
      <p:cxnSp>
        <p:nvCxnSpPr>
          <p:cNvPr id="36" name="Google Shape;836;p62">
            <a:extLst>
              <a:ext uri="{FF2B5EF4-FFF2-40B4-BE49-F238E27FC236}">
                <a16:creationId xmlns:a16="http://schemas.microsoft.com/office/drawing/2014/main" id="{8218DB89-6708-4DF4-AFA9-94B2F5163DA0}"/>
              </a:ext>
            </a:extLst>
          </p:cNvPr>
          <p:cNvCxnSpPr>
            <a:cxnSpLocks/>
          </p:cNvCxnSpPr>
          <p:nvPr/>
        </p:nvCxnSpPr>
        <p:spPr>
          <a:xfrm flipH="1" flipV="1">
            <a:off x="5121153" y="3334988"/>
            <a:ext cx="1154547" cy="270128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85725" dist="19050" algn="bl" rotWithShape="0">
              <a:srgbClr val="7EFFFF"/>
            </a:outerShdw>
          </a:effectLst>
        </p:spPr>
      </p:cxnSp>
      <p:grpSp>
        <p:nvGrpSpPr>
          <p:cNvPr id="37" name="Google Shape;1165;p74">
            <a:extLst>
              <a:ext uri="{FF2B5EF4-FFF2-40B4-BE49-F238E27FC236}">
                <a16:creationId xmlns:a16="http://schemas.microsoft.com/office/drawing/2014/main" id="{497A3241-649D-44F1-974F-0D140A7948E3}"/>
              </a:ext>
            </a:extLst>
          </p:cNvPr>
          <p:cNvGrpSpPr/>
          <p:nvPr/>
        </p:nvGrpSpPr>
        <p:grpSpPr>
          <a:xfrm>
            <a:off x="6263145" y="2694111"/>
            <a:ext cx="2725041" cy="2133486"/>
            <a:chOff x="3161450" y="1881850"/>
            <a:chExt cx="1248825" cy="1248825"/>
          </a:xfrm>
        </p:grpSpPr>
        <p:sp>
          <p:nvSpPr>
            <p:cNvPr id="38" name="Google Shape;1166;p74">
              <a:extLst>
                <a:ext uri="{FF2B5EF4-FFF2-40B4-BE49-F238E27FC236}">
                  <a16:creationId xmlns:a16="http://schemas.microsoft.com/office/drawing/2014/main" id="{202A7DF9-84CD-44B4-8A5F-8A64C1F104F0}"/>
                </a:ext>
              </a:extLst>
            </p:cNvPr>
            <p:cNvSpPr/>
            <p:nvPr/>
          </p:nvSpPr>
          <p:spPr>
            <a:xfrm>
              <a:off x="3161450" y="1881850"/>
              <a:ext cx="1248825" cy="1248825"/>
            </a:xfrm>
            <a:custGeom>
              <a:avLst/>
              <a:gdLst/>
              <a:ahLst/>
              <a:cxnLst/>
              <a:rect l="l" t="t" r="r" b="b"/>
              <a:pathLst>
                <a:path w="49953" h="49953" extrusionOk="0">
                  <a:moveTo>
                    <a:pt x="4042" y="0"/>
                  </a:moveTo>
                  <a:cubicBezTo>
                    <a:pt x="1812" y="0"/>
                    <a:pt x="0" y="1812"/>
                    <a:pt x="0" y="4042"/>
                  </a:cubicBezTo>
                  <a:lnTo>
                    <a:pt x="0" y="45911"/>
                  </a:lnTo>
                  <a:cubicBezTo>
                    <a:pt x="0" y="48141"/>
                    <a:pt x="1812" y="49953"/>
                    <a:pt x="4042" y="49953"/>
                  </a:cubicBezTo>
                  <a:lnTo>
                    <a:pt x="45911" y="49953"/>
                  </a:lnTo>
                  <a:cubicBezTo>
                    <a:pt x="48141" y="49953"/>
                    <a:pt x="49953" y="48141"/>
                    <a:pt x="49953" y="45911"/>
                  </a:cubicBezTo>
                  <a:lnTo>
                    <a:pt x="49953" y="4042"/>
                  </a:lnTo>
                  <a:cubicBezTo>
                    <a:pt x="49953" y="1812"/>
                    <a:pt x="48141" y="0"/>
                    <a:pt x="45911" y="0"/>
                  </a:cubicBezTo>
                  <a:close/>
                </a:path>
              </a:pathLst>
            </a:custGeom>
            <a:gradFill>
              <a:gsLst>
                <a:gs pos="0">
                  <a:srgbClr val="0A3250"/>
                </a:gs>
                <a:gs pos="100000">
                  <a:srgbClr val="010101"/>
                </a:gs>
              </a:gsLst>
              <a:lin ang="5400700" scaled="0"/>
            </a:gra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19050" algn="bl" rotWithShape="0">
                <a:srgbClr val="7EFFFF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167;p74">
              <a:extLst>
                <a:ext uri="{FF2B5EF4-FFF2-40B4-BE49-F238E27FC236}">
                  <a16:creationId xmlns:a16="http://schemas.microsoft.com/office/drawing/2014/main" id="{D4CAACDA-1F7B-413F-A019-A1965D0F1D3E}"/>
                </a:ext>
              </a:extLst>
            </p:cNvPr>
            <p:cNvSpPr/>
            <p:nvPr/>
          </p:nvSpPr>
          <p:spPr>
            <a:xfrm>
              <a:off x="3161450" y="1881850"/>
              <a:ext cx="725475" cy="1248150"/>
            </a:xfrm>
            <a:custGeom>
              <a:avLst/>
              <a:gdLst/>
              <a:ahLst/>
              <a:cxnLst/>
              <a:rect l="l" t="t" r="r" b="b"/>
              <a:pathLst>
                <a:path w="29019" h="49926" extrusionOk="0">
                  <a:moveTo>
                    <a:pt x="4042" y="0"/>
                  </a:moveTo>
                  <a:cubicBezTo>
                    <a:pt x="1812" y="0"/>
                    <a:pt x="28" y="1812"/>
                    <a:pt x="0" y="4042"/>
                  </a:cubicBezTo>
                  <a:lnTo>
                    <a:pt x="0" y="45911"/>
                  </a:lnTo>
                  <a:cubicBezTo>
                    <a:pt x="28" y="48141"/>
                    <a:pt x="1812" y="49925"/>
                    <a:pt x="4042" y="49925"/>
                  </a:cubicBezTo>
                  <a:lnTo>
                    <a:pt x="20935" y="49925"/>
                  </a:lnTo>
                  <a:lnTo>
                    <a:pt x="29019" y="0"/>
                  </a:lnTo>
                  <a:close/>
                </a:path>
              </a:pathLst>
            </a:custGeom>
            <a:gradFill>
              <a:gsLst>
                <a:gs pos="0">
                  <a:srgbClr val="00FFFF">
                    <a:alpha val="1490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40" name="Google Shape;1166;p74">
            <a:extLst>
              <a:ext uri="{FF2B5EF4-FFF2-40B4-BE49-F238E27FC236}">
                <a16:creationId xmlns:a16="http://schemas.microsoft.com/office/drawing/2014/main" id="{AEF5D0E7-BD9B-467E-B024-0886555FEEEC}"/>
              </a:ext>
            </a:extLst>
          </p:cNvPr>
          <p:cNvSpPr/>
          <p:nvPr/>
        </p:nvSpPr>
        <p:spPr>
          <a:xfrm>
            <a:off x="6262061" y="647890"/>
            <a:ext cx="2709301" cy="1892639"/>
          </a:xfrm>
          <a:custGeom>
            <a:avLst/>
            <a:gdLst/>
            <a:ahLst/>
            <a:cxnLst/>
            <a:rect l="l" t="t" r="r" b="b"/>
            <a:pathLst>
              <a:path w="49953" h="49953" extrusionOk="0">
                <a:moveTo>
                  <a:pt x="4042" y="0"/>
                </a:moveTo>
                <a:cubicBezTo>
                  <a:pt x="1812" y="0"/>
                  <a:pt x="0" y="1812"/>
                  <a:pt x="0" y="4042"/>
                </a:cubicBezTo>
                <a:lnTo>
                  <a:pt x="0" y="45911"/>
                </a:lnTo>
                <a:cubicBezTo>
                  <a:pt x="0" y="48141"/>
                  <a:pt x="1812" y="49953"/>
                  <a:pt x="4042" y="49953"/>
                </a:cubicBezTo>
                <a:lnTo>
                  <a:pt x="45911" y="49953"/>
                </a:lnTo>
                <a:cubicBezTo>
                  <a:pt x="48141" y="49953"/>
                  <a:pt x="49953" y="48141"/>
                  <a:pt x="49953" y="45911"/>
                </a:cubicBezTo>
                <a:lnTo>
                  <a:pt x="49953" y="4042"/>
                </a:lnTo>
                <a:cubicBezTo>
                  <a:pt x="49953" y="1812"/>
                  <a:pt x="48141" y="0"/>
                  <a:pt x="45911" y="0"/>
                </a:cubicBezTo>
                <a:close/>
              </a:path>
            </a:pathLst>
          </a:custGeom>
          <a:gradFill>
            <a:gsLst>
              <a:gs pos="0">
                <a:srgbClr val="0A3250"/>
              </a:gs>
              <a:gs pos="100000">
                <a:srgbClr val="010101"/>
              </a:gs>
            </a:gsLst>
            <a:lin ang="5400700" scaled="0"/>
          </a:gra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algn="bl" rotWithShape="0">
              <a:srgbClr val="7E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1" name="Google Shape;1166;p74">
            <a:extLst>
              <a:ext uri="{FF2B5EF4-FFF2-40B4-BE49-F238E27FC236}">
                <a16:creationId xmlns:a16="http://schemas.microsoft.com/office/drawing/2014/main" id="{81695134-9EB3-40A1-B780-352036D4DFB2}"/>
              </a:ext>
            </a:extLst>
          </p:cNvPr>
          <p:cNvSpPr/>
          <p:nvPr/>
        </p:nvSpPr>
        <p:spPr>
          <a:xfrm>
            <a:off x="155814" y="2694111"/>
            <a:ext cx="2686628" cy="2048017"/>
          </a:xfrm>
          <a:custGeom>
            <a:avLst/>
            <a:gdLst/>
            <a:ahLst/>
            <a:cxnLst/>
            <a:rect l="l" t="t" r="r" b="b"/>
            <a:pathLst>
              <a:path w="49953" h="49953" extrusionOk="0">
                <a:moveTo>
                  <a:pt x="4042" y="0"/>
                </a:moveTo>
                <a:cubicBezTo>
                  <a:pt x="1812" y="0"/>
                  <a:pt x="0" y="1812"/>
                  <a:pt x="0" y="4042"/>
                </a:cubicBezTo>
                <a:lnTo>
                  <a:pt x="0" y="45911"/>
                </a:lnTo>
                <a:cubicBezTo>
                  <a:pt x="0" y="48141"/>
                  <a:pt x="1812" y="49953"/>
                  <a:pt x="4042" y="49953"/>
                </a:cubicBezTo>
                <a:lnTo>
                  <a:pt x="45911" y="49953"/>
                </a:lnTo>
                <a:cubicBezTo>
                  <a:pt x="48141" y="49953"/>
                  <a:pt x="49953" y="48141"/>
                  <a:pt x="49953" y="45911"/>
                </a:cubicBezTo>
                <a:lnTo>
                  <a:pt x="49953" y="4042"/>
                </a:lnTo>
                <a:cubicBezTo>
                  <a:pt x="49953" y="1812"/>
                  <a:pt x="48141" y="0"/>
                  <a:pt x="45911" y="0"/>
                </a:cubicBezTo>
                <a:close/>
              </a:path>
            </a:pathLst>
          </a:custGeom>
          <a:gradFill>
            <a:gsLst>
              <a:gs pos="0">
                <a:srgbClr val="0A3250"/>
              </a:gs>
              <a:gs pos="100000">
                <a:srgbClr val="010101"/>
              </a:gs>
            </a:gsLst>
            <a:lin ang="5400700" scaled="0"/>
          </a:gra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algn="bl" rotWithShape="0">
              <a:srgbClr val="7E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2" name="Google Shape;1166;p74">
            <a:extLst>
              <a:ext uri="{FF2B5EF4-FFF2-40B4-BE49-F238E27FC236}">
                <a16:creationId xmlns:a16="http://schemas.microsoft.com/office/drawing/2014/main" id="{B564FE0F-0031-4C1B-AD3A-034E31B46592}"/>
              </a:ext>
            </a:extLst>
          </p:cNvPr>
          <p:cNvSpPr/>
          <p:nvPr/>
        </p:nvSpPr>
        <p:spPr>
          <a:xfrm>
            <a:off x="157616" y="614280"/>
            <a:ext cx="2635805" cy="1892639"/>
          </a:xfrm>
          <a:custGeom>
            <a:avLst/>
            <a:gdLst/>
            <a:ahLst/>
            <a:cxnLst/>
            <a:rect l="l" t="t" r="r" b="b"/>
            <a:pathLst>
              <a:path w="49953" h="49953" extrusionOk="0">
                <a:moveTo>
                  <a:pt x="4042" y="0"/>
                </a:moveTo>
                <a:cubicBezTo>
                  <a:pt x="1812" y="0"/>
                  <a:pt x="0" y="1812"/>
                  <a:pt x="0" y="4042"/>
                </a:cubicBezTo>
                <a:lnTo>
                  <a:pt x="0" y="45911"/>
                </a:lnTo>
                <a:cubicBezTo>
                  <a:pt x="0" y="48141"/>
                  <a:pt x="1812" y="49953"/>
                  <a:pt x="4042" y="49953"/>
                </a:cubicBezTo>
                <a:lnTo>
                  <a:pt x="45911" y="49953"/>
                </a:lnTo>
                <a:cubicBezTo>
                  <a:pt x="48141" y="49953"/>
                  <a:pt x="49953" y="48141"/>
                  <a:pt x="49953" y="45911"/>
                </a:cubicBezTo>
                <a:lnTo>
                  <a:pt x="49953" y="4042"/>
                </a:lnTo>
                <a:cubicBezTo>
                  <a:pt x="49953" y="1812"/>
                  <a:pt x="48141" y="0"/>
                  <a:pt x="45911" y="0"/>
                </a:cubicBezTo>
                <a:close/>
              </a:path>
            </a:pathLst>
          </a:custGeom>
          <a:gradFill>
            <a:gsLst>
              <a:gs pos="0">
                <a:srgbClr val="0A3250"/>
              </a:gs>
              <a:gs pos="100000">
                <a:srgbClr val="010101"/>
              </a:gs>
            </a:gsLst>
            <a:lin ang="5400700" scaled="0"/>
          </a:gra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algn="bl" rotWithShape="0">
              <a:srgbClr val="7EFFFF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3" name="Google Shape;834;p62">
            <a:extLst>
              <a:ext uri="{FF2B5EF4-FFF2-40B4-BE49-F238E27FC236}">
                <a16:creationId xmlns:a16="http://schemas.microsoft.com/office/drawing/2014/main" id="{E2A7347A-8DC1-418B-9085-5C013ED8E94C}"/>
              </a:ext>
            </a:extLst>
          </p:cNvPr>
          <p:cNvSpPr txBox="1"/>
          <p:nvPr/>
        </p:nvSpPr>
        <p:spPr>
          <a:xfrm>
            <a:off x="155795" y="2992513"/>
            <a:ext cx="2779359" cy="175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Research: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University of Calgary, University of Alberta, University of Lethbridge</a:t>
            </a:r>
            <a:br>
              <a:rPr lang="en-CA" sz="1050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</a:br>
            <a:r>
              <a:rPr lang="en-CA" sz="1050" b="1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Focus: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Communication, information and enabling technologies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Firms: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Applied Nanotools, Applied Quantum Materials Inc., Quantum Silicon Inc (QSI) 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i="1" kern="0" dirty="0">
                <a:solidFill>
                  <a:srgbClr val="FFFFFF"/>
                </a:solidFill>
                <a:ea typeface="Anaheim"/>
                <a:cs typeface="Arial" panose="020B0604020202020204" pitchFamily="34" charset="0"/>
                <a:sym typeface="Anaheim"/>
              </a:rPr>
              <a:t>Alberta is building a provincial quantum network, Quantum Alberta, to advance commercialization.</a:t>
            </a:r>
          </a:p>
          <a:p>
            <a:pPr>
              <a:buClr>
                <a:srgbClr val="FFFFFF"/>
              </a:buClr>
              <a:buFont typeface="Arial"/>
              <a:buNone/>
            </a:pPr>
            <a:endParaRPr lang="en-CA" sz="1050" kern="0" dirty="0">
              <a:solidFill>
                <a:srgbClr val="FFFFFF"/>
              </a:solidFill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44" name="Google Shape;833;p62">
            <a:extLst>
              <a:ext uri="{FF2B5EF4-FFF2-40B4-BE49-F238E27FC236}">
                <a16:creationId xmlns:a16="http://schemas.microsoft.com/office/drawing/2014/main" id="{506652BF-79CF-4C63-8CBD-06C49EF588D4}"/>
              </a:ext>
            </a:extLst>
          </p:cNvPr>
          <p:cNvSpPr txBox="1"/>
          <p:nvPr/>
        </p:nvSpPr>
        <p:spPr>
          <a:xfrm>
            <a:off x="408402" y="2645175"/>
            <a:ext cx="2184884" cy="40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FFFFF"/>
                </a:solidFill>
                <a:ea typeface="Kodchasan"/>
                <a:cs typeface="Kodchasan"/>
                <a:sym typeface="Kodchasan"/>
              </a:rPr>
              <a:t>Calgary-Edmonton</a:t>
            </a:r>
            <a:endParaRPr sz="1400" b="1" kern="0" dirty="0">
              <a:solidFill>
                <a:srgbClr val="FFFFFF"/>
              </a:solidFill>
              <a:ea typeface="Kodchasan"/>
              <a:cs typeface="Kodchasan"/>
              <a:sym typeface="Kodchasan"/>
            </a:endParaRPr>
          </a:p>
        </p:txBody>
      </p:sp>
      <p:sp>
        <p:nvSpPr>
          <p:cNvPr id="45" name="Google Shape;834;p62">
            <a:extLst>
              <a:ext uri="{FF2B5EF4-FFF2-40B4-BE49-F238E27FC236}">
                <a16:creationId xmlns:a16="http://schemas.microsoft.com/office/drawing/2014/main" id="{487ADE22-E767-4099-BD35-F5A0EB88391F}"/>
              </a:ext>
            </a:extLst>
          </p:cNvPr>
          <p:cNvSpPr txBox="1"/>
          <p:nvPr/>
        </p:nvSpPr>
        <p:spPr>
          <a:xfrm>
            <a:off x="172638" y="993485"/>
            <a:ext cx="2616020" cy="143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Research: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University of British Columbia, Simon Fraser University, the Quantum Algorithms Institute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Focus: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Quantum algorithms and hardware development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Firms: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 D-Wave, 1Qbit, Photonic </a:t>
            </a:r>
            <a:r>
              <a:rPr lang="en-CA" sz="1100" i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Quantum BC plays a key role in convening provincial stakeholders</a:t>
            </a:r>
            <a:r>
              <a:rPr lang="en-CA" sz="110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.</a:t>
            </a:r>
          </a:p>
          <a:p>
            <a:pPr>
              <a:buClr>
                <a:srgbClr val="FFFFFF"/>
              </a:buClr>
              <a:buFont typeface="Arial"/>
              <a:buNone/>
            </a:pPr>
            <a:endParaRPr lang="en-CA" sz="1100" kern="0" dirty="0">
              <a:solidFill>
                <a:srgbClr val="FFFFFF"/>
              </a:solidFill>
              <a:ea typeface="Anaheim"/>
              <a:cs typeface="Anaheim"/>
              <a:sym typeface="Anaheim"/>
            </a:endParaRPr>
          </a:p>
        </p:txBody>
      </p:sp>
      <p:sp>
        <p:nvSpPr>
          <p:cNvPr id="46" name="Google Shape;833;p62">
            <a:extLst>
              <a:ext uri="{FF2B5EF4-FFF2-40B4-BE49-F238E27FC236}">
                <a16:creationId xmlns:a16="http://schemas.microsoft.com/office/drawing/2014/main" id="{934E2D5C-3B33-46E1-8CF2-E6BEFC5507B8}"/>
              </a:ext>
            </a:extLst>
          </p:cNvPr>
          <p:cNvSpPr txBox="1"/>
          <p:nvPr/>
        </p:nvSpPr>
        <p:spPr>
          <a:xfrm>
            <a:off x="371808" y="652478"/>
            <a:ext cx="2207420" cy="4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FFFFF"/>
                </a:solidFill>
                <a:ea typeface="Kodchasan"/>
                <a:cs typeface="Kodchasan"/>
                <a:sym typeface="Kodchasan"/>
              </a:rPr>
              <a:t>Greater Vancouver</a:t>
            </a:r>
            <a:endParaRPr sz="1400" b="1" kern="0" dirty="0">
              <a:solidFill>
                <a:srgbClr val="FFFFFF"/>
              </a:solidFill>
              <a:ea typeface="Kodchasan"/>
              <a:cs typeface="Kodchasan"/>
              <a:sym typeface="Kodchasan"/>
            </a:endParaRPr>
          </a:p>
        </p:txBody>
      </p:sp>
      <p:sp>
        <p:nvSpPr>
          <p:cNvPr id="47" name="Google Shape;834;p62">
            <a:extLst>
              <a:ext uri="{FF2B5EF4-FFF2-40B4-BE49-F238E27FC236}">
                <a16:creationId xmlns:a16="http://schemas.microsoft.com/office/drawing/2014/main" id="{22E7AD5E-F0C4-40B2-9DD7-045D3C013470}"/>
              </a:ext>
            </a:extLst>
          </p:cNvPr>
          <p:cNvSpPr txBox="1"/>
          <p:nvPr/>
        </p:nvSpPr>
        <p:spPr>
          <a:xfrm>
            <a:off x="6322698" y="999917"/>
            <a:ext cx="2677265" cy="137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Research: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Université de Sherbrooke (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Institut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 Quantique), Université de Montréal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Focus: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Quantum hardware and devices 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Firms: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Anyon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 Systems Inc., SB Quantum, IBM Canada, Nord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Quantique</a:t>
            </a:r>
            <a:endParaRPr lang="en-CA" sz="1050" kern="0" dirty="0">
              <a:solidFill>
                <a:srgbClr val="FFFFFF"/>
              </a:solidFill>
              <a:ea typeface="Anaheim"/>
              <a:cs typeface="Anaheim"/>
              <a:sym typeface="Anaheim"/>
            </a:endParaRP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i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Québec </a:t>
            </a:r>
            <a:r>
              <a:rPr lang="en-CA" sz="1050" i="1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Quantique</a:t>
            </a:r>
            <a:r>
              <a:rPr lang="en-CA" sz="1050" i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 brings together players from the Quebec quantum ecosystem. </a:t>
            </a:r>
          </a:p>
        </p:txBody>
      </p:sp>
      <p:sp>
        <p:nvSpPr>
          <p:cNvPr id="48" name="Google Shape;834;p62">
            <a:extLst>
              <a:ext uri="{FF2B5EF4-FFF2-40B4-BE49-F238E27FC236}">
                <a16:creationId xmlns:a16="http://schemas.microsoft.com/office/drawing/2014/main" id="{AC0381A9-5680-42FB-8175-BA8A26A735F9}"/>
              </a:ext>
            </a:extLst>
          </p:cNvPr>
          <p:cNvSpPr txBox="1"/>
          <p:nvPr/>
        </p:nvSpPr>
        <p:spPr>
          <a:xfrm>
            <a:off x="6285820" y="2923981"/>
            <a:ext cx="2761919" cy="182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Research: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University of Toronto, University of Waterloo,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UOttawa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, Institute of Quantum Computing, Perimeter Institute, NRC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Focus: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Information, communications, sensors and materials</a:t>
            </a: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Accelerators/incubators: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Quantum Valley Ideas Lab, Creative Destruction Lab,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MaRS</a:t>
            </a:r>
            <a:endParaRPr lang="en-CA" sz="1050" kern="0" dirty="0">
              <a:solidFill>
                <a:srgbClr val="FFFFFF"/>
              </a:solidFill>
              <a:ea typeface="Anaheim"/>
              <a:cs typeface="Anaheim"/>
              <a:sym typeface="Anaheim"/>
            </a:endParaRPr>
          </a:p>
          <a:p>
            <a:pPr>
              <a:buClr>
                <a:srgbClr val="FFFFFF"/>
              </a:buClr>
              <a:buFont typeface="Arial"/>
              <a:buNone/>
            </a:pPr>
            <a:r>
              <a:rPr lang="en-CA" sz="1050" b="1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Firms: 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Xanadu, Honeywell, ISARA, Zapata,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ProteinQure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EvolutionQ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, HighQ,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AgnostiQ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, Crypto4a, </a:t>
            </a:r>
            <a:r>
              <a:rPr lang="en-CA" sz="1050" kern="0" dirty="0" err="1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Ranovus</a:t>
            </a:r>
            <a:r>
              <a:rPr lang="en-CA" sz="1050" kern="0" dirty="0">
                <a:solidFill>
                  <a:srgbClr val="FFFFFF"/>
                </a:solidFill>
                <a:ea typeface="Anaheim"/>
                <a:cs typeface="Anaheim"/>
                <a:sym typeface="Anaheim"/>
              </a:rPr>
              <a:t>.</a:t>
            </a:r>
          </a:p>
        </p:txBody>
      </p:sp>
      <p:sp>
        <p:nvSpPr>
          <p:cNvPr id="49" name="Google Shape;833;p62">
            <a:extLst>
              <a:ext uri="{FF2B5EF4-FFF2-40B4-BE49-F238E27FC236}">
                <a16:creationId xmlns:a16="http://schemas.microsoft.com/office/drawing/2014/main" id="{34F34AD0-D1CD-4E0F-8AD5-5A38F907EEF7}"/>
              </a:ext>
            </a:extLst>
          </p:cNvPr>
          <p:cNvSpPr txBox="1"/>
          <p:nvPr/>
        </p:nvSpPr>
        <p:spPr>
          <a:xfrm>
            <a:off x="6372485" y="2701283"/>
            <a:ext cx="2427974" cy="37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b="1" kern="0" dirty="0">
                <a:solidFill>
                  <a:srgbClr val="FFFFFF"/>
                </a:solidFill>
                <a:ea typeface="Kodchasan"/>
                <a:cs typeface="Kodchasan"/>
                <a:sym typeface="Kodchasan"/>
              </a:rPr>
              <a:t>Toronto-Waterloo-Ottawa</a:t>
            </a:r>
            <a:endParaRPr sz="1400" b="1" kern="0" dirty="0">
              <a:solidFill>
                <a:srgbClr val="FFFFFF"/>
              </a:solidFill>
              <a:ea typeface="Kodchasan"/>
              <a:cs typeface="Kodchasan"/>
              <a:sym typeface="Kodchasan"/>
            </a:endParaRPr>
          </a:p>
        </p:txBody>
      </p:sp>
      <p:sp>
        <p:nvSpPr>
          <p:cNvPr id="50" name="Google Shape;833;p62">
            <a:extLst>
              <a:ext uri="{FF2B5EF4-FFF2-40B4-BE49-F238E27FC236}">
                <a16:creationId xmlns:a16="http://schemas.microsoft.com/office/drawing/2014/main" id="{40EF01B6-8DB6-41EB-B6E0-CF522EFE76E1}"/>
              </a:ext>
            </a:extLst>
          </p:cNvPr>
          <p:cNvSpPr txBox="1"/>
          <p:nvPr/>
        </p:nvSpPr>
        <p:spPr>
          <a:xfrm>
            <a:off x="6450871" y="653715"/>
            <a:ext cx="2349588" cy="56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CA" sz="1400" b="1" kern="0" dirty="0">
                <a:solidFill>
                  <a:srgbClr val="FFFFFF"/>
                </a:solidFill>
                <a:ea typeface="Kodchasan"/>
                <a:cs typeface="Kodchasan"/>
                <a:sym typeface="Kodchasan"/>
              </a:rPr>
              <a:t>Montreal-Sherbrooke- Québec City</a:t>
            </a:r>
            <a:endParaRPr sz="1400" b="1" kern="0" dirty="0">
              <a:solidFill>
                <a:srgbClr val="FFFFFF"/>
              </a:solidFill>
              <a:ea typeface="Kodchasan"/>
              <a:cs typeface="Kodchasan"/>
              <a:sym typeface="Kodchasan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B66B35-F1C5-453F-A5C6-6B880536A8BE}"/>
              </a:ext>
            </a:extLst>
          </p:cNvPr>
          <p:cNvSpPr txBox="1"/>
          <p:nvPr/>
        </p:nvSpPr>
        <p:spPr>
          <a:xfrm>
            <a:off x="3461725" y="3699920"/>
            <a:ext cx="223670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CA" sz="1100" kern="0" dirty="0">
                <a:solidFill>
                  <a:srgbClr val="FFFFFF"/>
                </a:solidFill>
                <a:ea typeface="Times New Roman" panose="02020603050405020304" pitchFamily="18" charset="0"/>
                <a:cs typeface="Arial"/>
                <a:sym typeface="Arial"/>
              </a:rPr>
              <a:t>Quantum Industry Canada (QIC) is a consortium which aims to translate Canadian quantum strengths into business success and economic prosperity. </a:t>
            </a:r>
            <a:endParaRPr lang="en-CA" sz="1100" kern="0" dirty="0">
              <a:solidFill>
                <a:srgbClr val="FFFFFF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98EF4F8-CCBA-4282-AD39-D896F2F10F5A}"/>
              </a:ext>
            </a:extLst>
          </p:cNvPr>
          <p:cNvSpPr txBox="1">
            <a:spLocks/>
          </p:cNvSpPr>
          <p:nvPr/>
        </p:nvSpPr>
        <p:spPr>
          <a:xfrm>
            <a:off x="1670298" y="50814"/>
            <a:ext cx="5819554" cy="10186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defTabSz="9143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en-US" dirty="0">
                <a:solidFill>
                  <a:schemeClr val="bg1"/>
                </a:solidFill>
                <a:latin typeface="+mj-lt"/>
              </a:rPr>
              <a:t>Canada’s Quantum Ecosystem </a:t>
            </a:r>
          </a:p>
        </p:txBody>
      </p:sp>
    </p:spTree>
    <p:extLst>
      <p:ext uri="{BB962C8B-B14F-4D97-AF65-F5344CB8AC3E}">
        <p14:creationId xmlns:p14="http://schemas.microsoft.com/office/powerpoint/2010/main" val="27669995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DA930F-F528-4C75-A5A6-538F6DDD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Capabilities – NRC Research Centres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08FAC-9AC9-4B4F-A1AE-D370F4350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0E79B-C3C2-4DDB-9226-D247ABA8A6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2B3C-E4F9-4D69-8180-16C0A6293A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/>
              <a:t>NATIONAL RESEARCH COUNCIL CANADA</a:t>
            </a:r>
            <a:endParaRPr lang="en-US" b="1" dirty="0"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D5FB29C6-9EC5-42B0-AD6A-6AB445F1F0DA}"/>
              </a:ext>
            </a:extLst>
          </p:cNvPr>
          <p:cNvSpPr/>
          <p:nvPr/>
        </p:nvSpPr>
        <p:spPr>
          <a:xfrm>
            <a:off x="150018" y="1534358"/>
            <a:ext cx="2501878" cy="176104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BD2221-28C4-4702-AAEA-17CAB081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381" y="1135037"/>
            <a:ext cx="1621619" cy="21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51E287-0EDF-428E-BACA-4AC20E52C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889" y="1144800"/>
            <a:ext cx="2747989" cy="2150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23172D-32A7-40FF-856C-849388427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168" y="1143005"/>
            <a:ext cx="1012710" cy="58656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9A84EC-FAC0-463A-BF17-C6DD16F3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84" y="1528840"/>
            <a:ext cx="2355414" cy="17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BCC9DC-D8E2-4E8F-B752-35D941DEB784}"/>
              </a:ext>
            </a:extLst>
          </p:cNvPr>
          <p:cNvSpPr txBox="1"/>
          <p:nvPr/>
        </p:nvSpPr>
        <p:spPr>
          <a:xfrm>
            <a:off x="85202" y="1087622"/>
            <a:ext cx="2998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Digital Technologies Research Centre</a:t>
            </a:r>
          </a:p>
          <a:p>
            <a:r>
              <a:rPr lang="en-CA" sz="1100" dirty="0"/>
              <a:t>Canadian Photonics Fabrication </a:t>
            </a:r>
            <a:r>
              <a:rPr lang="en-CA" sz="1200" dirty="0"/>
              <a:t>Centre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40CF5-1346-43AF-A143-FD4229ABF1B7}"/>
              </a:ext>
            </a:extLst>
          </p:cNvPr>
          <p:cNvSpPr txBox="1"/>
          <p:nvPr/>
        </p:nvSpPr>
        <p:spPr>
          <a:xfrm>
            <a:off x="6642000" y="1135037"/>
            <a:ext cx="2998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Metrology Research Centre</a:t>
            </a:r>
          </a:p>
          <a:p>
            <a:r>
              <a:rPr lang="en-CA" sz="1000" dirty="0"/>
              <a:t>Canada’s National Measurement Institute</a:t>
            </a:r>
            <a:endParaRPr lang="en-CA" sz="10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AB235E-DB23-406F-9213-A6130AFC119A}"/>
              </a:ext>
            </a:extLst>
          </p:cNvPr>
          <p:cNvSpPr txBox="1"/>
          <p:nvPr/>
        </p:nvSpPr>
        <p:spPr>
          <a:xfrm>
            <a:off x="110402" y="3685161"/>
            <a:ext cx="259268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/>
              <a:t>DT. Strengths and efforts: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ML for Quantum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Post-quantum Cryptography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Algorithms for Quantum Computing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000" dirty="0"/>
          </a:p>
          <a:p>
            <a:r>
              <a:rPr lang="en-CA" sz="1000" dirty="0"/>
              <a:t>CPFC: Canada’s only pure play compound semiconductor foundry.  $90M modernisation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BDD4F-8618-4DED-9279-73F180C332E6}"/>
              </a:ext>
            </a:extLst>
          </p:cNvPr>
          <p:cNvSpPr/>
          <p:nvPr/>
        </p:nvSpPr>
        <p:spPr>
          <a:xfrm>
            <a:off x="150018" y="3365618"/>
            <a:ext cx="6491982" cy="13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Advanced Electronics &amp; Photonics  -- </a:t>
            </a:r>
            <a:r>
              <a:rPr lang="en-CA" sz="1050" dirty="0" err="1"/>
              <a:t>Nanotechology</a:t>
            </a:r>
            <a:r>
              <a:rPr lang="en-CA" sz="1050" dirty="0"/>
              <a:t> – Secure and Disruptive </a:t>
            </a:r>
            <a:r>
              <a:rPr lang="en-CA" sz="1050" dirty="0" err="1"/>
              <a:t>Technlogies</a:t>
            </a:r>
            <a:endParaRPr lang="en-CA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21DDD-03A1-4CD8-AAFB-BEDEF1C003FA}"/>
              </a:ext>
            </a:extLst>
          </p:cNvPr>
          <p:cNvSpPr txBox="1"/>
          <p:nvPr/>
        </p:nvSpPr>
        <p:spPr>
          <a:xfrm>
            <a:off x="6642000" y="3570837"/>
            <a:ext cx="2502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000" dirty="0"/>
              <a:t>Metrology. Strengths and efforts: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Member of BIPM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000" dirty="0"/>
              <a:t>Redefined the Kg in 2018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000" dirty="0"/>
              <a:t>Redefining the second ~2030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Quantum for metrology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000" dirty="0"/>
              <a:t>Temperature, current, RF field strength standards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/>
              <a:t>Metrology for quantum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sz="1000" dirty="0"/>
              <a:t>Device standards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D3484C9-9260-4A93-BA8C-60D656B49D27}"/>
              </a:ext>
            </a:extLst>
          </p:cNvPr>
          <p:cNvSpPr/>
          <p:nvPr/>
        </p:nvSpPr>
        <p:spPr>
          <a:xfrm rot="5400000">
            <a:off x="3769184" y="1962821"/>
            <a:ext cx="205159" cy="3330000"/>
          </a:xfrm>
          <a:prstGeom prst="rightBrace">
            <a:avLst>
              <a:gd name="adj1" fmla="val 10328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3531E6-B71D-4FAC-81B9-D404FF5B8A06}"/>
              </a:ext>
            </a:extLst>
          </p:cNvPr>
          <p:cNvSpPr txBox="1"/>
          <p:nvPr/>
        </p:nvSpPr>
        <p:spPr>
          <a:xfrm>
            <a:off x="3263013" y="3636329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3 Research Centres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A12E662-9E41-4F12-A8EC-3FBBBD76BDAA}"/>
              </a:ext>
            </a:extLst>
          </p:cNvPr>
          <p:cNvSpPr/>
          <p:nvPr/>
        </p:nvSpPr>
        <p:spPr>
          <a:xfrm flipH="1">
            <a:off x="4627489" y="3674782"/>
            <a:ext cx="243123" cy="278100"/>
          </a:xfrm>
          <a:prstGeom prst="downArrow">
            <a:avLst>
              <a:gd name="adj1" fmla="val 50000"/>
              <a:gd name="adj2" fmla="val 4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4C93E1-DB4B-40E3-9525-21A3F5D38F25}"/>
              </a:ext>
            </a:extLst>
          </p:cNvPr>
          <p:cNvSpPr txBox="1"/>
          <p:nvPr/>
        </p:nvSpPr>
        <p:spPr>
          <a:xfrm>
            <a:off x="2867806" y="3921003"/>
            <a:ext cx="31902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Quantum &amp; Nanotechnologies Research Centre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Joint Centre for Extreme Photonics / JAS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Ultrafast Photonics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Quantum Dots and Spintronics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2D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QPICs / Device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Characterisation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7672332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24259-E8D3-46BE-B7F3-EEEBDF7A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68ECE-59D7-452D-8595-BBB947F3BD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6F52FD51-3169-483A-B172-D74DE45D917B}"/>
              </a:ext>
            </a:extLst>
          </p:cNvPr>
          <p:cNvSpPr txBox="1">
            <a:spLocks/>
          </p:cNvSpPr>
          <p:nvPr/>
        </p:nvSpPr>
        <p:spPr>
          <a:xfrm>
            <a:off x="497216" y="263237"/>
            <a:ext cx="8281022" cy="431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Canada’s National Quantum Strategy (NQS)</a:t>
            </a:r>
            <a:endParaRPr kumimoji="0" lang="en-CA" sz="2400" b="1" i="0" u="none" strike="noStrike" kern="1200" cap="none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71BF18-3403-4006-BE95-7496B2602A70}"/>
              </a:ext>
            </a:extLst>
          </p:cNvPr>
          <p:cNvSpPr txBox="1"/>
          <p:nvPr/>
        </p:nvSpPr>
        <p:spPr>
          <a:xfrm>
            <a:off x="497216" y="624023"/>
            <a:ext cx="8522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3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Budget 2021 committed $360M to launch a NQS, with three missions: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CA" sz="1400" b="1" dirty="0">
                <a:solidFill>
                  <a:srgbClr val="0099AA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                                      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1978CC-BFA9-49CD-B1EC-FA06AEB8A086}"/>
              </a:ext>
            </a:extLst>
          </p:cNvPr>
          <p:cNvGrpSpPr/>
          <p:nvPr/>
        </p:nvGrpSpPr>
        <p:grpSpPr>
          <a:xfrm>
            <a:off x="591461" y="1014411"/>
            <a:ext cx="5545992" cy="1169551"/>
            <a:chOff x="3598008" y="1372558"/>
            <a:chExt cx="5545992" cy="11695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903D4F5-73FA-421D-831D-240376CAEFBA}"/>
                </a:ext>
              </a:extLst>
            </p:cNvPr>
            <p:cNvGrpSpPr/>
            <p:nvPr/>
          </p:nvGrpSpPr>
          <p:grpSpPr>
            <a:xfrm>
              <a:off x="3598008" y="1372558"/>
              <a:ext cx="5545992" cy="1169551"/>
              <a:chOff x="3598008" y="1372558"/>
              <a:chExt cx="5545992" cy="116955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EF836C3-F919-43CF-BDC1-8D413181D8DF}"/>
                  </a:ext>
                </a:extLst>
              </p:cNvPr>
              <p:cNvSpPr/>
              <p:nvPr/>
            </p:nvSpPr>
            <p:spPr>
              <a:xfrm>
                <a:off x="4812331" y="1372558"/>
                <a:ext cx="4331669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24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Make Canada a world leader in the continued development, deployment and use of </a:t>
                </a:r>
                <a:r>
                  <a:rPr kumimoji="0" lang="en-C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quantum computing hardware and software </a:t>
                </a:r>
                <a:r>
                  <a:rPr kumimoji="0" lang="en-CA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— to the benefit of Canadian industry, governments and citizens.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E03C0FE-0965-41B4-BA23-37D2D2E708C8}"/>
                  </a:ext>
                </a:extLst>
              </p:cNvPr>
              <p:cNvSpPr/>
              <p:nvPr/>
            </p:nvSpPr>
            <p:spPr>
              <a:xfrm>
                <a:off x="3598008" y="1383609"/>
                <a:ext cx="1163117" cy="1147450"/>
              </a:xfrm>
              <a:prstGeom prst="rect">
                <a:avLst/>
              </a:prstGeom>
              <a:gradFill flip="none" rotWithShape="1">
                <a:gsLst>
                  <a:gs pos="0">
                    <a:srgbClr val="006688">
                      <a:shade val="30000"/>
                      <a:satMod val="115000"/>
                    </a:srgbClr>
                  </a:gs>
                  <a:gs pos="50000">
                    <a:srgbClr val="006688">
                      <a:shade val="67500"/>
                      <a:satMod val="115000"/>
                    </a:srgbClr>
                  </a:gs>
                  <a:gs pos="100000">
                    <a:srgbClr val="006688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flat" cmpd="sng" algn="ctr">
                <a:solidFill>
                  <a:srgbClr val="00668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72 Black" panose="020B0A04030603020204" pitchFamily="34" charset="0"/>
                    <a:ea typeface="+mn-ea"/>
                    <a:cs typeface="72 Black" panose="020B0A04030603020204" pitchFamily="34" charset="0"/>
                  </a:rPr>
                  <a:t>Mission </a:t>
                </a: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72 Black" panose="020B0A04030603020204" pitchFamily="34" charset="0"/>
                    <a:ea typeface="+mn-ea"/>
                    <a:cs typeface="72 Black" panose="020B0A04030603020204" pitchFamily="34" charset="0"/>
                  </a:rPr>
                  <a:t>1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B1DCDE-EC02-4BF3-AE10-7C77ABFE1D43}"/>
                </a:ext>
              </a:extLst>
            </p:cNvPr>
            <p:cNvSpPr/>
            <p:nvPr/>
          </p:nvSpPr>
          <p:spPr>
            <a:xfrm>
              <a:off x="4764782" y="1383609"/>
              <a:ext cx="3976882" cy="1147450"/>
            </a:xfrm>
            <a:prstGeom prst="rect">
              <a:avLst/>
            </a:prstGeom>
            <a:noFill/>
            <a:ln w="25400" cap="flat" cmpd="sng" algn="ctr">
              <a:solidFill>
                <a:srgbClr val="00668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72 Black" panose="020B0A04030603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8490E6B-2247-47E8-8107-85BE4B4B8E35}"/>
              </a:ext>
            </a:extLst>
          </p:cNvPr>
          <p:cNvGrpSpPr/>
          <p:nvPr/>
        </p:nvGrpSpPr>
        <p:grpSpPr>
          <a:xfrm>
            <a:off x="591461" y="2393248"/>
            <a:ext cx="5143656" cy="1169551"/>
            <a:chOff x="591461" y="2676301"/>
            <a:chExt cx="5143656" cy="1169551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6DD864-C374-4685-95F4-AE836E45781A}"/>
                </a:ext>
              </a:extLst>
            </p:cNvPr>
            <p:cNvSpPr/>
            <p:nvPr/>
          </p:nvSpPr>
          <p:spPr>
            <a:xfrm>
              <a:off x="1805784" y="2676301"/>
              <a:ext cx="392933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Ensure the privacy and cyber-security of Canadians in a quantum-enabled world through a national secure</a:t>
              </a: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quantum communications network and a post-quantum cryptography initiative.</a:t>
              </a: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CC1964A-DD59-4E79-ACB3-69B61A908880}"/>
                </a:ext>
              </a:extLst>
            </p:cNvPr>
            <p:cNvSpPr/>
            <p:nvPr/>
          </p:nvSpPr>
          <p:spPr>
            <a:xfrm>
              <a:off x="591461" y="2687352"/>
              <a:ext cx="1163117" cy="1147450"/>
            </a:xfrm>
            <a:prstGeom prst="rect">
              <a:avLst/>
            </a:prstGeom>
            <a:gradFill>
              <a:gsLst>
                <a:gs pos="57000">
                  <a:srgbClr val="550033"/>
                </a:gs>
                <a:gs pos="100000">
                  <a:srgbClr val="550033">
                    <a:lumMod val="75000"/>
                    <a:lumOff val="25000"/>
                  </a:srgbClr>
                </a:gs>
              </a:gsLst>
              <a:lin ang="0" scaled="1"/>
            </a:gradFill>
            <a:ln w="25400" cap="flat" cmpd="sng" algn="ctr">
              <a:solidFill>
                <a:srgbClr val="5500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72 Black" panose="020B0A04030603020204" pitchFamily="34" charset="0"/>
                  <a:ea typeface="+mn-ea"/>
                  <a:cs typeface="72 Black" panose="020B0A04030603020204" pitchFamily="34" charset="0"/>
                </a:rPr>
                <a:t>Mission </a:t>
              </a:r>
              <a:r>
                <a: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72 Black" panose="020B0A04030603020204" pitchFamily="34" charset="0"/>
                  <a:ea typeface="+mn-ea"/>
                  <a:cs typeface="72 Black" panose="020B0A04030603020204" pitchFamily="34" charset="0"/>
                </a:rPr>
                <a:t>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3360F5-02C4-4058-824A-F335B993B0FA}"/>
                </a:ext>
              </a:extLst>
            </p:cNvPr>
            <p:cNvSpPr/>
            <p:nvPr/>
          </p:nvSpPr>
          <p:spPr>
            <a:xfrm>
              <a:off x="1758235" y="2687352"/>
              <a:ext cx="3976882" cy="1147450"/>
            </a:xfrm>
            <a:prstGeom prst="rect">
              <a:avLst/>
            </a:prstGeom>
            <a:noFill/>
            <a:ln w="25400" cap="flat" cmpd="sng" algn="ctr">
              <a:solidFill>
                <a:srgbClr val="5500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72 Black" panose="020B0A04030603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4B4B66-0253-4E2E-ACA7-AECAC5850CFD}"/>
              </a:ext>
            </a:extLst>
          </p:cNvPr>
          <p:cNvGrpSpPr/>
          <p:nvPr/>
        </p:nvGrpSpPr>
        <p:grpSpPr>
          <a:xfrm>
            <a:off x="591461" y="3757617"/>
            <a:ext cx="5143656" cy="952762"/>
            <a:chOff x="591461" y="3926477"/>
            <a:chExt cx="5143656" cy="95276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42638D5-B31A-4217-BE03-D2EA7B76F009}"/>
                </a:ext>
              </a:extLst>
            </p:cNvPr>
            <p:cNvSpPr/>
            <p:nvPr/>
          </p:nvSpPr>
          <p:spPr>
            <a:xfrm>
              <a:off x="1805784" y="4003207"/>
              <a:ext cx="392933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Enable the Government of Canada and key industries to be developers and early adopters of new </a:t>
              </a:r>
              <a:r>
                <a: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quantum sensing technologies.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2CCED75-B168-494B-9574-6A0870F4A203}"/>
                </a:ext>
              </a:extLst>
            </p:cNvPr>
            <p:cNvSpPr/>
            <p:nvPr/>
          </p:nvSpPr>
          <p:spPr>
            <a:xfrm>
              <a:off x="591461" y="3926477"/>
              <a:ext cx="1163117" cy="952762"/>
            </a:xfrm>
            <a:prstGeom prst="rect">
              <a:avLst/>
            </a:prstGeom>
            <a:gradFill flip="none" rotWithShape="1">
              <a:gsLst>
                <a:gs pos="0">
                  <a:srgbClr val="AA0011">
                    <a:shade val="30000"/>
                    <a:satMod val="115000"/>
                  </a:srgbClr>
                </a:gs>
                <a:gs pos="50000">
                  <a:srgbClr val="AA0011">
                    <a:shade val="67500"/>
                    <a:satMod val="115000"/>
                  </a:srgbClr>
                </a:gs>
                <a:gs pos="100000">
                  <a:srgbClr val="AA0011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25400" cap="flat" cmpd="sng" algn="ctr">
              <a:solidFill>
                <a:srgbClr val="AA00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72 Black" panose="020B0A04030603020204" pitchFamily="34" charset="0"/>
                  <a:ea typeface="+mn-ea"/>
                  <a:cs typeface="72 Black" panose="020B0A04030603020204" pitchFamily="34" charset="0"/>
                </a:rPr>
                <a:t>Mission </a:t>
              </a:r>
              <a:r>
                <a: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72 Black" panose="020B0A04030603020204" pitchFamily="34" charset="0"/>
                  <a:ea typeface="+mn-ea"/>
                  <a:cs typeface="72 Black" panose="020B0A04030603020204" pitchFamily="34" charset="0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DD0536-16E0-4932-BC38-71A7329BF1E3}"/>
                </a:ext>
              </a:extLst>
            </p:cNvPr>
            <p:cNvSpPr/>
            <p:nvPr/>
          </p:nvSpPr>
          <p:spPr>
            <a:xfrm>
              <a:off x="1758235" y="3926477"/>
              <a:ext cx="3976882" cy="952762"/>
            </a:xfrm>
            <a:prstGeom prst="rect">
              <a:avLst/>
            </a:prstGeom>
            <a:noFill/>
            <a:ln w="25400" cap="flat" cmpd="sng" algn="ctr">
              <a:solidFill>
                <a:srgbClr val="AA001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72 Black" panose="020B0A04030603020204" pitchFamily="34" charset="0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B890623-096A-4386-B5A6-989340E4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35" y="1250307"/>
            <a:ext cx="2828972" cy="3142867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714552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sensing: theme and variations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DE57C-D652-4F2D-8708-93EFB812F4B9}" type="slidenum">
              <a:rPr lang="fr-CA" smtClean="0"/>
              <a:t>18</a:t>
            </a:fld>
            <a:endParaRPr lang="fr-CA"/>
          </a:p>
        </p:txBody>
      </p:sp>
      <p:graphicFrame>
        <p:nvGraphicFramePr>
          <p:cNvPr id="16" name="Diagram 15"/>
          <p:cNvGraphicFramePr/>
          <p:nvPr/>
        </p:nvGraphicFramePr>
        <p:xfrm>
          <a:off x="1569015" y="742950"/>
          <a:ext cx="5486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V="1">
            <a:off x="2249490" y="4127123"/>
            <a:ext cx="2657095" cy="3240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3177768" y="4400550"/>
            <a:ext cx="2806243" cy="82296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055069" y="4483563"/>
            <a:ext cx="0" cy="12961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893050" y="4321544"/>
            <a:ext cx="4892944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34756" y="4418755"/>
            <a:ext cx="126374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60" dirty="0">
                <a:solidFill>
                  <a:schemeClr val="accent2"/>
                </a:solidFill>
              </a:rPr>
              <a:t>Mostly classical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6290" y="4400985"/>
            <a:ext cx="12637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60" dirty="0">
                <a:solidFill>
                  <a:schemeClr val="accent2"/>
                </a:solidFill>
              </a:rPr>
              <a:t>Full quantum</a:t>
            </a:r>
          </a:p>
        </p:txBody>
      </p:sp>
    </p:spTree>
    <p:extLst>
      <p:ext uri="{BB962C8B-B14F-4D97-AF65-F5344CB8AC3E}">
        <p14:creationId xmlns:p14="http://schemas.microsoft.com/office/powerpoint/2010/main" val="37208288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F8C-9655-4142-AAAA-4CD125E5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National Research Council’s Role Within Canada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39E37-9BD8-45AF-AF54-674B22233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D78519-C638-4512-898D-66AF809DF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449761"/>
              </p:ext>
            </p:extLst>
          </p:nvPr>
        </p:nvGraphicFramePr>
        <p:xfrm>
          <a:off x="-255722" y="1092017"/>
          <a:ext cx="7926157" cy="394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6571E7-DD94-4EBC-926A-E3BCA0247F41}"/>
              </a:ext>
            </a:extLst>
          </p:cNvPr>
          <p:cNvSpPr txBox="1"/>
          <p:nvPr/>
        </p:nvSpPr>
        <p:spPr>
          <a:xfrm>
            <a:off x="6369803" y="2874700"/>
            <a:ext cx="172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n/>
                <a:solidFill>
                  <a:srgbClr val="006688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Advance knowledge</a:t>
            </a:r>
            <a:endParaRPr lang="en-US" b="1" dirty="0">
              <a:ln/>
              <a:solidFill>
                <a:srgbClr val="006688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9E4A9-339B-43F8-9AEA-71FBF0B3E088}"/>
              </a:ext>
            </a:extLst>
          </p:cNvPr>
          <p:cNvSpPr txBox="1"/>
          <p:nvPr/>
        </p:nvSpPr>
        <p:spPr>
          <a:xfrm>
            <a:off x="1048286" y="3782866"/>
            <a:ext cx="1942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n/>
                <a:solidFill>
                  <a:srgbClr val="006688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Support challenges facing Canada</a:t>
            </a:r>
            <a:endParaRPr lang="en-US" b="1" dirty="0">
              <a:ln/>
              <a:solidFill>
                <a:srgbClr val="006688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D7186-063E-4B7A-A7F2-86570685AC38}"/>
              </a:ext>
            </a:extLst>
          </p:cNvPr>
          <p:cNvSpPr txBox="1"/>
          <p:nvPr/>
        </p:nvSpPr>
        <p:spPr>
          <a:xfrm>
            <a:off x="927100" y="1394234"/>
            <a:ext cx="198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n/>
                <a:solidFill>
                  <a:srgbClr val="006688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Support Small-Medium Enterprises</a:t>
            </a:r>
            <a:endParaRPr lang="en-US" dirty="0">
              <a:solidFill>
                <a:srgbClr val="006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23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0192CD-6B6A-47EA-AF1C-E616E2C4DDE4}"/>
              </a:ext>
            </a:extLst>
          </p:cNvPr>
          <p:cNvSpPr/>
          <p:nvPr/>
        </p:nvSpPr>
        <p:spPr>
          <a:xfrm>
            <a:off x="136158" y="1174393"/>
            <a:ext cx="3794223" cy="309351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17A7DF-905A-463F-9C3A-F2332AB6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Canadian Government has recently released quantum strategies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C7CA9-2806-4259-BD4C-37A2D4885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5979" y="1262353"/>
            <a:ext cx="3172374" cy="903106"/>
          </a:xfrm>
        </p:spPr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The Canadian quantum ecosystem is well-connected and drawn together via policy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5AAA7-D5D2-444F-9827-319453174B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/>
              <a:t>NATIONAL RESEARCH COUNCIL CANADA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9657FE-87B3-4CAC-A27E-F99A39204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26" y="1248611"/>
            <a:ext cx="960679" cy="12081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F95501-C196-44D3-8AEC-071BCA382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46" y="2731845"/>
            <a:ext cx="960679" cy="11953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ADD370-FBDD-4CCA-A581-26139B32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285" y="2727431"/>
            <a:ext cx="960680" cy="1195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19211C-7744-4CA0-A6DB-A7505C762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84" y="2767470"/>
            <a:ext cx="834527" cy="1087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A6FBD0-21FE-46FD-B03F-6FFE5306AF26}"/>
              </a:ext>
            </a:extLst>
          </p:cNvPr>
          <p:cNvSpPr txBox="1"/>
          <p:nvPr/>
        </p:nvSpPr>
        <p:spPr>
          <a:xfrm flipH="1">
            <a:off x="523227" y="1270851"/>
            <a:ext cx="2467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>
                <a:solidFill>
                  <a:schemeClr val="bg1"/>
                </a:solidFill>
              </a:rPr>
              <a:t>Federal and departmental quantum policies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265B5D-5A22-4C46-BA61-AE5FA0D1E8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89" y="2223048"/>
            <a:ext cx="2880286" cy="178735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E111AB77-3E9C-41E2-A076-53BB656720D6}"/>
              </a:ext>
            </a:extLst>
          </p:cNvPr>
          <p:cNvSpPr/>
          <p:nvPr/>
        </p:nvSpPr>
        <p:spPr>
          <a:xfrm>
            <a:off x="5316387" y="1319067"/>
            <a:ext cx="416806" cy="2691336"/>
          </a:xfrm>
          <a:prstGeom prst="leftBrace">
            <a:avLst>
              <a:gd name="adj1" fmla="val 8333"/>
              <a:gd name="adj2" fmla="val 49817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DD0D6-5538-4018-A4F7-A4DCC3EE4239}"/>
              </a:ext>
            </a:extLst>
          </p:cNvPr>
          <p:cNvSpPr txBox="1"/>
          <p:nvPr/>
        </p:nvSpPr>
        <p:spPr>
          <a:xfrm>
            <a:off x="4134477" y="2306082"/>
            <a:ext cx="1257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Canada’s smallness is a feature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1659F-CE57-4F27-8EC1-D5132A67D4D1}"/>
              </a:ext>
            </a:extLst>
          </p:cNvPr>
          <p:cNvSpPr txBox="1"/>
          <p:nvPr/>
        </p:nvSpPr>
        <p:spPr>
          <a:xfrm>
            <a:off x="7355042" y="238111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e.g.</a:t>
            </a:r>
            <a:endParaRPr lang="en-US" sz="1400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D700ACD4-D43E-426F-AC83-7E7966617498}"/>
              </a:ext>
            </a:extLst>
          </p:cNvPr>
          <p:cNvSpPr txBox="1">
            <a:spLocks/>
          </p:cNvSpPr>
          <p:nvPr/>
        </p:nvSpPr>
        <p:spPr>
          <a:xfrm>
            <a:off x="8741609" y="4852489"/>
            <a:ext cx="457200" cy="27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5AFF2F-A477-40DD-9D5D-27D2519027E7}" type="slidenum">
              <a:rPr lang="en-US" sz="900" b="0" smtClean="0">
                <a:solidFill>
                  <a:schemeClr val="tx1"/>
                </a:solidFill>
              </a:rPr>
              <a:pPr/>
              <a:t>3</a:t>
            </a:fld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F235E59-FAB3-48FA-8938-ED2909F6A4F8}"/>
              </a:ext>
            </a:extLst>
          </p:cNvPr>
          <p:cNvSpPr txBox="1">
            <a:spLocks/>
          </p:cNvSpPr>
          <p:nvPr/>
        </p:nvSpPr>
        <p:spPr>
          <a:xfrm>
            <a:off x="476014" y="4469039"/>
            <a:ext cx="8837828" cy="607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>
                <a:solidFill>
                  <a:schemeClr val="accent2"/>
                </a:solidFill>
              </a:rPr>
              <a:t>The NRC is a trusted partner in the ecosystem, committed to advancing quantum technologies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8829DB-2BE2-4394-BB04-61D1417108E3}"/>
              </a:ext>
            </a:extLst>
          </p:cNvPr>
          <p:cNvSpPr txBox="1"/>
          <p:nvPr/>
        </p:nvSpPr>
        <p:spPr>
          <a:xfrm>
            <a:off x="460932" y="38634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NRC Strategic Plan</a:t>
            </a:r>
            <a:br>
              <a:rPr lang="en-CA" sz="900" dirty="0"/>
            </a:br>
            <a:r>
              <a:rPr lang="en-CA" sz="900" dirty="0"/>
              <a:t>2024-2029</a:t>
            </a:r>
            <a:endParaRPr lang="en-US" sz="9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FA7B6C-85B3-40DC-9DE7-776F237BB3A3}"/>
              </a:ext>
            </a:extLst>
          </p:cNvPr>
          <p:cNvSpPr txBox="1"/>
          <p:nvPr/>
        </p:nvSpPr>
        <p:spPr>
          <a:xfrm>
            <a:off x="2014081" y="3861190"/>
            <a:ext cx="16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DND Quantum Strategy and Implementation Plan</a:t>
            </a:r>
            <a:endParaRPr lang="en-US" sz="9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25BD26-C3C9-44E2-9EDD-BD40554ACE1D}"/>
              </a:ext>
            </a:extLst>
          </p:cNvPr>
          <p:cNvSpPr txBox="1"/>
          <p:nvPr/>
        </p:nvSpPr>
        <p:spPr>
          <a:xfrm>
            <a:off x="2350947" y="2419585"/>
            <a:ext cx="163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National Quantum Strategy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54B45E-DF4B-410E-B1BD-785E989F5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66" y="2331021"/>
            <a:ext cx="1210487" cy="4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494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F8812D1A-08CE-4EE7-A592-8DB8DEBAD402}"/>
              </a:ext>
            </a:extLst>
          </p:cNvPr>
          <p:cNvSpPr/>
          <p:nvPr/>
        </p:nvSpPr>
        <p:spPr>
          <a:xfrm>
            <a:off x="4740459" y="1212871"/>
            <a:ext cx="4281033" cy="30068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59CE8D-71DE-44E6-B5CE-7A2AF1A2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NRC Challenge programs: a key tool to work with the quantum ecosystem	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223F4C-F52A-435B-ABF8-DC7F55B9A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77482" y="4754002"/>
            <a:ext cx="457200" cy="273844"/>
          </a:xfrm>
        </p:spPr>
        <p:txBody>
          <a:bodyPr/>
          <a:lstStyle/>
          <a:p>
            <a:fld id="{77E68ECE-59D7-452D-8595-BBB947F3BD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AA0BE-8E06-4163-9B58-CC1974D2D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752" y="1290041"/>
            <a:ext cx="3984411" cy="770781"/>
          </a:xfrm>
        </p:spPr>
        <p:txBody>
          <a:bodyPr/>
          <a:lstStyle/>
          <a:p>
            <a:r>
              <a:rPr lang="en-CA" sz="2000" dirty="0"/>
              <a:t>NRC Challenge programs are an agile mechanism to enable R&amp;D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617332-E568-47E3-96AC-9123F3F60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57104"/>
              </p:ext>
            </p:extLst>
          </p:nvPr>
        </p:nvGraphicFramePr>
        <p:xfrm>
          <a:off x="4054870" y="3170625"/>
          <a:ext cx="5664200" cy="978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1B40C47-E572-4DC9-94DD-623D156F3346}"/>
              </a:ext>
            </a:extLst>
          </p:cNvPr>
          <p:cNvGrpSpPr/>
          <p:nvPr/>
        </p:nvGrpSpPr>
        <p:grpSpPr>
          <a:xfrm>
            <a:off x="7232883" y="1364582"/>
            <a:ext cx="1677829" cy="1734485"/>
            <a:chOff x="3678625" y="1984861"/>
            <a:chExt cx="2253175" cy="23292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B6763D-EBCC-4296-B09D-9CEF8D700B64}"/>
                </a:ext>
              </a:extLst>
            </p:cNvPr>
            <p:cNvSpPr/>
            <p:nvPr/>
          </p:nvSpPr>
          <p:spPr>
            <a:xfrm>
              <a:off x="3678625" y="2063290"/>
              <a:ext cx="2253175" cy="225083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875F55-CA86-4712-B823-3066D39A7755}"/>
                </a:ext>
              </a:extLst>
            </p:cNvPr>
            <p:cNvGrpSpPr/>
            <p:nvPr/>
          </p:nvGrpSpPr>
          <p:grpSpPr>
            <a:xfrm>
              <a:off x="3805777" y="2477337"/>
              <a:ext cx="1966311" cy="1695588"/>
              <a:chOff x="6586025" y="2457392"/>
              <a:chExt cx="1966311" cy="169558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A8CF2EE-24FC-4A3F-A535-8DD30191368B}"/>
                  </a:ext>
                </a:extLst>
              </p:cNvPr>
              <p:cNvGrpSpPr/>
              <p:nvPr/>
            </p:nvGrpSpPr>
            <p:grpSpPr>
              <a:xfrm>
                <a:off x="7284098" y="2855678"/>
                <a:ext cx="473612" cy="222554"/>
                <a:chOff x="6433625" y="2933298"/>
                <a:chExt cx="473612" cy="222554"/>
              </a:xfrm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A8D5C32E-5186-4659-9FC8-620C1EFBEAFA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7F2A0415-1F3D-4CF8-8CFF-4368BA4C192F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BD04E146-FB59-4DF3-B658-B34EB9E625A2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4C82222-293A-4BB4-8EE4-5662EA171EEB}"/>
                  </a:ext>
                </a:extLst>
              </p:cNvPr>
              <p:cNvGrpSpPr/>
              <p:nvPr/>
            </p:nvGrpSpPr>
            <p:grpSpPr>
              <a:xfrm>
                <a:off x="7392866" y="2457392"/>
                <a:ext cx="473612" cy="222554"/>
                <a:chOff x="6369403" y="2880689"/>
                <a:chExt cx="473612" cy="222554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C92C896-D7F9-459D-BDF1-A91048A7D15F}"/>
                    </a:ext>
                  </a:extLst>
                </p:cNvPr>
                <p:cNvSpPr/>
                <p:nvPr/>
              </p:nvSpPr>
              <p:spPr>
                <a:xfrm>
                  <a:off x="6369403" y="2880689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168DE0F0-DB23-4BAF-A709-0530C7FE03B9}"/>
                    </a:ext>
                  </a:extLst>
                </p:cNvPr>
                <p:cNvSpPr/>
                <p:nvPr/>
              </p:nvSpPr>
              <p:spPr>
                <a:xfrm>
                  <a:off x="6430363" y="2942729"/>
                  <a:ext cx="134825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8795E26-40B8-4AB7-A25A-81BE0E7C3C8C}"/>
                    </a:ext>
                  </a:extLst>
                </p:cNvPr>
                <p:cNvSpPr/>
                <p:nvPr/>
              </p:nvSpPr>
              <p:spPr>
                <a:xfrm>
                  <a:off x="6617352" y="2939836"/>
                  <a:ext cx="134825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9EAFE9-8B05-4700-9DA4-212B23120ECC}"/>
                  </a:ext>
                </a:extLst>
              </p:cNvPr>
              <p:cNvGrpSpPr/>
              <p:nvPr/>
            </p:nvGrpSpPr>
            <p:grpSpPr>
              <a:xfrm>
                <a:off x="8078724" y="3913768"/>
                <a:ext cx="473612" cy="222554"/>
                <a:chOff x="6433625" y="2933298"/>
                <a:chExt cx="473612" cy="22255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DBE5C7E-644E-4D35-8074-54065079E664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C13AFD1-E2DF-4DFB-983A-AE992FC14120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A31EF33-89FE-4F00-B109-D86CF44C1435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1CE7ED9-1192-4240-B4C3-D13483A65CE9}"/>
                  </a:ext>
                </a:extLst>
              </p:cNvPr>
              <p:cNvGrpSpPr/>
              <p:nvPr/>
            </p:nvGrpSpPr>
            <p:grpSpPr>
              <a:xfrm>
                <a:off x="6628855" y="3471999"/>
                <a:ext cx="473612" cy="222554"/>
                <a:chOff x="6433625" y="2933298"/>
                <a:chExt cx="473612" cy="222554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4ABC63E6-B9BD-47AD-8922-78B053FC042A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7126CF1D-D806-4761-8927-43F784CC498A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AE9023E9-1FCB-4BFB-A541-448F3F9B8623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879712-78A4-4E34-8A72-78DF82BC9B77}"/>
                  </a:ext>
                </a:extLst>
              </p:cNvPr>
              <p:cNvGrpSpPr/>
              <p:nvPr/>
            </p:nvGrpSpPr>
            <p:grpSpPr>
              <a:xfrm>
                <a:off x="7261302" y="3622430"/>
                <a:ext cx="473612" cy="222554"/>
                <a:chOff x="6433625" y="2933298"/>
                <a:chExt cx="473612" cy="22255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4AB70518-C36F-407A-A4EA-E247419E0667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904E45B-15BA-4BA8-99FA-454F55D32BF4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116BDD78-22DA-465C-88CA-BF197DE1CEB0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085BEE9-EE67-4CAD-B498-FC04F52A2598}"/>
                  </a:ext>
                </a:extLst>
              </p:cNvPr>
              <p:cNvGrpSpPr/>
              <p:nvPr/>
            </p:nvGrpSpPr>
            <p:grpSpPr>
              <a:xfrm>
                <a:off x="7968298" y="3580383"/>
                <a:ext cx="473612" cy="222554"/>
                <a:chOff x="6433625" y="2933298"/>
                <a:chExt cx="473612" cy="222554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887B6C0-497F-4D9D-B8FD-13D11FCC8803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1936101-3AA7-4B5A-9FCF-C6169350D16B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992C77C5-5EB6-4BB2-BC18-EE41658612CB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7EB7137-7FEB-4F0D-83C7-A5FFE3FCE597}"/>
                  </a:ext>
                </a:extLst>
              </p:cNvPr>
              <p:cNvGrpSpPr/>
              <p:nvPr/>
            </p:nvGrpSpPr>
            <p:grpSpPr>
              <a:xfrm>
                <a:off x="8066706" y="3184266"/>
                <a:ext cx="473612" cy="222554"/>
                <a:chOff x="6433625" y="2933298"/>
                <a:chExt cx="473612" cy="222554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C6140943-8F95-409F-80F6-94BD03CA7706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086DFB7-F957-43A8-BB4C-D7D16661A40E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51A50824-93F5-404E-9677-2CD95A358B33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C955784-A3FD-4AA3-88C9-324D3BCB8C5E}"/>
                  </a:ext>
                </a:extLst>
              </p:cNvPr>
              <p:cNvGrpSpPr/>
              <p:nvPr/>
            </p:nvGrpSpPr>
            <p:grpSpPr>
              <a:xfrm>
                <a:off x="7434196" y="3244489"/>
                <a:ext cx="473612" cy="222554"/>
                <a:chOff x="6433625" y="2933298"/>
                <a:chExt cx="473612" cy="222554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59FBC62-0AF1-4741-8394-807012589F9B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65CAE55-8E2E-4176-A742-D9F4B2152529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7A9F38C-8A3B-41AB-BA1F-2A216CBA450C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6ED1E91-6B28-4B86-83EB-B58DDB61955B}"/>
                  </a:ext>
                </a:extLst>
              </p:cNvPr>
              <p:cNvGrpSpPr/>
              <p:nvPr/>
            </p:nvGrpSpPr>
            <p:grpSpPr>
              <a:xfrm>
                <a:off x="7979331" y="2822021"/>
                <a:ext cx="473612" cy="222554"/>
                <a:chOff x="6433625" y="2933298"/>
                <a:chExt cx="473612" cy="222554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06DB176-07A0-473A-B6A3-6C0A79F15F6C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B69373E-C802-48AC-AED4-261525317558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0FD1BD31-C89C-4B97-8C2D-153E2593B2ED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B4FDD0B-9046-49C8-8BAB-9336437042A2}"/>
                  </a:ext>
                </a:extLst>
              </p:cNvPr>
              <p:cNvGrpSpPr/>
              <p:nvPr/>
            </p:nvGrpSpPr>
            <p:grpSpPr>
              <a:xfrm>
                <a:off x="6666712" y="2720847"/>
                <a:ext cx="473612" cy="222554"/>
                <a:chOff x="6433625" y="2933298"/>
                <a:chExt cx="473612" cy="222554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793B5C-E6FC-4097-A4C8-DFA1CF8361D7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4AA488A1-71D1-469C-8DED-8900148FEC41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95A06A1-914A-4F77-99C1-38F4511EB119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23FECB0-73DC-4FAD-B6B0-50C72F3AAE9B}"/>
                  </a:ext>
                </a:extLst>
              </p:cNvPr>
              <p:cNvGrpSpPr/>
              <p:nvPr/>
            </p:nvGrpSpPr>
            <p:grpSpPr>
              <a:xfrm>
                <a:off x="6586025" y="3085698"/>
                <a:ext cx="473612" cy="222554"/>
                <a:chOff x="6433625" y="2933298"/>
                <a:chExt cx="473612" cy="22255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22DBF3B-92FD-4602-B0A2-EE091E06BF1E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08250B9-0AC6-42E2-A36D-2BD911BA704A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E3AC6C1-E2F0-46A9-A2A3-662C4EF7B646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B311443-8292-4B90-84FE-63285B729524}"/>
                  </a:ext>
                </a:extLst>
              </p:cNvPr>
              <p:cNvGrpSpPr/>
              <p:nvPr/>
            </p:nvGrpSpPr>
            <p:grpSpPr>
              <a:xfrm>
                <a:off x="7494686" y="3930426"/>
                <a:ext cx="473612" cy="222554"/>
                <a:chOff x="6433625" y="2933298"/>
                <a:chExt cx="473612" cy="222554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4488ABB-60A3-4BE1-8534-00842CCAA657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D0867C0-4681-43E0-85C0-35F6E9BA4D8E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A7D544F-E289-4662-84A5-3BA6371B408A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B9B10F1-E470-4879-8E88-BB3E725B7E77}"/>
                  </a:ext>
                </a:extLst>
              </p:cNvPr>
              <p:cNvGrpSpPr/>
              <p:nvPr/>
            </p:nvGrpSpPr>
            <p:grpSpPr>
              <a:xfrm>
                <a:off x="6797335" y="3854621"/>
                <a:ext cx="473612" cy="222554"/>
                <a:chOff x="6433625" y="2933298"/>
                <a:chExt cx="473612" cy="22255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5B4BA5A-66A2-470E-8B86-406D0047044D}"/>
                    </a:ext>
                  </a:extLst>
                </p:cNvPr>
                <p:cNvSpPr/>
                <p:nvPr/>
              </p:nvSpPr>
              <p:spPr>
                <a:xfrm>
                  <a:off x="6433625" y="2933298"/>
                  <a:ext cx="473612" cy="222554"/>
                </a:xfrm>
                <a:prstGeom prst="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5054ADE-642E-4914-9E24-E3D0549FA3C1}"/>
                    </a:ext>
                  </a:extLst>
                </p:cNvPr>
                <p:cNvSpPr/>
                <p:nvPr/>
              </p:nvSpPr>
              <p:spPr>
                <a:xfrm>
                  <a:off x="6494585" y="2995338"/>
                  <a:ext cx="134826" cy="98474"/>
                </a:xfrm>
                <a:prstGeom prst="ellipse">
                  <a:avLst/>
                </a:prstGeom>
                <a:solidFill>
                  <a:schemeClr val="bg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20F9EFF6-9F57-4074-B367-10109BDA74D9}"/>
                    </a:ext>
                  </a:extLst>
                </p:cNvPr>
                <p:cNvSpPr/>
                <p:nvPr/>
              </p:nvSpPr>
              <p:spPr>
                <a:xfrm>
                  <a:off x="6681574" y="2992445"/>
                  <a:ext cx="134826" cy="98474"/>
                </a:xfrm>
                <a:prstGeom prst="ellipse">
                  <a:avLst/>
                </a:prstGeom>
                <a:solidFill>
                  <a:srgbClr val="FF0000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9AE321-F3EB-4A93-93E8-D08B7DACED26}"/>
                </a:ext>
              </a:extLst>
            </p:cNvPr>
            <p:cNvGrpSpPr/>
            <p:nvPr/>
          </p:nvGrpSpPr>
          <p:grpSpPr>
            <a:xfrm>
              <a:off x="3878922" y="2396615"/>
              <a:ext cx="473612" cy="222554"/>
              <a:chOff x="6428214" y="3047606"/>
              <a:chExt cx="473612" cy="22255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401EE8-4120-4A0E-96FD-C1F401598892}"/>
                  </a:ext>
                </a:extLst>
              </p:cNvPr>
              <p:cNvSpPr/>
              <p:nvPr/>
            </p:nvSpPr>
            <p:spPr>
              <a:xfrm>
                <a:off x="6428214" y="3047606"/>
                <a:ext cx="473612" cy="2225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E8DB5B8-75E9-499C-A15D-CEAADA6F10BF}"/>
                  </a:ext>
                </a:extLst>
              </p:cNvPr>
              <p:cNvSpPr/>
              <p:nvPr/>
            </p:nvSpPr>
            <p:spPr>
              <a:xfrm>
                <a:off x="6489175" y="3109644"/>
                <a:ext cx="134825" cy="98475"/>
              </a:xfrm>
              <a:prstGeom prst="ellipse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662DFF3-419C-493B-B433-CB85027A8E4C}"/>
                  </a:ext>
                </a:extLst>
              </p:cNvPr>
              <p:cNvSpPr/>
              <p:nvPr/>
            </p:nvSpPr>
            <p:spPr>
              <a:xfrm>
                <a:off x="6676165" y="3106752"/>
                <a:ext cx="134825" cy="98474"/>
              </a:xfrm>
              <a:prstGeom prst="ellipse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CC7A816-37B7-454F-B21E-B239B167313D}"/>
                </a:ext>
              </a:extLst>
            </p:cNvPr>
            <p:cNvGrpSpPr/>
            <p:nvPr/>
          </p:nvGrpSpPr>
          <p:grpSpPr>
            <a:xfrm>
              <a:off x="5331330" y="2435766"/>
              <a:ext cx="473612" cy="222554"/>
              <a:chOff x="6448532" y="3095468"/>
              <a:chExt cx="473612" cy="22255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1273B75-B5E2-4071-9967-2E71F938C1A0}"/>
                  </a:ext>
                </a:extLst>
              </p:cNvPr>
              <p:cNvSpPr/>
              <p:nvPr/>
            </p:nvSpPr>
            <p:spPr>
              <a:xfrm>
                <a:off x="6448532" y="3095468"/>
                <a:ext cx="473612" cy="222554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B3E939D0-9582-4B49-9C5C-7258047A2076}"/>
                  </a:ext>
                </a:extLst>
              </p:cNvPr>
              <p:cNvSpPr/>
              <p:nvPr/>
            </p:nvSpPr>
            <p:spPr>
              <a:xfrm>
                <a:off x="6509493" y="3157507"/>
                <a:ext cx="134826" cy="98473"/>
              </a:xfrm>
              <a:prstGeom prst="ellipse">
                <a:avLst/>
              </a:prstGeom>
              <a:solidFill>
                <a:schemeClr val="bg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F2B6C50-E7F4-4870-9910-842573F62B4F}"/>
                  </a:ext>
                </a:extLst>
              </p:cNvPr>
              <p:cNvSpPr/>
              <p:nvPr/>
            </p:nvSpPr>
            <p:spPr>
              <a:xfrm>
                <a:off x="6696482" y="3154615"/>
                <a:ext cx="134826" cy="98473"/>
              </a:xfrm>
              <a:prstGeom prst="ellipse">
                <a:avLst/>
              </a:prstGeom>
              <a:solidFill>
                <a:srgbClr val="FF00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CADC38-E748-4FB0-A4CC-6C71C97BA8C6}"/>
                </a:ext>
              </a:extLst>
            </p:cNvPr>
            <p:cNvSpPr txBox="1"/>
            <p:nvPr/>
          </p:nvSpPr>
          <p:spPr>
            <a:xfrm>
              <a:off x="4237878" y="1984861"/>
              <a:ext cx="1380304" cy="4546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b="1" dirty="0"/>
                <a:t>Program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A7DB1E8-8CFD-45D1-977A-45239DD0E95F}"/>
              </a:ext>
            </a:extLst>
          </p:cNvPr>
          <p:cNvGrpSpPr/>
          <p:nvPr/>
        </p:nvGrpSpPr>
        <p:grpSpPr>
          <a:xfrm>
            <a:off x="4919111" y="2155593"/>
            <a:ext cx="2077212" cy="901533"/>
            <a:chOff x="768927" y="2539638"/>
            <a:chExt cx="3356723" cy="145685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9594468-51DC-4825-B349-F9463F141061}"/>
                </a:ext>
              </a:extLst>
            </p:cNvPr>
            <p:cNvSpPr/>
            <p:nvPr/>
          </p:nvSpPr>
          <p:spPr>
            <a:xfrm>
              <a:off x="768927" y="2539638"/>
              <a:ext cx="3356723" cy="1456855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10A52AA-BC43-442D-A7C3-930CD9C78809}"/>
                </a:ext>
              </a:extLst>
            </p:cNvPr>
            <p:cNvSpPr/>
            <p:nvPr/>
          </p:nvSpPr>
          <p:spPr>
            <a:xfrm>
              <a:off x="952027" y="2661870"/>
              <a:ext cx="1210601" cy="1210601"/>
            </a:xfrm>
            <a:prstGeom prst="ellipse">
              <a:avLst/>
            </a:pr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NRC Staff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A3F2849-BAF1-40A5-91E8-C34CEE0F8EF8}"/>
                </a:ext>
              </a:extLst>
            </p:cNvPr>
            <p:cNvSpPr/>
            <p:nvPr/>
          </p:nvSpPr>
          <p:spPr>
            <a:xfrm>
              <a:off x="2652519" y="2644079"/>
              <a:ext cx="1282796" cy="123443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200" dirty="0"/>
                <a:t>Academia </a:t>
              </a:r>
            </a:p>
            <a:p>
              <a:pPr algn="ctr"/>
              <a:r>
                <a:rPr lang="en-CA" sz="1200" dirty="0"/>
                <a:t>+</a:t>
              </a:r>
            </a:p>
            <a:p>
              <a:pPr algn="ctr"/>
              <a:r>
                <a:rPr lang="en-CA" sz="1200" dirty="0"/>
                <a:t>SME 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55E8D81-4F26-4D40-89DD-C8D98E12C91B}"/>
                </a:ext>
              </a:extLst>
            </p:cNvPr>
            <p:cNvCxnSpPr>
              <a:cxnSpLocks/>
              <a:stCxn id="72" idx="6"/>
              <a:endCxn id="73" idx="2"/>
            </p:cNvCxnSpPr>
            <p:nvPr/>
          </p:nvCxnSpPr>
          <p:spPr>
            <a:xfrm flipV="1">
              <a:off x="2162628" y="3261298"/>
              <a:ext cx="489891" cy="5873"/>
            </a:xfrm>
            <a:prstGeom prst="line">
              <a:avLst/>
            </a:prstGeom>
            <a:ln w="952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505E5-2674-4BF4-A5CA-00D045FA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3" y="4369398"/>
            <a:ext cx="1255179" cy="6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F88BFD10-9F2D-4129-BFA9-ADCF2F7ED25A}"/>
              </a:ext>
            </a:extLst>
          </p:cNvPr>
          <p:cNvSpPr txBox="1"/>
          <p:nvPr/>
        </p:nvSpPr>
        <p:spPr>
          <a:xfrm>
            <a:off x="156581" y="2153481"/>
            <a:ext cx="4241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Funding and Collaborating on Quantum R&amp;D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CA" dirty="0"/>
              <a:t>NSERC-NRC Joint call-for-proposal: “Advancing the industrial readiness of quantum sensing technologies”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A1DF5B4-8A6D-4E7A-8035-C312808D99A5}"/>
              </a:ext>
            </a:extLst>
          </p:cNvPr>
          <p:cNvSpPr txBox="1"/>
          <p:nvPr/>
        </p:nvSpPr>
        <p:spPr>
          <a:xfrm>
            <a:off x="4816830" y="1226525"/>
            <a:ext cx="2404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Each program has an explicit over-arching challenge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" name="Graphic 101" descr="Handshake with solid fill">
            <a:extLst>
              <a:ext uri="{FF2B5EF4-FFF2-40B4-BE49-F238E27FC236}">
                <a16:creationId xmlns:a16="http://schemas.microsoft.com/office/drawing/2014/main" id="{817D698F-568F-4FFC-9020-A756B5F69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34060" y="4260441"/>
            <a:ext cx="914400" cy="9144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8C0F10DA-2679-4EE8-929D-A05F01462B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4117583"/>
            <a:ext cx="5607943" cy="11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951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7C888EF-B65B-4297-A370-4D8CE2A66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39" y="2782763"/>
            <a:ext cx="2112471" cy="15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08A37F-815F-4F04-BD70-43B281DAB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17CEC-9706-43DD-80CC-17395EBFFE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1043218A-17A1-4C3D-9394-9F933555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5" y="256359"/>
            <a:ext cx="8640117" cy="753439"/>
          </a:xfrm>
        </p:spPr>
        <p:txBody>
          <a:bodyPr/>
          <a:lstStyle/>
          <a:p>
            <a:r>
              <a:rPr lang="en-CA" sz="2400" dirty="0"/>
              <a:t>National Research Council of Canada:</a:t>
            </a:r>
            <a:br>
              <a:rPr lang="en-CA" sz="2400" dirty="0"/>
            </a:br>
            <a:r>
              <a:rPr lang="en-CA" sz="2400" dirty="0"/>
              <a:t>Conducting Research and Leveraging Innovation Programs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296BF-8FC0-4D20-B937-C9C17502A096}"/>
              </a:ext>
            </a:extLst>
          </p:cNvPr>
          <p:cNvSpPr/>
          <p:nvPr/>
        </p:nvSpPr>
        <p:spPr>
          <a:xfrm>
            <a:off x="440182" y="4441659"/>
            <a:ext cx="2631056" cy="5517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Research &amp; Build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FEAB20-60CE-42F5-9F12-10466C5B9C84}"/>
              </a:ext>
            </a:extLst>
          </p:cNvPr>
          <p:cNvSpPr/>
          <p:nvPr/>
        </p:nvSpPr>
        <p:spPr>
          <a:xfrm>
            <a:off x="3209260" y="4441659"/>
            <a:ext cx="2631056" cy="551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Understand &amp; Improve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8C97E2-1E5F-4786-BFAA-60D703FD3211}"/>
              </a:ext>
            </a:extLst>
          </p:cNvPr>
          <p:cNvSpPr/>
          <p:nvPr/>
        </p:nvSpPr>
        <p:spPr>
          <a:xfrm>
            <a:off x="5978338" y="4441659"/>
            <a:ext cx="2631056" cy="5517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Integrate &amp; Apply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0337B-8941-455B-A743-246C26D64D0A}"/>
              </a:ext>
            </a:extLst>
          </p:cNvPr>
          <p:cNvSpPr txBox="1"/>
          <p:nvPr/>
        </p:nvSpPr>
        <p:spPr>
          <a:xfrm>
            <a:off x="142884" y="1109027"/>
            <a:ext cx="8858231" cy="54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work across the spectrum to </a:t>
            </a:r>
            <a:r>
              <a:rPr lang="en-CA" sz="1400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accelerate</a:t>
            </a:r>
            <a:r>
              <a:rPr lang="en-CA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development of </a:t>
            </a:r>
            <a:r>
              <a:rPr lang="en-CA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quantum technologies that may be engineered and commercialized for priority application areas that benefit Canadians</a:t>
            </a:r>
            <a:endParaRPr lang="en-CA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1233B55B-A0FB-4B9A-B48A-DE2CCDCD9908}"/>
              </a:ext>
            </a:extLst>
          </p:cNvPr>
          <p:cNvSpPr/>
          <p:nvPr/>
        </p:nvSpPr>
        <p:spPr>
          <a:xfrm>
            <a:off x="85218" y="2430514"/>
            <a:ext cx="2501878" cy="176104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A5EE8-D3ED-4DC6-9A23-52A3601946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94" y="1703033"/>
            <a:ext cx="1806602" cy="1510976"/>
          </a:xfrm>
          <a:prstGeom prst="rect">
            <a:avLst/>
          </a:prstGeom>
        </p:spPr>
      </p:pic>
      <p:pic>
        <p:nvPicPr>
          <p:cNvPr id="20" name="Picture Placeholder 7">
            <a:extLst>
              <a:ext uri="{FF2B5EF4-FFF2-40B4-BE49-F238E27FC236}">
                <a16:creationId xmlns:a16="http://schemas.microsoft.com/office/drawing/2014/main" id="{96B36506-D8F9-4232-A3D5-F887338F79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174" r="10729" b="-174"/>
          <a:stretch/>
        </p:blipFill>
        <p:spPr>
          <a:xfrm>
            <a:off x="3680296" y="2569270"/>
            <a:ext cx="1673345" cy="1792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0D38CB-3557-4421-9E12-BF400799C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14" y="1707964"/>
            <a:ext cx="2449247" cy="13811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F260973-94EF-48D6-8449-2896F9689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5" y="1562985"/>
            <a:ext cx="1731600" cy="12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522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9D248530-5235-47C7-9908-899F399BB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Indistinguishable quantum dot photon sources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33923-4628-49A1-8761-0D46B8B66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E4C47-7A3C-4C5E-B629-CED5B3E550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NATIONAL RESEARCH COUNCIL CANADA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B4C49D-3DE2-49BD-9554-C94D198FE8B2}"/>
              </a:ext>
            </a:extLst>
          </p:cNvPr>
          <p:cNvGrpSpPr/>
          <p:nvPr/>
        </p:nvGrpSpPr>
        <p:grpSpPr>
          <a:xfrm>
            <a:off x="3116224" y="1232055"/>
            <a:ext cx="5903037" cy="3540942"/>
            <a:chOff x="-1" y="1372989"/>
            <a:chExt cx="9148509" cy="548774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D76195C-96F6-40C7-BF16-E720C5137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2" t="13996" r="680" b="5129"/>
            <a:stretch/>
          </p:blipFill>
          <p:spPr>
            <a:xfrm>
              <a:off x="-1" y="2107300"/>
              <a:ext cx="9148509" cy="475343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7F4BE5F-D1C5-4A91-B097-BF5AC7BB5067}"/>
                </a:ext>
              </a:extLst>
            </p:cNvPr>
            <p:cNvGrpSpPr/>
            <p:nvPr/>
          </p:nvGrpSpPr>
          <p:grpSpPr>
            <a:xfrm>
              <a:off x="3205709" y="1372989"/>
              <a:ext cx="1899691" cy="1598811"/>
              <a:chOff x="3205709" y="1372989"/>
              <a:chExt cx="1899691" cy="1598811"/>
            </a:xfrm>
          </p:grpSpPr>
          <p:pic>
            <p:nvPicPr>
              <p:cNvPr id="43" name="Picture 42" descr="C:\Users\mnaymnehk\My Documents\Work\NRC\ET\SDT\QPSS\Devices\Nanowires in Waveguides\Samples\2017\WW35\sem\post-waveguides\27-31-pic7.TIF">
                <a:extLst>
                  <a:ext uri="{FF2B5EF4-FFF2-40B4-BE49-F238E27FC236}">
                    <a16:creationId xmlns:a16="http://schemas.microsoft.com/office/drawing/2014/main" id="{9AD44E30-2D20-478C-9857-AD29A09A4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78" b="11469"/>
              <a:stretch/>
            </p:blipFill>
            <p:spPr bwMode="auto">
              <a:xfrm>
                <a:off x="3205709" y="1372989"/>
                <a:ext cx="1735502" cy="1039302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4998156-7F37-45FF-B4EC-186317EB96C7}"/>
                  </a:ext>
                </a:extLst>
              </p:cNvPr>
              <p:cNvSpPr/>
              <p:nvPr/>
            </p:nvSpPr>
            <p:spPr>
              <a:xfrm>
                <a:off x="4445794" y="2674144"/>
                <a:ext cx="659606" cy="29765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F370F37-DCDA-4708-AC3C-FEC5F438A380}"/>
                </a:ext>
              </a:extLst>
            </p:cNvPr>
            <p:cNvGrpSpPr/>
            <p:nvPr/>
          </p:nvGrpSpPr>
          <p:grpSpPr>
            <a:xfrm>
              <a:off x="6412298" y="1393263"/>
              <a:ext cx="2539549" cy="2269664"/>
              <a:chOff x="-845741" y="2753433"/>
              <a:chExt cx="2539549" cy="2269664"/>
            </a:xfrm>
          </p:grpSpPr>
          <p:pic>
            <p:nvPicPr>
              <p:cNvPr id="41" name="Picture 4" descr="I:\IMS\COMMON\Integrated Photonics\Khaled\fab\sem\ww35-pre-top-cladding\1-31-pic4.TIF">
                <a:extLst>
                  <a:ext uri="{FF2B5EF4-FFF2-40B4-BE49-F238E27FC236}">
                    <a16:creationId xmlns:a16="http://schemas.microsoft.com/office/drawing/2014/main" id="{BCECDF92-C3EC-442B-87E7-A9F020B64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09"/>
              <a:stretch/>
            </p:blipFill>
            <p:spPr bwMode="auto">
              <a:xfrm>
                <a:off x="41997" y="2753433"/>
                <a:ext cx="1651811" cy="117100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124AF59-9D2A-4FE4-98A3-EBB0EAE89130}"/>
                  </a:ext>
                </a:extLst>
              </p:cNvPr>
              <p:cNvSpPr/>
              <p:nvPr/>
            </p:nvSpPr>
            <p:spPr>
              <a:xfrm>
                <a:off x="-845741" y="4177982"/>
                <a:ext cx="2045902" cy="845115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A240BE3-28B3-492B-A4EF-A9DAE3D14E17}"/>
                </a:ext>
              </a:extLst>
            </p:cNvPr>
            <p:cNvGrpSpPr/>
            <p:nvPr/>
          </p:nvGrpSpPr>
          <p:grpSpPr>
            <a:xfrm>
              <a:off x="5420200" y="1389823"/>
              <a:ext cx="1415631" cy="1417316"/>
              <a:chOff x="5420200" y="1389823"/>
              <a:chExt cx="1415631" cy="1417316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D59CAFE-8642-42D3-AE62-37D01F5FC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157" t="66421" r="56188" b="3463"/>
              <a:stretch/>
            </p:blipFill>
            <p:spPr>
              <a:xfrm>
                <a:off x="5420200" y="1389823"/>
                <a:ext cx="1415631" cy="82275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  <a:effectLst/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ED8F778-A810-45C4-84B6-E18787C0C2A6}"/>
                  </a:ext>
                </a:extLst>
              </p:cNvPr>
              <p:cNvSpPr/>
              <p:nvPr/>
            </p:nvSpPr>
            <p:spPr>
              <a:xfrm rot="20144315">
                <a:off x="5769221" y="2496785"/>
                <a:ext cx="739917" cy="31035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BB050F6-4DDE-48D0-9759-22637AFCFF2B}"/>
                </a:ext>
              </a:extLst>
            </p:cNvPr>
            <p:cNvGrpSpPr/>
            <p:nvPr/>
          </p:nvGrpSpPr>
          <p:grpSpPr>
            <a:xfrm>
              <a:off x="172590" y="1375675"/>
              <a:ext cx="2644504" cy="1923103"/>
              <a:chOff x="8566731" y="4647831"/>
              <a:chExt cx="2644504" cy="1923103"/>
            </a:xfrm>
          </p:grpSpPr>
          <p:pic>
            <p:nvPicPr>
              <p:cNvPr id="36" name="Picture 4" descr="image001">
                <a:extLst>
                  <a:ext uri="{FF2B5EF4-FFF2-40B4-BE49-F238E27FC236}">
                    <a16:creationId xmlns:a16="http://schemas.microsoft.com/office/drawing/2014/main" id="{20FBEAE6-80EB-4B78-8DAB-EDBFEF687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510" b="64265"/>
              <a:stretch/>
            </p:blipFill>
            <p:spPr bwMode="auto">
              <a:xfrm>
                <a:off x="9699027" y="4647831"/>
                <a:ext cx="1512208" cy="1060882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image001">
                <a:extLst>
                  <a:ext uri="{FF2B5EF4-FFF2-40B4-BE49-F238E27FC236}">
                    <a16:creationId xmlns:a16="http://schemas.microsoft.com/office/drawing/2014/main" id="{465D4AC6-A059-45AB-AB13-8DD73C83B6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975"/>
              <a:stretch/>
            </p:blipFill>
            <p:spPr bwMode="auto">
              <a:xfrm rot="16200000">
                <a:off x="8247721" y="4968289"/>
                <a:ext cx="1530793" cy="89277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2ADFF65-EF71-41EE-A115-4B633F5CB372}"/>
                  </a:ext>
                </a:extLst>
              </p:cNvPr>
              <p:cNvSpPr/>
              <p:nvPr/>
            </p:nvSpPr>
            <p:spPr>
              <a:xfrm>
                <a:off x="10231653" y="6192773"/>
                <a:ext cx="789081" cy="378161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7AD37-6FCD-41F6-9E5A-5275D72ADFCD}"/>
                </a:ext>
              </a:extLst>
            </p:cNvPr>
            <p:cNvGrpSpPr/>
            <p:nvPr/>
          </p:nvGrpSpPr>
          <p:grpSpPr>
            <a:xfrm>
              <a:off x="77954" y="2421916"/>
              <a:ext cx="3995507" cy="4412269"/>
              <a:chOff x="77954" y="2421916"/>
              <a:chExt cx="3995507" cy="441226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5270423-A387-4034-A5F0-192EDBB45E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8331"/>
              <a:stretch/>
            </p:blipFill>
            <p:spPr>
              <a:xfrm>
                <a:off x="77954" y="4713285"/>
                <a:ext cx="3519118" cy="21209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</p:pic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4EC6770E-DD11-468D-985D-238B48979F9E}"/>
                  </a:ext>
                </a:extLst>
              </p:cNvPr>
              <p:cNvCxnSpPr/>
              <p:nvPr/>
            </p:nvCxnSpPr>
            <p:spPr>
              <a:xfrm flipH="1">
                <a:off x="2766626" y="2421916"/>
                <a:ext cx="1306835" cy="2515844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940AB131-A02D-444A-8BB2-D527E5EAD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745" y="1338336"/>
            <a:ext cx="2583710" cy="2973388"/>
          </a:xfrm>
        </p:spPr>
        <p:txBody>
          <a:bodyPr/>
          <a:lstStyle/>
          <a:p>
            <a:pPr lvl="1"/>
            <a:r>
              <a:rPr lang="en-CA" dirty="0"/>
              <a:t>Over the last 20 years, NRC’s researchers have been trailblazing the fabrication of quantum dots in tapered nanowires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QPICs: pick and place for on-chip frequency transduction, quantum interference, </a:t>
            </a:r>
            <a:r>
              <a:rPr lang="en-CA" dirty="0" err="1"/>
              <a:t>etc</a:t>
            </a:r>
            <a:endParaRPr lang="en-CA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dirty="0"/>
              <a:t>Photon rates now enhanced within a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32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9F6A-7C5C-4C1A-9E6E-B80F57A2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Quantum photonics for quantum technologies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1EF21-D5FE-4058-82FA-EFE0B562D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FED0-BF02-474C-A1F2-3772A9EA88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F3506A9-4785-470D-A5B1-F01261B7F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1D7460-7D05-4C48-B5A8-73A281D6E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999648"/>
              </p:ext>
            </p:extLst>
          </p:nvPr>
        </p:nvGraphicFramePr>
        <p:xfrm>
          <a:off x="3744686" y="674914"/>
          <a:ext cx="5188857" cy="454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2A63816C-B9D2-46D9-91FF-AF242FD53864}"/>
              </a:ext>
            </a:extLst>
          </p:cNvPr>
          <p:cNvSpPr txBox="1">
            <a:spLocks/>
          </p:cNvSpPr>
          <p:nvPr/>
        </p:nvSpPr>
        <p:spPr>
          <a:xfrm>
            <a:off x="426245" y="1401836"/>
            <a:ext cx="3107984" cy="2973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15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7113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3B49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tx1"/>
                </a:solidFill>
              </a:rPr>
              <a:t>NRC has a long heritage in atomic, molecular, and optical physics</a:t>
            </a:r>
          </a:p>
          <a:p>
            <a:pPr lvl="1"/>
            <a:r>
              <a:rPr lang="en-CA" dirty="0"/>
              <a:t>NRC’s theorists and experimentalists now push the limits of quantum photonics for </a:t>
            </a:r>
            <a:r>
              <a:rPr lang="en-CA" b="1" dirty="0">
                <a:solidFill>
                  <a:schemeClr val="accent4"/>
                </a:solidFill>
              </a:rPr>
              <a:t>fundamental science</a:t>
            </a:r>
            <a:r>
              <a:rPr lang="en-CA" dirty="0"/>
              <a:t>, </a:t>
            </a:r>
            <a:r>
              <a:rPr lang="en-CA" b="1" dirty="0">
                <a:solidFill>
                  <a:schemeClr val="accent2"/>
                </a:solidFill>
              </a:rPr>
              <a:t>quantum sensing</a:t>
            </a:r>
            <a:r>
              <a:rPr lang="en-CA" dirty="0"/>
              <a:t>, </a:t>
            </a:r>
            <a:r>
              <a:rPr lang="en-CA" b="1" dirty="0">
                <a:solidFill>
                  <a:schemeClr val="accent5"/>
                </a:solidFill>
              </a:rPr>
              <a:t>quantum computing</a:t>
            </a:r>
            <a:r>
              <a:rPr lang="en-CA" b="1" dirty="0"/>
              <a:t>,</a:t>
            </a:r>
            <a:r>
              <a:rPr lang="en-CA" dirty="0"/>
              <a:t> and </a:t>
            </a:r>
            <a:r>
              <a:rPr lang="en-CA" b="1" dirty="0">
                <a:solidFill>
                  <a:schemeClr val="accent6"/>
                </a:solidFill>
              </a:rPr>
              <a:t>quantum networking</a:t>
            </a:r>
            <a:endParaRPr lang="en-CA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69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AC54-2CCF-42EF-9BF3-AC60AE8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Success in Collaboration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A3349-9C41-4348-AF3B-D91C863AE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1AD7E-2E6F-4817-A276-6C334D7AEB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NATIONAL RESEARCH COUNCIL CANADA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145C260-2C83-4493-858F-7D574EE53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837195"/>
              </p:ext>
            </p:extLst>
          </p:nvPr>
        </p:nvGraphicFramePr>
        <p:xfrm>
          <a:off x="2895600" y="1176792"/>
          <a:ext cx="6508750" cy="359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E97FE2-08FA-4CDB-824E-AB382ACAAF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245" y="1401836"/>
            <a:ext cx="2875755" cy="2973388"/>
          </a:xfrm>
        </p:spPr>
        <p:txBody>
          <a:bodyPr/>
          <a:lstStyle/>
          <a:p>
            <a:r>
              <a:rPr lang="en-CA" dirty="0"/>
              <a:t>Challenge Programs </a:t>
            </a:r>
          </a:p>
          <a:p>
            <a:pPr marL="285750" lvl="1" indent="-285750">
              <a:buFontTx/>
              <a:buChar char="-"/>
            </a:pPr>
            <a:r>
              <a:rPr lang="en-CA" dirty="0"/>
              <a:t>Enable the Canadian and international quantum ecosystems to access the NRC and enrich the collaborations</a:t>
            </a:r>
          </a:p>
          <a:p>
            <a:pPr marL="285750" lvl="1" indent="-285750">
              <a:buFontTx/>
              <a:buChar char="-"/>
            </a:pPr>
            <a:r>
              <a:rPr lang="en-CA" dirty="0"/>
              <a:t>Advance the commercialization on quantum technology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594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BC16D-CA0C-44AF-B90A-6D58A754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Exploring new strategies for quantum internetworking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DC1AE-95F1-44FD-8C6D-33F753FAC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5D180A-88C6-4076-A4B9-3960B63A0B1E}"/>
              </a:ext>
            </a:extLst>
          </p:cNvPr>
          <p:cNvSpPr/>
          <p:nvPr/>
        </p:nvSpPr>
        <p:spPr>
          <a:xfrm>
            <a:off x="6087043" y="2306012"/>
            <a:ext cx="2768950" cy="24691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F62817-8F45-41B3-B3D7-A82F776DDC6E}"/>
              </a:ext>
            </a:extLst>
          </p:cNvPr>
          <p:cNvSpPr/>
          <p:nvPr/>
        </p:nvSpPr>
        <p:spPr>
          <a:xfrm>
            <a:off x="3143491" y="2306012"/>
            <a:ext cx="2768950" cy="24691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FE810-C597-4D12-953A-2236B0165C43}"/>
              </a:ext>
            </a:extLst>
          </p:cNvPr>
          <p:cNvSpPr/>
          <p:nvPr/>
        </p:nvSpPr>
        <p:spPr>
          <a:xfrm>
            <a:off x="182042" y="2306012"/>
            <a:ext cx="2768950" cy="24691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Content Placeholder 224">
            <a:extLst>
              <a:ext uri="{FF2B5EF4-FFF2-40B4-BE49-F238E27FC236}">
                <a16:creationId xmlns:a16="http://schemas.microsoft.com/office/drawing/2014/main" id="{5CFDEA79-8548-443C-9CB1-D9735582C2C1}"/>
              </a:ext>
            </a:extLst>
          </p:cNvPr>
          <p:cNvSpPr>
            <a:spLocks/>
          </p:cNvSpPr>
          <p:nvPr/>
        </p:nvSpPr>
        <p:spPr bwMode="auto">
          <a:xfrm>
            <a:off x="389442" y="2363893"/>
            <a:ext cx="2396612" cy="197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1" tIns="34271" rIns="68541" bIns="34271"/>
          <a:lstStyle/>
          <a:p>
            <a:pPr algn="ctr" defTabSz="455613" fontAlgn="base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en-CA" b="1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Scaling quantum information processors</a:t>
            </a:r>
          </a:p>
          <a:p>
            <a:pPr algn="ctr" eaLnBrk="0" hangingPunct="0">
              <a:spcAft>
                <a:spcPts val="600"/>
              </a:spcAft>
              <a:buClr>
                <a:srgbClr val="C00000"/>
              </a:buClr>
              <a:buSzPct val="120000"/>
            </a:pPr>
            <a:r>
              <a:rPr lang="en-CA" sz="1200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Quantum devices and networking components work together while preserving the exchange of quantum information. These will form the building blocks for future, more powerful systems.</a:t>
            </a:r>
          </a:p>
        </p:txBody>
      </p:sp>
      <p:sp>
        <p:nvSpPr>
          <p:cNvPr id="29" name="Content Placeholder 224">
            <a:extLst>
              <a:ext uri="{FF2B5EF4-FFF2-40B4-BE49-F238E27FC236}">
                <a16:creationId xmlns:a16="http://schemas.microsoft.com/office/drawing/2014/main" id="{28AA50FF-9E7C-4ECB-ADC8-48F966BA5E76}"/>
              </a:ext>
            </a:extLst>
          </p:cNvPr>
          <p:cNvSpPr>
            <a:spLocks/>
          </p:cNvSpPr>
          <p:nvPr/>
        </p:nvSpPr>
        <p:spPr bwMode="auto">
          <a:xfrm>
            <a:off x="3198548" y="2394196"/>
            <a:ext cx="2658835" cy="185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1" tIns="34271" rIns="68541" bIns="34271" anchor="t"/>
          <a:lstStyle/>
          <a:p>
            <a:pPr algn="ctr" defTabSz="455613" fontAlgn="base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en-CA" b="1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Accelerating commercialization and adoption of quantum </a:t>
            </a:r>
            <a:r>
              <a:rPr lang="en-CA" b="1" i="1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systems</a:t>
            </a:r>
          </a:p>
          <a:p>
            <a:pPr algn="ctr" eaLnBrk="0" hangingPunct="0">
              <a:spcAft>
                <a:spcPts val="600"/>
              </a:spcAft>
              <a:buClr>
                <a:srgbClr val="C00000"/>
              </a:buClr>
              <a:buSzPct val="120000"/>
            </a:pPr>
            <a:r>
              <a:rPr lang="en-CA" sz="1200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Quantum devices are engineered and embedded within existing systems to accelerate their adoption. Testbeds will be available to de-risk the interoperability of quantum components and inform standards. </a:t>
            </a:r>
          </a:p>
          <a:p>
            <a:pPr defTabSz="341710" eaLnBrk="0" hangingPunct="0">
              <a:spcAft>
                <a:spcPts val="450"/>
              </a:spcAft>
              <a:buClr>
                <a:srgbClr val="064163"/>
              </a:buClr>
              <a:buFontTx/>
              <a:buNone/>
            </a:pPr>
            <a:endParaRPr lang="en-CA" sz="105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ontent Placeholder 224">
            <a:extLst>
              <a:ext uri="{FF2B5EF4-FFF2-40B4-BE49-F238E27FC236}">
                <a16:creationId xmlns:a16="http://schemas.microsoft.com/office/drawing/2014/main" id="{37A4B7E1-7DBB-429A-B777-E25C0F213E2E}"/>
              </a:ext>
            </a:extLst>
          </p:cNvPr>
          <p:cNvSpPr>
            <a:spLocks/>
          </p:cNvSpPr>
          <p:nvPr/>
        </p:nvSpPr>
        <p:spPr bwMode="auto">
          <a:xfrm>
            <a:off x="6104940" y="2394196"/>
            <a:ext cx="2668090" cy="17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41" tIns="34271" rIns="68541" bIns="34271"/>
          <a:lstStyle/>
          <a:p>
            <a:pPr algn="ctr" defTabSz="455613" fontAlgn="base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FontTx/>
              <a:buNone/>
            </a:pPr>
            <a:r>
              <a:rPr lang="en-CA" b="1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Transmission of quantum information over long distances</a:t>
            </a:r>
          </a:p>
          <a:p>
            <a:pPr algn="ctr" eaLnBrk="0" hangingPunct="0">
              <a:spcAft>
                <a:spcPts val="600"/>
              </a:spcAft>
              <a:buClr>
                <a:srgbClr val="C00000"/>
              </a:buClr>
              <a:buSzPct val="120000"/>
            </a:pPr>
            <a:r>
              <a:rPr lang="en-CA" sz="1200" kern="1200" dirty="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Quantum information is preserved as quantum devices communicate with one another at a distance over existing telecom infrastructure to connect regional networks across Canada.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4861EB-7016-44EA-803D-6E3725E13338}"/>
              </a:ext>
            </a:extLst>
          </p:cNvPr>
          <p:cNvGrpSpPr/>
          <p:nvPr/>
        </p:nvGrpSpPr>
        <p:grpSpPr>
          <a:xfrm>
            <a:off x="204217" y="1224993"/>
            <a:ext cx="8735565" cy="830997"/>
            <a:chOff x="246691" y="1160390"/>
            <a:chExt cx="8939783" cy="83099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4458DCB-AC3B-47C5-AAEC-B3BF06DD6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100"/>
                      </a14:imgEffect>
                      <a14:imgEffect>
                        <a14:saturation sat="1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4" b="82864"/>
            <a:stretch/>
          </p:blipFill>
          <p:spPr>
            <a:xfrm>
              <a:off x="246691" y="1160390"/>
              <a:ext cx="8651775" cy="75344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92EC81-809B-4A8B-80C2-A20368470303}"/>
                </a:ext>
              </a:extLst>
            </p:cNvPr>
            <p:cNvSpPr/>
            <p:nvPr/>
          </p:nvSpPr>
          <p:spPr>
            <a:xfrm>
              <a:off x="369722" y="1160390"/>
              <a:ext cx="88167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1710" fontAlgn="base">
                <a:spcBef>
                  <a:spcPts val="450"/>
                </a:spcBef>
                <a:spcAft>
                  <a:spcPts val="450"/>
                </a:spcAft>
                <a:buClr>
                  <a:srgbClr val="C00000"/>
                </a:buClr>
                <a:buFontTx/>
                <a:buNone/>
              </a:pPr>
              <a:r>
                <a:rPr lang="en-CA" sz="1600" b="1" kern="1200" dirty="0">
                  <a:solidFill>
                    <a:schemeClr val="tx2"/>
                  </a:solidFill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Staying at the leading edge of quantum science </a:t>
              </a:r>
              <a:r>
                <a:rPr lang="en-US" sz="1600" b="1" kern="1200" dirty="0">
                  <a:solidFill>
                    <a:schemeClr val="tx2"/>
                  </a:solidFill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by developing quantum internetworking technologies and systems that will revolutionize </a:t>
              </a:r>
              <a:br>
                <a:rPr lang="en-US" sz="1600" b="1" kern="1200" dirty="0">
                  <a:solidFill>
                    <a:schemeClr val="tx2"/>
                  </a:solidFill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</a:br>
              <a:r>
                <a:rPr lang="en-US" sz="1600" b="1" kern="1200" dirty="0">
                  <a:solidFill>
                    <a:schemeClr val="tx2"/>
                  </a:solidFill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communications, sensing and computing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61B87A6-6446-47AE-AF99-FBF01EACCABD}"/>
              </a:ext>
            </a:extLst>
          </p:cNvPr>
          <p:cNvSpPr txBox="1"/>
          <p:nvPr/>
        </p:nvSpPr>
        <p:spPr>
          <a:xfrm>
            <a:off x="204218" y="1945810"/>
            <a:ext cx="767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600" kern="1200" dirty="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There is a need to address aspects of:</a:t>
            </a:r>
            <a:endParaRPr lang="en-CA" sz="1600" kern="1200" dirty="0">
              <a:solidFill>
                <a:schemeClr val="tx2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_basic_2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RC Information Management" ma:contentTypeID="0x010100430A7D5AB8084318937587729E25C4A5A51100CCCB258FAD6D7A4E882E5A907DA8ECC7" ma:contentTypeVersion="79" ma:contentTypeDescription="NRC Information Management Content Type" ma:contentTypeScope="" ma:versionID="e6c97e781d3b880a6e34ea5f30388f96">
  <xsd:schema xmlns:xsd="http://www.w3.org/2001/XMLSchema" xmlns:xs="http://www.w3.org/2001/XMLSchema" xmlns:p="http://schemas.microsoft.com/office/2006/metadata/properties" xmlns:ns2="afbef2df-8439-476f-8165-fe5eca0dae03" xmlns:ns3="83f2684a-ba4c-434e-9a66-d863d9f7b7f7" targetNamespace="http://schemas.microsoft.com/office/2006/metadata/properties" ma:root="true" ma:fieldsID="f28583237727e81fc3fe96b4e21d2959" ns2:_="" ns3:_="">
    <xsd:import namespace="afbef2df-8439-476f-8165-fe5eca0dae03"/>
    <xsd:import namespace="83f2684a-ba4c-434e-9a66-d863d9f7b7f7"/>
    <xsd:element name="properties">
      <xsd:complexType>
        <xsd:sequence>
          <xsd:element name="documentManagement">
            <xsd:complexType>
              <xsd:all>
                <xsd:element ref="ns2:NRCInternalAuthor" minOccurs="0"/>
                <xsd:element ref="ns2:NRCProjectSigmaCode" minOccurs="0"/>
                <xsd:element ref="ns2:NRCATIPNumber" minOccurs="0"/>
                <xsd:element ref="ns2:NRCTravelAuthorityNumber" minOccurs="0"/>
                <xsd:element ref="ns2:NRCEmployeeName" minOccurs="0"/>
                <xsd:element ref="ns2:NRCHiringNumber" minOccurs="0"/>
                <xsd:element ref="ns2:NRCPositionClassificationNumber" minOccurs="0"/>
                <xsd:element ref="ns2:NRCPurchaseRequisitionNumber" minOccurs="0"/>
                <xsd:element ref="ns2:NRCPurchaseOrderNumber" minOccurs="0"/>
                <xsd:element ref="ns2:NRCRealPropertyReferenceNumber" minOccurs="0"/>
                <xsd:element ref="ns2:NRCDocumentNumber" minOccurs="0"/>
                <xsd:element ref="ns2:NRCDatePublished" minOccurs="0"/>
                <xsd:element ref="ns2:NRCDPBI" minOccurs="0"/>
                <xsd:element ref="ns2:f37fc3e64ed34bdf962583ac8f1ec9f0" minOccurs="0"/>
                <xsd:element ref="ns2:g7ff94a9ae214682ba150863f8b154d6" minOccurs="0"/>
                <xsd:element ref="ns2:e0a24ed51cd44118a0865fb45d927ab8" minOccurs="0"/>
                <xsd:element ref="ns2:d8062b60ad7b497face73f987d8bb778" minOccurs="0"/>
                <xsd:element ref="ns2:g95050981b4e4e45a3f57843671249ec" minOccurs="0"/>
                <xsd:element ref="ns2:TaxCatchAllLabel" minOccurs="0"/>
                <xsd:element ref="ns2:p6dd763f11c34338a087df23f0cf8f5f" minOccurs="0"/>
                <xsd:element ref="ns2:TaxCatchAll" minOccurs="0"/>
                <xsd:element ref="ns2:pf54676e55c949308d3a6ed97e04738a" minOccurs="0"/>
                <xsd:element ref="ns2:mfdd9ddd91214a10ae839e321c23013d" minOccurs="0"/>
                <xsd:element ref="ns2:cc3bc1610460406c85887e813fbe7065" minOccurs="0"/>
                <xsd:element ref="ns2:i61dde06a627420183163b10aad1dfcc" minOccurs="0"/>
                <xsd:element ref="ns2:i1b33f54cc6d4ae3a3522a4c2d8b1b9a" minOccurs="0"/>
                <xsd:element ref="ns2:f819043780f3425c90416f695818c5f7" minOccurs="0"/>
                <xsd:element ref="ns2:TaxKeywordTaxHTFiel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ef2df-8439-476f-8165-fe5eca0dae03" elementFormDefault="qualified">
    <xsd:import namespace="http://schemas.microsoft.com/office/2006/documentManagement/types"/>
    <xsd:import namespace="http://schemas.microsoft.com/office/infopath/2007/PartnerControls"/>
    <xsd:element name="NRCInternalAuthor" ma:index="8" nillable="true" ma:displayName="Author (Internal)" ma:description="NRC authors and/or contributors" ma:list="UserInfo" ma:SearchPeopleOnly="false" ma:SharePointGroup="0" ma:internalName="NRCInternal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RCProjectSigmaCode" ma:index="13" nillable="true" ma:displayName="Sigma Code" ma:internalName="NRCProjectSigmaCode">
      <xsd:simpleType>
        <xsd:restriction base="dms:Text">
          <xsd:maxLength value="255"/>
        </xsd:restriction>
      </xsd:simpleType>
    </xsd:element>
    <xsd:element name="NRCATIPNumber" ma:index="14" nillable="true" ma:displayName="ATIP Reference" ma:internalName="NRCATIPNumber">
      <xsd:simpleType>
        <xsd:restriction base="dms:Text">
          <xsd:maxLength value="255"/>
        </xsd:restriction>
      </xsd:simpleType>
    </xsd:element>
    <xsd:element name="NRCTravelAuthorityNumber" ma:index="15" nillable="true" ma:displayName="Travel Authority Number" ma:internalName="NRCTravelAuthorityNumber" ma:readOnly="false">
      <xsd:simpleType>
        <xsd:restriction base="dms:Text">
          <xsd:maxLength value="255"/>
        </xsd:restriction>
      </xsd:simpleType>
    </xsd:element>
    <xsd:element name="NRCEmployeeName" ma:index="16" nillable="true" ma:displayName="Employee Name" ma:list="UserInfo" ma:SearchPeopleOnly="false" ma:SharePointGroup="0" ma:internalName="NRCEmployee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RCHiringNumber" ma:index="17" nillable="true" ma:displayName="Hiring Number" ma:internalName="NRCHiringNumber" ma:readOnly="false">
      <xsd:simpleType>
        <xsd:restriction base="dms:Text">
          <xsd:maxLength value="255"/>
        </xsd:restriction>
      </xsd:simpleType>
    </xsd:element>
    <xsd:element name="NRCPositionClassificationNumber" ma:index="18" nillable="true" ma:displayName="Position Number" ma:internalName="NRCPositionClassificationNumber" ma:readOnly="false">
      <xsd:simpleType>
        <xsd:restriction base="dms:Text">
          <xsd:maxLength value="255"/>
        </xsd:restriction>
      </xsd:simpleType>
    </xsd:element>
    <xsd:element name="NRCPurchaseRequisitionNumber" ma:index="20" nillable="true" ma:displayName="Purchase Requisition Number" ma:internalName="NRCPurchaseRequisitionNumber" ma:readOnly="false">
      <xsd:simpleType>
        <xsd:restriction base="dms:Text">
          <xsd:maxLength value="255"/>
        </xsd:restriction>
      </xsd:simpleType>
    </xsd:element>
    <xsd:element name="NRCPurchaseOrderNumber" ma:index="21" nillable="true" ma:displayName="Purchase Order Number" ma:internalName="NRCPurchaseOrderNumber" ma:readOnly="false">
      <xsd:simpleType>
        <xsd:restriction base="dms:Text">
          <xsd:maxLength value="255"/>
        </xsd:restriction>
      </xsd:simpleType>
    </xsd:element>
    <xsd:element name="NRCRealPropertyReferenceNumber" ma:index="22" nillable="true" ma:displayName="Real Property Reference Number" ma:internalName="NRCRealPropertyReferenceNumber" ma:readOnly="false">
      <xsd:simpleType>
        <xsd:restriction base="dms:Text">
          <xsd:maxLength value="255"/>
        </xsd:restriction>
      </xsd:simpleType>
    </xsd:element>
    <xsd:element name="NRCDocumentNumber" ma:index="25" nillable="true" ma:displayName="Publication Reference Number" ma:internalName="NRCDocumentNumber" ma:readOnly="false">
      <xsd:simpleType>
        <xsd:restriction base="dms:Text">
          <xsd:maxLength value="255"/>
        </xsd:restriction>
      </xsd:simpleType>
    </xsd:element>
    <xsd:element name="NRCDatePublished" ma:index="26" nillable="true" ma:displayName="Publication Date" ma:format="DateOnly" ma:internalName="NRCDatePublished" ma:readOnly="false">
      <xsd:simpleType>
        <xsd:restriction base="dms:DateTime"/>
      </xsd:simpleType>
    </xsd:element>
    <xsd:element name="NRCDPBI" ma:index="27" nillable="true" ma:displayName="Organizational Unit" ma:description="$Resources:nrcedrms,fldOrganizationDesc;" ma:internalName="NRCDPBI" ma:readOnly="false">
      <xsd:simpleType>
        <xsd:restriction base="dms:Text">
          <xsd:maxLength value="255"/>
        </xsd:restriction>
      </xsd:simpleType>
    </xsd:element>
    <xsd:element name="f37fc3e64ed34bdf962583ac8f1ec9f0" ma:index="28" nillable="true" ma:taxonomy="true" ma:internalName="f37fc3e64ed34bdf962583ac8f1ec9f0" ma:taxonomyFieldName="NRCClientInternal" ma:displayName="Client (Internal)" ma:readOnly="false" ma:default="" ma:fieldId="{f37fc3e6-4ed3-4bdf-9625-83ac8f1ec9f0}" ma:taxonomyMulti="true" ma:sspId="b7f8ff9b-d484-41e1-a6b0-e0e511ed9303" ma:termSetId="5b70f057-b794-4439-8653-dc8b3ebf0393" ma:anchorId="8322ac72-8eba-4bd4-856e-dcba3c6725b7" ma:open="false" ma:isKeyword="false">
      <xsd:complexType>
        <xsd:sequence>
          <xsd:element ref="pc:Terms" minOccurs="0" maxOccurs="1"/>
        </xsd:sequence>
      </xsd:complexType>
    </xsd:element>
    <xsd:element name="g7ff94a9ae214682ba150863f8b154d6" ma:index="30" nillable="true" ma:taxonomy="true" ma:internalName="g7ff94a9ae214682ba150863f8b154d6" ma:taxonomyFieldName="NRCClientExternal" ma:displayName="Client (External)" ma:readOnly="false" ma:default="" ma:fieldId="{07ff94a9-ae21-4682-ba15-0863f8b154d6}" ma:taxonomyMulti="true" ma:sspId="b7f8ff9b-d484-41e1-a6b0-e0e511ed9303" ma:termSetId="a126c4bb-0294-494a-a138-c85719a484c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0a24ed51cd44118a0865fb45d927ab8" ma:index="31" ma:taxonomy="true" ma:internalName="e0a24ed51cd44118a0865fb45d927ab8" ma:taxonomyFieldName="NRCDocumentType" ma:displayName="Document Type" ma:readOnly="false" ma:default="" ma:fieldId="{e0a24ed5-1cd4-4118-a086-5fb45d927ab8}" ma:sspId="b7f8ff9b-d484-41e1-a6b0-e0e511ed9303" ma:termSetId="f2057938-f95d-4714-947d-418ab5214d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062b60ad7b497face73f987d8bb778" ma:index="33" ma:taxonomy="true" ma:internalName="d8062b60ad7b497face73f987d8bb778" ma:taxonomyFieldName="NRCLanguage" ma:displayName="Language" ma:readOnly="false" ma:default="1;#Anglais|f94c6bab-a461-4bd5-a4c3-0ae39bf930ba" ma:fieldId="{d8062b60-ad7b-497f-ace7-3f987d8bb778}" ma:sspId="b7f8ff9b-d484-41e1-a6b0-e0e511ed9303" ma:termSetId="417dcd62-d173-4e99-8944-bf86c2f66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5050981b4e4e45a3f57843671249ec" ma:index="36" nillable="true" ma:taxonomy="true" ma:internalName="g95050981b4e4e45a3f57843671249ec" ma:taxonomyFieldName="NRCCommittee" ma:displayName="NRC Committee" ma:readOnly="false" ma:default="" ma:fieldId="{09505098-1b4e-4e45-a3f5-7843671249ec}" ma:taxonomyMulti="true" ma:sspId="b7f8ff9b-d484-41e1-a6b0-e0e511ed9303" ma:termSetId="6bbcfce6-bb68-4edc-9254-abd3b126b8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Label" ma:index="37" nillable="true" ma:displayName="Taxonomy Catch All Column1" ma:hidden="true" ma:list="{01145b75-1330-4ff8-91dd-8e9db5a0911b}" ma:internalName="TaxCatchAllLabel" ma:readOnly="true" ma:showField="CatchAllDataLabel" ma:web="83f2684a-ba4c-434e-9a66-d863d9f7b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6dd763f11c34338a087df23f0cf8f5f" ma:index="39" nillable="true" ma:taxonomy="true" ma:internalName="p6dd763f11c34338a087df23f0cf8f5f" ma:taxonomyFieldName="NRCExternalAuthor" ma:displayName="Author (External)" ma:readOnly="false" ma:default="" ma:fieldId="{96dd763f-11c3-4338-a087-df23f0cf8f5f}" ma:taxonomyMulti="true" ma:sspId="b7f8ff9b-d484-41e1-a6b0-e0e511ed9303" ma:termSetId="a8862b9e-9a92-47b1-acd8-d7cc81dd252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40" nillable="true" ma:displayName="Taxonomy Catch All Column" ma:hidden="true" ma:list="{01145b75-1330-4ff8-91dd-8e9db5a0911b}" ma:internalName="TaxCatchAll" ma:showField="CatchAllData" ma:web="83f2684a-ba4c-434e-9a66-d863d9f7b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54676e55c949308d3a6ed97e04738a" ma:index="41" ma:taxonomy="true" ma:internalName="pf54676e55c949308d3a6ed97e04738a" ma:taxonomyFieldName="NRCActivity" ma:displayName="Activity" ma:readOnly="false" ma:default="" ma:fieldId="{9f54676e-55c9-4930-8d3a-6ed97e04738a}" ma:sspId="b7f8ff9b-d484-41e1-a6b0-e0e511ed9303" ma:termSetId="f5972e15-07f6-4871-9530-9df0c0903d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fdd9ddd91214a10ae839e321c23013d" ma:index="42" nillable="true" ma:taxonomy="true" ma:internalName="mfdd9ddd91214a10ae839e321c23013d" ma:taxonomyFieldName="NRCJobClassification" ma:displayName="Job Classification" ma:readOnly="false" ma:default="" ma:fieldId="{6fdd9ddd-9121-4a10-ae83-9e321c23013d}" ma:sspId="b7f8ff9b-d484-41e1-a6b0-e0e511ed9303" ma:termSetId="310498cf-7343-4b4b-a3d9-5ee81ccadc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3bc1610460406c85887e813fbe7065" ma:index="43" ma:taxonomy="true" ma:internalName="cc3bc1610460406c85887e813fbe7065" ma:taxonomyFieldName="NRCSecurityClassification" ma:displayName="Sensitivity" ma:readOnly="false" ma:default="" ma:fieldId="{cc3bc161-0460-406c-8588-7e813fbe7065}" ma:sspId="b7f8ff9b-d484-41e1-a6b0-e0e511ed9303" ma:termSetId="4a36753a-bfea-45df-a47b-de204fdf88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1dde06a627420183163b10aad1dfcc" ma:index="44" nillable="true" ma:taxonomy="true" ma:internalName="i61dde06a627420183163b10aad1dfcc" ma:taxonomyFieldName="NRCFiscalYear" ma:displayName="Fiscal Year/Quarter/Month" ma:default="" ma:fieldId="{261dde06-a627-4201-8316-3b10aad1dfcc}" ma:sspId="b7f8ff9b-d484-41e1-a6b0-e0e511ed9303" ma:termSetId="f61b1e79-d0c4-4196-af37-f88d57651e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b33f54cc6d4ae3a3522a4c2d8b1b9a" ma:index="46" nillable="true" ma:taxonomy="true" ma:internalName="i1b33f54cc6d4ae3a3522a4c2d8b1b9a" ma:taxonomyFieldName="NRCProject" ma:displayName="Project Name" ma:readOnly="false" ma:default="" ma:fieldId="{21b33f54-cc6d-4ae3-a352-2a4c2d8b1b9a}" ma:taxonomyMulti="true" ma:sspId="b7f8ff9b-d484-41e1-a6b0-e0e511ed9303" ma:termSetId="92420379-0323-42ab-b3f6-8a3d36c261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819043780f3425c90416f695818c5f7" ma:index="47" nillable="true" ma:taxonomy="true" ma:internalName="f819043780f3425c90416f695818c5f7" ma:taxonomyFieldName="NRCLocation2" ma:displayName="NRC Location" ma:readOnly="false" ma:default="" ma:fieldId="{f8190437-80f3-425c-9041-6f695818c5f7}" ma:sspId="b7f8ff9b-d484-41e1-a6b0-e0e511ed9303" ma:termSetId="fbc0f9c8-2946-4d9f-8a92-39c75c14a4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8" nillable="true" ma:taxonomy="true" ma:internalName="TaxKeywordTaxHTField" ma:taxonomyFieldName="TaxKeyword" ma:displayName="Enterprise Keywords" ma:readOnly="false" ma:fieldId="{23f27201-bee3-471e-b2e7-b64fd8b7ca38}" ma:taxonomyMulti="true" ma:sspId="b7f8ff9b-d484-41e1-a6b0-e0e511ed930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684a-ba4c-434e-9a66-d863d9f7b7f7" elementFormDefault="qualified">
    <xsd:import namespace="http://schemas.microsoft.com/office/2006/documentManagement/types"/>
    <xsd:import namespace="http://schemas.microsoft.com/office/infopath/2007/PartnerControls"/>
    <xsd:element name="_dlc_DocId" ma:index="4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RCATIPNumber xmlns="afbef2df-8439-476f-8165-fe5eca0dae03" xsi:nil="true"/>
    <NRCTravelAuthorityNumber xmlns="afbef2df-8439-476f-8165-fe5eca0dae03" xsi:nil="true"/>
    <NRCEmployeeName xmlns="afbef2df-8439-476f-8165-fe5eca0dae03">
      <UserInfo>
        <DisplayName/>
        <AccountId xsi:nil="true"/>
        <AccountType/>
      </UserInfo>
    </NRCEmployeeName>
    <NRCHiringNumber xmlns="afbef2df-8439-476f-8165-fe5eca0dae03" xsi:nil="true"/>
    <NRCRealPropertyReferenceNumber xmlns="afbef2df-8439-476f-8165-fe5eca0dae03" xsi:nil="true"/>
    <g95050981b4e4e45a3f57843671249ec xmlns="afbef2df-8439-476f-8165-fe5eca0dae03">
      <Terms xmlns="http://schemas.microsoft.com/office/infopath/2007/PartnerControls"/>
    </g95050981b4e4e45a3f57843671249ec>
    <NRCDocumentNumber xmlns="afbef2df-8439-476f-8165-fe5eca0dae03" xsi:nil="true"/>
    <e0a24ed51cd44118a0865fb45d927ab8 xmlns="afbef2df-8439-476f-8165-fe5eca0dae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Briefing material</TermName>
          <TermId xmlns="http://schemas.microsoft.com/office/infopath/2007/PartnerControls">3a6af69a-f8f3-48ae-8ca9-70931e7162cb</TermId>
        </TermInfo>
      </Terms>
    </e0a24ed51cd44118a0865fb45d927ab8>
    <d8062b60ad7b497face73f987d8bb778 xmlns="afbef2df-8439-476f-8165-fe5eca0dae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f94c6bab-a461-4bd5-a4c3-0ae39bf930ba</TermId>
        </TermInfo>
      </Terms>
    </d8062b60ad7b497face73f987d8bb778>
    <TaxKeywordTaxHTField xmlns="afbef2df-8439-476f-8165-fe5eca0dae03">
      <Terms xmlns="http://schemas.microsoft.com/office/infopath/2007/PartnerControls"/>
    </TaxKeywordTaxHTField>
    <NRCDatePublished xmlns="afbef2df-8439-476f-8165-fe5eca0dae03" xsi:nil="true"/>
    <f819043780f3425c90416f695818c5f7 xmlns="afbef2df-8439-476f-8165-fe5eca0dae03">
      <Terms xmlns="http://schemas.microsoft.com/office/infopath/2007/PartnerControls"/>
    </f819043780f3425c90416f695818c5f7>
    <NRCProjectSigmaCode xmlns="afbef2df-8439-476f-8165-fe5eca0dae03" xsi:nil="true"/>
    <NRCPurchaseRequisitionNumber xmlns="afbef2df-8439-476f-8165-fe5eca0dae03" xsi:nil="true"/>
    <pf54676e55c949308d3a6ed97e04738a xmlns="afbef2df-8439-476f-8165-fe5eca0dae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Knowledge dissemination to general public</TermName>
          <TermId xmlns="http://schemas.microsoft.com/office/infopath/2007/PartnerControls">42cb4185-0ce3-46d3-9a38-15421a78dc16</TermId>
        </TermInfo>
      </Terms>
    </pf54676e55c949308d3a6ed97e04738a>
    <mfdd9ddd91214a10ae839e321c23013d xmlns="afbef2df-8439-476f-8165-fe5eca0dae03">
      <Terms xmlns="http://schemas.microsoft.com/office/infopath/2007/PartnerControls"/>
    </mfdd9ddd91214a10ae839e321c23013d>
    <NRCPurchaseOrderNumber xmlns="afbef2df-8439-476f-8165-fe5eca0dae03" xsi:nil="true"/>
    <NRCInternalAuthor xmlns="afbef2df-8439-476f-8165-fe5eca0dae03">
      <UserInfo>
        <DisplayName/>
        <AccountId xsi:nil="true"/>
        <AccountType/>
      </UserInfo>
    </NRCInternalAuthor>
    <NRCPositionClassificationNumber xmlns="afbef2df-8439-476f-8165-fe5eca0dae03" xsi:nil="true"/>
    <NRCDPBI xmlns="afbef2df-8439-476f-8165-fe5eca0dae03">SDT|TSR</NRCDPBI>
    <f37fc3e64ed34bdf962583ac8f1ec9f0 xmlns="afbef2df-8439-476f-8165-fe5eca0dae03">
      <Terms xmlns="http://schemas.microsoft.com/office/infopath/2007/PartnerControls"/>
    </f37fc3e64ed34bdf962583ac8f1ec9f0>
    <i1b33f54cc6d4ae3a3522a4c2d8b1b9a xmlns="afbef2df-8439-476f-8165-fe5eca0dae03">
      <Terms xmlns="http://schemas.microsoft.com/office/infopath/2007/PartnerControls"/>
    </i1b33f54cc6d4ae3a3522a4c2d8b1b9a>
    <g7ff94a9ae214682ba150863f8b154d6 xmlns="afbef2df-8439-476f-8165-fe5eca0dae03">
      <Terms xmlns="http://schemas.microsoft.com/office/infopath/2007/PartnerControls"/>
    </g7ff94a9ae214682ba150863f8b154d6>
    <p6dd763f11c34338a087df23f0cf8f5f xmlns="afbef2df-8439-476f-8165-fe5eca0dae03">
      <Terms xmlns="http://schemas.microsoft.com/office/infopath/2007/PartnerControls"/>
    </p6dd763f11c34338a087df23f0cf8f5f>
    <cc3bc1610460406c85887e813fbe7065 xmlns="afbef2df-8439-476f-8165-fe5eca0dae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03724d9f-e818-48c5-9ef5-c080aac8461f</TermId>
        </TermInfo>
      </Terms>
    </cc3bc1610460406c85887e813fbe7065>
    <i61dde06a627420183163b10aad1dfcc xmlns="afbef2df-8439-476f-8165-fe5eca0dae03">
      <Terms xmlns="http://schemas.microsoft.com/office/infopath/2007/PartnerControls"/>
    </i61dde06a627420183163b10aad1dfcc>
    <TaxCatchAll xmlns="afbef2df-8439-476f-8165-fe5eca0dae03">
      <Value>47</Value>
      <Value>4</Value>
      <Value>2</Value>
      <Value>1</Value>
    </TaxCatchAll>
    <_dlc_DocId xmlns="83f2684a-ba4c-434e-9a66-d863d9f7b7f7">SDTTSRDOC-1343608290-957</_dlc_DocId>
    <_dlc_DocIdUrl xmlns="83f2684a-ba4c-434e-9a66-d863d9f7b7f7">
      <Url>https://doczone.nrc-cnrc.gc.ca/sites/sdt-tsr/proj/qsp/_layouts/15/DocIdRedir.aspx?ID=SDTTSRDOC-1343608290-957</Url>
      <Description>SDTTSRDOC-1343608290-957</Description>
    </_dlc_DocIdUrl>
  </documentManagement>
</p:properties>
</file>

<file path=customXml/item4.xml><?xml version="1.0" encoding="utf-8"?>
<?mso-contentType ?>
<SharedContentType xmlns="Microsoft.SharePoint.Taxonomy.ContentTypeSync" SourceId="b7f8ff9b-d484-41e1-a6b0-e0e511ed9303" ContentTypeId="0x010100430A7D5AB8084318937587729E25C4A5A511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A8AD4B-4196-4D24-93C3-AD22B7A84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ef2df-8439-476f-8165-fe5eca0dae03"/>
    <ds:schemaRef ds:uri="83f2684a-ba4c-434e-9a66-d863d9f7b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0E2CD0-C694-4A40-B28E-05C9613B9F2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9AEC610-EEC1-4858-9A30-E029C166FB2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83f2684a-ba4c-434e-9a66-d863d9f7b7f7"/>
    <ds:schemaRef ds:uri="http://www.w3.org/XML/1998/namespace"/>
    <ds:schemaRef ds:uri="http://schemas.openxmlformats.org/package/2006/metadata/core-properties"/>
    <ds:schemaRef ds:uri="afbef2df-8439-476f-8165-fe5eca0dae03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E721CFF6-743A-4AA8-BB92-01B518453B21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CF4F5B7C-CA52-4F4C-B1A1-388F74DB6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powerpoint_basic_16-9_2</Template>
  <TotalTime>0</TotalTime>
  <Words>2397</Words>
  <Application>Microsoft Office PowerPoint</Application>
  <PresentationFormat>On-screen Show (16:9)</PresentationFormat>
  <Paragraphs>318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72 Black</vt:lpstr>
      <vt:lpstr>Archivo</vt:lpstr>
      <vt:lpstr>Arial</vt:lpstr>
      <vt:lpstr>Calibri</vt:lpstr>
      <vt:lpstr>Calibri Light</vt:lpstr>
      <vt:lpstr>Courier New</vt:lpstr>
      <vt:lpstr>Helvetica Neue</vt:lpstr>
      <vt:lpstr>Merriweather</vt:lpstr>
      <vt:lpstr>roboto</vt:lpstr>
      <vt:lpstr>Roboto Condensed</vt:lpstr>
      <vt:lpstr>Segoe UI</vt:lpstr>
      <vt:lpstr>Source Sans Pro</vt:lpstr>
      <vt:lpstr>PowerPoint_basic_2</vt:lpstr>
      <vt:lpstr>Quantum Technologies from Canada’s National Laboratory</vt:lpstr>
      <vt:lpstr>The National Research Council’s Role Within Canada</vt:lpstr>
      <vt:lpstr>The Canadian Government has recently released quantum strategies</vt:lpstr>
      <vt:lpstr>NRC Challenge programs: a key tool to work with the quantum ecosystem </vt:lpstr>
      <vt:lpstr>National Research Council of Canada: Conducting Research and Leveraging Innovation Programs</vt:lpstr>
      <vt:lpstr>Indistinguishable quantum dot photon sources</vt:lpstr>
      <vt:lpstr>Quantum photonics for quantum technologies</vt:lpstr>
      <vt:lpstr>Success in Collaboration</vt:lpstr>
      <vt:lpstr>Exploring new strategies for quantum internetworking</vt:lpstr>
      <vt:lpstr>Quantum InterNetworking</vt:lpstr>
      <vt:lpstr>NRC Mechanisms for Collaboration and Innovation</vt:lpstr>
      <vt:lpstr>Quantum at Canada’s National Lab: Moving forward!</vt:lpstr>
      <vt:lpstr>THANK YOU</vt:lpstr>
      <vt:lpstr>Backup slides</vt:lpstr>
      <vt:lpstr>PowerPoint Presentation</vt:lpstr>
      <vt:lpstr>Quantum Capabilities – NRC Research Centres</vt:lpstr>
      <vt:lpstr>PowerPoint Presentation</vt:lpstr>
      <vt:lpstr>Quantum sensing: theme and variations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Technologies from Canada’s National Laboratory</dc:title>
  <dc:creator/>
  <cp:keywords/>
  <cp:lastModifiedBy/>
  <cp:revision>2</cp:revision>
  <dcterms:created xsi:type="dcterms:W3CDTF">2022-01-11T16:16:36Z</dcterms:created>
  <dcterms:modified xsi:type="dcterms:W3CDTF">2024-06-23T18:02:50Z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0x010100430A7D5AB8084318937587729E25C4A5A51100CCCB258FAD6D7A4E882E5A907DA8ECC7</vt:lpwstr>
  </property>
  <property fmtid="{D5CDD505-2E9C-101B-9397-08002B2CF9AE}" pid="3" name="NRCLanguage">
    <vt:lpwstr>1;#English|f94c6bab-a461-4bd5-a4c3-0ae39bf930ba</vt:lpwstr>
  </property>
  <property fmtid="{D5CDD505-2E9C-101B-9397-08002B2CF9AE}" pid="4" name="_dlc_DocIdItemGuid">
    <vt:lpwstr>68b686e9-7b98-4b27-8c16-b9d06c8a3f72</vt:lpwstr>
  </property>
  <property fmtid="{D5CDD505-2E9C-101B-9397-08002B2CF9AE}" pid="5" name="NRCProject">
    <vt:lpwstr/>
  </property>
  <property fmtid="{D5CDD505-2E9C-101B-9397-08002B2CF9AE}" pid="6" name="TaxKeyword">
    <vt:lpwstr/>
  </property>
  <property fmtid="{D5CDD505-2E9C-101B-9397-08002B2CF9AE}" pid="7" name="f73fa9820b2348d6b2255a1d0a5359df">
    <vt:lpwstr/>
  </property>
  <property fmtid="{D5CDD505-2E9C-101B-9397-08002B2CF9AE}" pid="8" name="NRCClientExternal">
    <vt:lpwstr/>
  </property>
  <property fmtid="{D5CDD505-2E9C-101B-9397-08002B2CF9AE}" pid="9" name="NRCCommittee">
    <vt:lpwstr/>
  </property>
  <property fmtid="{D5CDD505-2E9C-101B-9397-08002B2CF9AE}" pid="10" name="NRCClientInternal">
    <vt:lpwstr/>
  </property>
  <property fmtid="{D5CDD505-2E9C-101B-9397-08002B2CF9AE}" pid="11" name="NRCExternalAuthor">
    <vt:lpwstr/>
  </property>
  <property fmtid="{D5CDD505-2E9C-101B-9397-08002B2CF9AE}" pid="12" name="NRCSecurityClassification">
    <vt:lpwstr>4;#Unclassified|03724d9f-e818-48c5-9ef5-c080aac8461f</vt:lpwstr>
  </property>
  <property fmtid="{D5CDD505-2E9C-101B-9397-08002B2CF9AE}" pid="13" name="NRCLocation2">
    <vt:lpwstr/>
  </property>
  <property fmtid="{D5CDD505-2E9C-101B-9397-08002B2CF9AE}" pid="14" name="NRCActivity">
    <vt:lpwstr>2;#Knowledge dissemination to general public|42cb4185-0ce3-46d3-9a38-15421a78dc16</vt:lpwstr>
  </property>
  <property fmtid="{D5CDD505-2E9C-101B-9397-08002B2CF9AE}" pid="15" name="NRCDocumentType">
    <vt:lpwstr>47;#Briefing material|3a6af69a-f8f3-48ae-8ca9-70931e7162cb</vt:lpwstr>
  </property>
  <property fmtid="{D5CDD505-2E9C-101B-9397-08002B2CF9AE}" pid="16" name="NRCJobClassification">
    <vt:lpwstr/>
  </property>
  <property fmtid="{D5CDD505-2E9C-101B-9397-08002B2CF9AE}" pid="17" name="NRCFiscalYear">
    <vt:lpwstr/>
  </property>
  <property fmtid="{D5CDD505-2E9C-101B-9397-08002B2CF9AE}" pid="18" name="NRCMediaType">
    <vt:lpwstr/>
  </property>
</Properties>
</file>