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4A8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A8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A8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A8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22735" y="198120"/>
            <a:ext cx="758189" cy="12801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0979" y="500633"/>
            <a:ext cx="11750040" cy="0"/>
          </a:xfrm>
          <a:custGeom>
            <a:avLst/>
            <a:gdLst/>
            <a:ahLst/>
            <a:cxnLst/>
            <a:rect l="l" t="t" r="r" b="b"/>
            <a:pathLst>
              <a:path w="11750040" h="0">
                <a:moveTo>
                  <a:pt x="0" y="0"/>
                </a:moveTo>
                <a:lnTo>
                  <a:pt x="11750040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2597657" y="6535673"/>
            <a:ext cx="9373870" cy="0"/>
          </a:xfrm>
          <a:custGeom>
            <a:avLst/>
            <a:gdLst/>
            <a:ahLst/>
            <a:cxnLst/>
            <a:rect l="l" t="t" r="r" b="b"/>
            <a:pathLst>
              <a:path w="9373870" h="0">
                <a:moveTo>
                  <a:pt x="0" y="0"/>
                </a:moveTo>
                <a:lnTo>
                  <a:pt x="9373476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0311" y="83819"/>
            <a:ext cx="761237" cy="36575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0594" y="6509004"/>
            <a:ext cx="2267711" cy="533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5937" y="554600"/>
            <a:ext cx="10257790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4A8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8372830" y="6640644"/>
            <a:ext cx="3394075" cy="125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869398" y="6641442"/>
            <a:ext cx="131445" cy="111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585A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7" Type="http://schemas.openxmlformats.org/officeDocument/2006/relationships/image" Target="../media/image95.jpg"/><Relationship Id="rId8" Type="http://schemas.openxmlformats.org/officeDocument/2006/relationships/image" Target="../media/image9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98.jp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60.png"/><Relationship Id="rId27" Type="http://schemas.openxmlformats.org/officeDocument/2006/relationships/image" Target="../media/image61.png"/><Relationship Id="rId28" Type="http://schemas.openxmlformats.org/officeDocument/2006/relationships/image" Target="../media/image62.png"/><Relationship Id="rId29" Type="http://schemas.openxmlformats.org/officeDocument/2006/relationships/image" Target="../media/image63.png"/><Relationship Id="rId30" Type="http://schemas.openxmlformats.org/officeDocument/2006/relationships/image" Target="../media/image64.png"/><Relationship Id="rId31" Type="http://schemas.openxmlformats.org/officeDocument/2006/relationships/image" Target="../media/image65.png"/><Relationship Id="rId32" Type="http://schemas.openxmlformats.org/officeDocument/2006/relationships/image" Target="../media/image6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hyperlink" Target="http://creativecommons.org/licenses/by-" TargetMode="External"/><Relationship Id="rId5" Type="http://schemas.openxmlformats.org/officeDocument/2006/relationships/image" Target="../media/image69.jpg"/><Relationship Id="rId6" Type="http://schemas.openxmlformats.org/officeDocument/2006/relationships/hyperlink" Target="http://www.nist.gov/image/ytterbiumlatticeatomicclockjpg" TargetMode="External"/><Relationship Id="rId7" Type="http://schemas.openxmlformats.org/officeDocument/2006/relationships/image" Target="../media/image70.jpg"/><Relationship Id="rId8" Type="http://schemas.openxmlformats.org/officeDocument/2006/relationships/image" Target="../media/image71.jpg"/><Relationship Id="rId9" Type="http://schemas.openxmlformats.org/officeDocument/2006/relationships/image" Target="../media/image7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jpg"/><Relationship Id="rId7" Type="http://schemas.openxmlformats.org/officeDocument/2006/relationships/image" Target="../media/image7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pn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45161" y="320420"/>
            <a:ext cx="11894820" cy="1447800"/>
          </a:xfrm>
          <a:custGeom>
            <a:avLst/>
            <a:gdLst/>
            <a:ahLst/>
            <a:cxnLst/>
            <a:rect l="l" t="t" r="r" b="b"/>
            <a:pathLst>
              <a:path w="11894820" h="1447800">
                <a:moveTo>
                  <a:pt x="11894820" y="975359"/>
                </a:moveTo>
                <a:lnTo>
                  <a:pt x="11894820" y="0"/>
                </a:lnTo>
                <a:lnTo>
                  <a:pt x="0" y="0"/>
                </a:lnTo>
                <a:lnTo>
                  <a:pt x="0" y="1447799"/>
                </a:lnTo>
              </a:path>
            </a:pathLst>
          </a:custGeom>
          <a:ln w="9525">
            <a:solidFill>
              <a:srgbClr val="559BB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598801" y="5128640"/>
            <a:ext cx="9433560" cy="1394460"/>
          </a:xfrm>
          <a:custGeom>
            <a:avLst/>
            <a:gdLst/>
            <a:ahLst/>
            <a:cxnLst/>
            <a:rect l="l" t="t" r="r" b="b"/>
            <a:pathLst>
              <a:path w="9433560" h="1394459">
                <a:moveTo>
                  <a:pt x="0" y="1394459"/>
                </a:moveTo>
                <a:lnTo>
                  <a:pt x="9433560" y="1394459"/>
                </a:lnTo>
                <a:lnTo>
                  <a:pt x="9433560" y="0"/>
                </a:lnTo>
              </a:path>
            </a:pathLst>
          </a:custGeom>
          <a:ln w="9525">
            <a:solidFill>
              <a:srgbClr val="559BB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327659"/>
            <a:ext cx="12192000" cy="6058535"/>
            <a:chOff x="0" y="327659"/>
            <a:chExt cx="12192000" cy="6058535"/>
          </a:xfrm>
        </p:grpSpPr>
        <p:sp>
          <p:nvSpPr>
            <p:cNvPr id="5" name="object 5" descr=""/>
            <p:cNvSpPr/>
            <p:nvPr/>
          </p:nvSpPr>
          <p:spPr>
            <a:xfrm>
              <a:off x="145161" y="493814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w="0" h="1447800">
                  <a:moveTo>
                    <a:pt x="0" y="0"/>
                  </a:moveTo>
                  <a:lnTo>
                    <a:pt x="0" y="1447799"/>
                  </a:lnTo>
                </a:path>
              </a:pathLst>
            </a:custGeom>
            <a:ln w="9525">
              <a:solidFill>
                <a:srgbClr val="559BB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7659"/>
              <a:ext cx="12191999" cy="59588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4755" y="1951482"/>
              <a:ext cx="3142487" cy="53263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" y="767334"/>
              <a:ext cx="1141463" cy="54863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84550" y="2087880"/>
              <a:ext cx="2806954" cy="2080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087880"/>
              <a:ext cx="2809976" cy="208025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594" y="6509004"/>
            <a:ext cx="2267711" cy="5332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3348" y="3005007"/>
            <a:ext cx="11077575" cy="695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>
                <a:solidFill>
                  <a:srgbClr val="F8F8F8"/>
                </a:solidFill>
              </a:rPr>
              <a:t>AFRL</a:t>
            </a:r>
            <a:r>
              <a:rPr dirty="0" sz="4400" spc="-310">
                <a:solidFill>
                  <a:srgbClr val="F8F8F8"/>
                </a:solidFill>
              </a:rPr>
              <a:t> </a:t>
            </a:r>
            <a:r>
              <a:rPr dirty="0" sz="4400">
                <a:solidFill>
                  <a:srgbClr val="F8F8F8"/>
                </a:solidFill>
              </a:rPr>
              <a:t>QUANTUM</a:t>
            </a:r>
            <a:r>
              <a:rPr dirty="0" sz="4400" spc="-204">
                <a:solidFill>
                  <a:srgbClr val="F8F8F8"/>
                </a:solidFill>
              </a:rPr>
              <a:t> </a:t>
            </a:r>
            <a:r>
              <a:rPr dirty="0" sz="4400" spc="-40">
                <a:solidFill>
                  <a:srgbClr val="F8F8F8"/>
                </a:solidFill>
              </a:rPr>
              <a:t>INFORMATION</a:t>
            </a:r>
            <a:r>
              <a:rPr dirty="0" sz="4400" spc="-185">
                <a:solidFill>
                  <a:srgbClr val="F8F8F8"/>
                </a:solidFill>
              </a:rPr>
              <a:t> </a:t>
            </a:r>
            <a:r>
              <a:rPr dirty="0" sz="4400" spc="-10">
                <a:solidFill>
                  <a:srgbClr val="F8F8F8"/>
                </a:solidFill>
              </a:rPr>
              <a:t>SCIENCE</a:t>
            </a:r>
            <a:endParaRPr sz="4400"/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4215352" y="3841748"/>
            <a:ext cx="387540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6365" marR="5080" indent="-1384300">
              <a:lnSpc>
                <a:spcPct val="150000"/>
              </a:lnSpc>
              <a:spcBef>
                <a:spcPts val="100"/>
              </a:spcBef>
            </a:pPr>
            <a:r>
              <a:rPr dirty="0" sz="1200" spc="14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13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95">
                <a:solidFill>
                  <a:srgbClr val="FFFFFF"/>
                </a:solidFill>
                <a:latin typeface="Arial"/>
                <a:cs typeface="Arial"/>
              </a:rPr>
              <a:t>RCE</a:t>
            </a:r>
            <a:r>
              <a:rPr dirty="0" sz="1200" spc="13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200" spc="254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1200" spc="13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85">
                <a:solidFill>
                  <a:srgbClr val="FFFFFF"/>
                </a:solidFill>
                <a:latin typeface="Arial"/>
                <a:cs typeface="Arial"/>
              </a:rPr>
              <a:t>ABO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45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dirty="0" sz="1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95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dirty="0" sz="1200" spc="13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694842" y="4492662"/>
            <a:ext cx="495490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Kathy-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Anne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Soderberg</a:t>
            </a:r>
            <a:endParaRPr sz="18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Senior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Scientist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Quantum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Science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Technology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Air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Force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72830" y="6632199"/>
            <a:ext cx="339407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Approved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Public</a:t>
            </a:r>
            <a:r>
              <a:rPr dirty="0" sz="700" spc="-3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Release;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[Case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Number</a:t>
            </a:r>
            <a:r>
              <a:rPr dirty="0" sz="700" spc="-2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AFRL-2024-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3240];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Distribution</a:t>
            </a:r>
            <a:r>
              <a:rPr dirty="0" sz="700" spc="-3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Unlimited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14400" y="500633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1852126" y="6634224"/>
            <a:ext cx="1111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solidFill>
                  <a:srgbClr val="585A58"/>
                </a:solidFill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8699" y="481803"/>
            <a:ext cx="109734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Connecting</a:t>
            </a:r>
            <a:r>
              <a:rPr dirty="0" spc="-80"/>
              <a:t> </a:t>
            </a:r>
            <a:r>
              <a:rPr dirty="0" spc="-10"/>
              <a:t>with</a:t>
            </a:r>
            <a:r>
              <a:rPr dirty="0" spc="-155"/>
              <a:t> </a:t>
            </a:r>
            <a:r>
              <a:rPr dirty="0"/>
              <a:t>AFRL:</a:t>
            </a:r>
            <a:r>
              <a:rPr dirty="0" spc="-75"/>
              <a:t> </a:t>
            </a:r>
            <a:r>
              <a:rPr dirty="0"/>
              <a:t>Some</a:t>
            </a:r>
            <a:r>
              <a:rPr dirty="0" spc="-65"/>
              <a:t> </a:t>
            </a:r>
            <a:r>
              <a:rPr dirty="0"/>
              <a:t>examples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70"/>
              <a:t> </a:t>
            </a:r>
            <a:r>
              <a:rPr dirty="0"/>
              <a:t>what</a:t>
            </a:r>
            <a:r>
              <a:rPr dirty="0" spc="-65"/>
              <a:t> </a:t>
            </a:r>
            <a:r>
              <a:rPr dirty="0"/>
              <a:t>our</a:t>
            </a:r>
            <a:r>
              <a:rPr dirty="0" spc="-65"/>
              <a:t> </a:t>
            </a:r>
            <a:r>
              <a:rPr dirty="0"/>
              <a:t>students</a:t>
            </a:r>
            <a:r>
              <a:rPr dirty="0" spc="-55"/>
              <a:t> </a:t>
            </a:r>
            <a:r>
              <a:rPr dirty="0"/>
              <a:t>and</a:t>
            </a:r>
            <a:r>
              <a:rPr dirty="0" spc="-60"/>
              <a:t> </a:t>
            </a:r>
            <a:r>
              <a:rPr dirty="0"/>
              <a:t>interns</a:t>
            </a:r>
            <a:r>
              <a:rPr dirty="0" spc="-55"/>
              <a:t> </a:t>
            </a:r>
            <a:r>
              <a:rPr dirty="0"/>
              <a:t>work</a:t>
            </a:r>
            <a:r>
              <a:rPr dirty="0" spc="-60"/>
              <a:t> </a:t>
            </a:r>
            <a:r>
              <a:rPr dirty="0" spc="-25"/>
              <a:t>on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4028706" y="1481327"/>
            <a:ext cx="3374390" cy="1899285"/>
            <a:chOff x="4028706" y="1481327"/>
            <a:chExt cx="3374390" cy="189928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8706" y="1481327"/>
              <a:ext cx="2849105" cy="189889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5658" y="2209038"/>
              <a:ext cx="1757171" cy="1171193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634" y="1290078"/>
            <a:ext cx="2839211" cy="2129015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14944" y="1251203"/>
            <a:ext cx="2849104" cy="189890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70176" y="3415827"/>
            <a:ext cx="3499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Coop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(undergrad)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student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(6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months)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397218" y="3374679"/>
            <a:ext cx="26358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9120" marR="5080" indent="-56705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Returning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(almost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graduate) </a:t>
            </a:r>
            <a:r>
              <a:rPr dirty="0" sz="1800">
                <a:latin typeface="Calibri"/>
                <a:cs typeface="Calibri"/>
              </a:rPr>
              <a:t>student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(1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year)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744047" y="3185398"/>
            <a:ext cx="19913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Summer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(undergrad) </a:t>
            </a:r>
            <a:r>
              <a:rPr dirty="0" sz="1800">
                <a:latin typeface="Calibri"/>
                <a:cs typeface="Calibri"/>
              </a:rPr>
              <a:t>student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(2-</a:t>
            </a:r>
            <a:r>
              <a:rPr dirty="0" sz="1800">
                <a:latin typeface="Calibri"/>
                <a:cs typeface="Calibri"/>
              </a:rPr>
              <a:t>3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months)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45055" y="937117"/>
            <a:ext cx="31521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Design,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build,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test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electronics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068949" y="918143"/>
            <a:ext cx="32937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0085" marR="5080" indent="-66802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Design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build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vacuum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chamber; operate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experiments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3658" y="4063913"/>
            <a:ext cx="3206908" cy="2061572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466496" y="6110632"/>
            <a:ext cx="3499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Coop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(undergrad)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student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(6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months)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417700" y="3856865"/>
            <a:ext cx="1598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Run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experiments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187232" y="946787"/>
            <a:ext cx="31045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Design,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build,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test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lab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demos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5129021" y="4344641"/>
            <a:ext cx="6771005" cy="1998980"/>
            <a:chOff x="5129021" y="4344641"/>
            <a:chExt cx="6771005" cy="1998980"/>
          </a:xfrm>
        </p:grpSpPr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9021" y="4344641"/>
              <a:ext cx="4629127" cy="100644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1678" y="4951476"/>
              <a:ext cx="3807814" cy="1392135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4886356" y="5365935"/>
            <a:ext cx="312928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Summer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(undergrad)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students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(2- </a:t>
            </a:r>
            <a:r>
              <a:rPr dirty="0" sz="1800">
                <a:latin typeface="Calibri"/>
                <a:cs typeface="Calibri"/>
              </a:rPr>
              <a:t>3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months)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plus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continuing</a:t>
            </a:r>
            <a:r>
              <a:rPr dirty="0" sz="1800" spc="-20">
                <a:latin typeface="Calibri"/>
                <a:cs typeface="Calibri"/>
              </a:rPr>
              <a:t> work </a:t>
            </a:r>
            <a:r>
              <a:rPr dirty="0" sz="1800">
                <a:latin typeface="Calibri"/>
                <a:cs typeface="Calibri"/>
              </a:rPr>
              <a:t>during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school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year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and/or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joining </a:t>
            </a:r>
            <a:r>
              <a:rPr dirty="0" sz="1800">
                <a:latin typeface="Calibri"/>
                <a:cs typeface="Calibri"/>
              </a:rPr>
              <a:t>our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team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additional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year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935173" y="4040055"/>
            <a:ext cx="29730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Calibri"/>
                <a:cs typeface="Calibri"/>
              </a:rPr>
              <a:t>Investigate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quantum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algorithms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734537" y="6533020"/>
            <a:ext cx="29978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See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Q4I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talks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on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Day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(27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Jun)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2735" y="198120"/>
              <a:ext cx="758189" cy="12801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20979" y="500633"/>
              <a:ext cx="11750040" cy="0"/>
            </a:xfrm>
            <a:custGeom>
              <a:avLst/>
              <a:gdLst/>
              <a:ahLst/>
              <a:cxnLst/>
              <a:rect l="l" t="t" r="r" b="b"/>
              <a:pathLst>
                <a:path w="11750040" h="0">
                  <a:moveTo>
                    <a:pt x="0" y="0"/>
                  </a:moveTo>
                  <a:lnTo>
                    <a:pt x="11750040" y="0"/>
                  </a:lnTo>
                </a:path>
              </a:pathLst>
            </a:custGeom>
            <a:ln w="6350">
              <a:solidFill>
                <a:srgbClr val="585A5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597657" y="6535673"/>
              <a:ext cx="9373870" cy="0"/>
            </a:xfrm>
            <a:custGeom>
              <a:avLst/>
              <a:gdLst/>
              <a:ahLst/>
              <a:cxnLst/>
              <a:rect l="l" t="t" r="r" b="b"/>
              <a:pathLst>
                <a:path w="9373870" h="0">
                  <a:moveTo>
                    <a:pt x="0" y="0"/>
                  </a:moveTo>
                  <a:lnTo>
                    <a:pt x="9373476" y="0"/>
                  </a:lnTo>
                </a:path>
              </a:pathLst>
            </a:custGeom>
            <a:ln w="6350">
              <a:solidFill>
                <a:srgbClr val="585A5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311" y="83819"/>
              <a:ext cx="761237" cy="36575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594" y="6509004"/>
              <a:ext cx="2267711" cy="53327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8385530" y="6653344"/>
            <a:ext cx="33686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5"/>
              </a:lnSpc>
            </a:pP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Approved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Public</a:t>
            </a:r>
            <a:r>
              <a:rPr dirty="0" sz="700" spc="-3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Release;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[Case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Number</a:t>
            </a:r>
            <a:r>
              <a:rPr dirty="0" sz="700" spc="-2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AFRL-2024-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3240];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Distribution</a:t>
            </a:r>
            <a:r>
              <a:rPr dirty="0" sz="700" spc="-3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Unlimited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1776" y="5227320"/>
              <a:ext cx="4840058" cy="40233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" y="1310639"/>
              <a:ext cx="4672520" cy="40233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20979" y="500633"/>
              <a:ext cx="11750040" cy="0"/>
            </a:xfrm>
            <a:custGeom>
              <a:avLst/>
              <a:gdLst/>
              <a:ahLst/>
              <a:cxnLst/>
              <a:rect l="l" t="t" r="r" b="b"/>
              <a:pathLst>
                <a:path w="11750040" h="0">
                  <a:moveTo>
                    <a:pt x="0" y="0"/>
                  </a:moveTo>
                  <a:lnTo>
                    <a:pt x="11750040" y="0"/>
                  </a:lnTo>
                </a:path>
                <a:path w="11750040" h="0">
                  <a:moveTo>
                    <a:pt x="0" y="0"/>
                  </a:moveTo>
                  <a:lnTo>
                    <a:pt x="11750040" y="0"/>
                  </a:lnTo>
                </a:path>
              </a:pathLst>
            </a:custGeom>
            <a:ln w="6350">
              <a:solidFill>
                <a:srgbClr val="EC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597657" y="6535673"/>
              <a:ext cx="9373870" cy="0"/>
            </a:xfrm>
            <a:custGeom>
              <a:avLst/>
              <a:gdLst/>
              <a:ahLst/>
              <a:cxnLst/>
              <a:rect l="l" t="t" r="r" b="b"/>
              <a:pathLst>
                <a:path w="9373870" h="0">
                  <a:moveTo>
                    <a:pt x="0" y="0"/>
                  </a:moveTo>
                  <a:lnTo>
                    <a:pt x="9373476" y="0"/>
                  </a:lnTo>
                </a:path>
              </a:pathLst>
            </a:custGeom>
            <a:ln w="6350">
              <a:solidFill>
                <a:srgbClr val="ECEDE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0311" y="83820"/>
              <a:ext cx="768857" cy="36575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22735" y="198120"/>
              <a:ext cx="758189" cy="1280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594" y="6509004"/>
              <a:ext cx="2267711" cy="53327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11852126" y="6634224"/>
            <a:ext cx="1111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solidFill>
                  <a:srgbClr val="585A58"/>
                </a:solidFill>
                <a:latin typeface="Arial"/>
                <a:cs typeface="Arial"/>
              </a:rPr>
              <a:t>11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372830" y="6632199"/>
            <a:ext cx="339407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Approved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Public</a:t>
            </a:r>
            <a:r>
              <a:rPr dirty="0" sz="700" spc="-3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Release;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[Case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Number</a:t>
            </a:r>
            <a:r>
              <a:rPr dirty="0" sz="700" spc="-2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AFRL-2024-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3240];</a:t>
            </a:r>
            <a:r>
              <a:rPr dirty="0" sz="700" spc="-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A6A6A6"/>
                </a:solidFill>
                <a:latin typeface="Arial"/>
                <a:cs typeface="Arial"/>
              </a:rPr>
              <a:t>Distribution</a:t>
            </a:r>
            <a:r>
              <a:rPr dirty="0" sz="700" spc="-3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A6A6A6"/>
                </a:solidFill>
                <a:latin typeface="Arial"/>
                <a:cs typeface="Arial"/>
              </a:rPr>
              <a:t>Unlimited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76469" y="2990359"/>
            <a:ext cx="3625215" cy="695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-10">
                <a:solidFill>
                  <a:srgbClr val="FFFFFF"/>
                </a:solidFill>
              </a:rPr>
              <a:t>QUESTIONS?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15670" y="1225677"/>
            <a:ext cx="11705590" cy="5194300"/>
            <a:chOff x="415670" y="1225677"/>
            <a:chExt cx="11705590" cy="51943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5" y="1235202"/>
              <a:ext cx="11647932" cy="517474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20433" y="1230439"/>
              <a:ext cx="11657965" cy="5184775"/>
            </a:xfrm>
            <a:custGeom>
              <a:avLst/>
              <a:gdLst/>
              <a:ahLst/>
              <a:cxnLst/>
              <a:rect l="l" t="t" r="r" b="b"/>
              <a:pathLst>
                <a:path w="11657965" h="5184775">
                  <a:moveTo>
                    <a:pt x="0" y="0"/>
                  </a:moveTo>
                  <a:lnTo>
                    <a:pt x="11657457" y="0"/>
                  </a:lnTo>
                  <a:lnTo>
                    <a:pt x="11657457" y="5184267"/>
                  </a:lnTo>
                  <a:lnTo>
                    <a:pt x="0" y="518426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BBE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0" y="2548890"/>
              <a:ext cx="6253733" cy="29900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8379589" y="1590582"/>
              <a:ext cx="1978660" cy="101600"/>
            </a:xfrm>
            <a:custGeom>
              <a:avLst/>
              <a:gdLst/>
              <a:ahLst/>
              <a:cxnLst/>
              <a:rect l="l" t="t" r="r" b="b"/>
              <a:pathLst>
                <a:path w="1978659" h="101600">
                  <a:moveTo>
                    <a:pt x="0" y="0"/>
                  </a:moveTo>
                  <a:lnTo>
                    <a:pt x="1978558" y="101104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284451" y="1534477"/>
              <a:ext cx="2169160" cy="213360"/>
            </a:xfrm>
            <a:custGeom>
              <a:avLst/>
              <a:gdLst/>
              <a:ahLst/>
              <a:cxnLst/>
              <a:rect l="l" t="t" r="r" b="b"/>
              <a:pathLst>
                <a:path w="2169159" h="213360">
                  <a:moveTo>
                    <a:pt x="117068" y="0"/>
                  </a:moveTo>
                  <a:lnTo>
                    <a:pt x="0" y="51244"/>
                  </a:lnTo>
                  <a:lnTo>
                    <a:pt x="111239" y="114147"/>
                  </a:lnTo>
                  <a:lnTo>
                    <a:pt x="117068" y="0"/>
                  </a:lnTo>
                  <a:close/>
                </a:path>
                <a:path w="2169159" h="213360">
                  <a:moveTo>
                    <a:pt x="2168817" y="162077"/>
                  </a:moveTo>
                  <a:lnTo>
                    <a:pt x="2057590" y="99161"/>
                  </a:lnTo>
                  <a:lnTo>
                    <a:pt x="2051748" y="213309"/>
                  </a:lnTo>
                  <a:lnTo>
                    <a:pt x="2168817" y="162077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187695" y="1331302"/>
              <a:ext cx="2125980" cy="2540"/>
            </a:xfrm>
            <a:custGeom>
              <a:avLst/>
              <a:gdLst/>
              <a:ahLst/>
              <a:cxnLst/>
              <a:rect l="l" t="t" r="r" b="b"/>
              <a:pathLst>
                <a:path w="2125979" h="2540">
                  <a:moveTo>
                    <a:pt x="0" y="2095"/>
                  </a:moveTo>
                  <a:lnTo>
                    <a:pt x="2125421" y="0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092433" y="1274190"/>
              <a:ext cx="2316480" cy="116839"/>
            </a:xfrm>
            <a:custGeom>
              <a:avLst/>
              <a:gdLst/>
              <a:ahLst/>
              <a:cxnLst/>
              <a:rect l="l" t="t" r="r" b="b"/>
              <a:pathLst>
                <a:path w="2316479" h="116840">
                  <a:moveTo>
                    <a:pt x="114350" y="116344"/>
                  </a:moveTo>
                  <a:lnTo>
                    <a:pt x="114249" y="2044"/>
                  </a:lnTo>
                  <a:lnTo>
                    <a:pt x="0" y="59296"/>
                  </a:lnTo>
                  <a:lnTo>
                    <a:pt x="114350" y="116344"/>
                  </a:lnTo>
                  <a:close/>
                </a:path>
                <a:path w="2316479" h="116840">
                  <a:moveTo>
                    <a:pt x="2315921" y="57035"/>
                  </a:moveTo>
                  <a:lnTo>
                    <a:pt x="2201570" y="0"/>
                  </a:lnTo>
                  <a:lnTo>
                    <a:pt x="2201684" y="114300"/>
                  </a:lnTo>
                  <a:lnTo>
                    <a:pt x="2315921" y="57035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504313" y="5753617"/>
              <a:ext cx="1374775" cy="305435"/>
            </a:xfrm>
            <a:custGeom>
              <a:avLst/>
              <a:gdLst/>
              <a:ahLst/>
              <a:cxnLst/>
              <a:rect l="l" t="t" r="r" b="b"/>
              <a:pathLst>
                <a:path w="1374775" h="305435">
                  <a:moveTo>
                    <a:pt x="0" y="3786"/>
                  </a:moveTo>
                  <a:lnTo>
                    <a:pt x="63111" y="0"/>
                  </a:lnTo>
                  <a:lnTo>
                    <a:pt x="118290" y="1271"/>
                  </a:lnTo>
                  <a:lnTo>
                    <a:pt x="166276" y="7088"/>
                  </a:lnTo>
                  <a:lnTo>
                    <a:pt x="207810" y="16936"/>
                  </a:lnTo>
                  <a:lnTo>
                    <a:pt x="243632" y="30304"/>
                  </a:lnTo>
                  <a:lnTo>
                    <a:pt x="301103" y="65542"/>
                  </a:lnTo>
                  <a:lnTo>
                    <a:pt x="344613" y="108699"/>
                  </a:lnTo>
                  <a:lnTo>
                    <a:pt x="380083" y="155667"/>
                  </a:lnTo>
                  <a:lnTo>
                    <a:pt x="396655" y="179298"/>
                  </a:lnTo>
                  <a:lnTo>
                    <a:pt x="413439" y="202342"/>
                  </a:lnTo>
                  <a:lnTo>
                    <a:pt x="450602" y="244619"/>
                  </a:lnTo>
                  <a:lnTo>
                    <a:pt x="497496" y="278392"/>
                  </a:lnTo>
                  <a:lnTo>
                    <a:pt x="560044" y="299557"/>
                  </a:lnTo>
                  <a:lnTo>
                    <a:pt x="598793" y="304299"/>
                  </a:lnTo>
                  <a:lnTo>
                    <a:pt x="642196" y="305375"/>
                  </a:lnTo>
                  <a:lnTo>
                    <a:pt x="689512" y="303299"/>
                  </a:lnTo>
                  <a:lnTo>
                    <a:pt x="740001" y="298585"/>
                  </a:lnTo>
                  <a:lnTo>
                    <a:pt x="792923" y="291744"/>
                  </a:lnTo>
                  <a:lnTo>
                    <a:pt x="847538" y="283291"/>
                  </a:lnTo>
                  <a:lnTo>
                    <a:pt x="903104" y="273738"/>
                  </a:lnTo>
                  <a:lnTo>
                    <a:pt x="958882" y="263598"/>
                  </a:lnTo>
                  <a:lnTo>
                    <a:pt x="1014132" y="253386"/>
                  </a:lnTo>
                  <a:lnTo>
                    <a:pt x="1068111" y="243613"/>
                  </a:lnTo>
                  <a:lnTo>
                    <a:pt x="1120082" y="234793"/>
                  </a:lnTo>
                  <a:lnTo>
                    <a:pt x="1169302" y="227439"/>
                  </a:lnTo>
                  <a:lnTo>
                    <a:pt x="1215032" y="222065"/>
                  </a:lnTo>
                  <a:lnTo>
                    <a:pt x="1256530" y="219183"/>
                  </a:lnTo>
                  <a:lnTo>
                    <a:pt x="1293058" y="219307"/>
                  </a:lnTo>
                  <a:lnTo>
                    <a:pt x="1323874" y="222950"/>
                  </a:lnTo>
                  <a:lnTo>
                    <a:pt x="1348238" y="230625"/>
                  </a:lnTo>
                  <a:lnTo>
                    <a:pt x="1365409" y="242845"/>
                  </a:lnTo>
                  <a:lnTo>
                    <a:pt x="1374648" y="260123"/>
                  </a:lnTo>
                </a:path>
              </a:pathLst>
            </a:custGeom>
            <a:ln w="12700">
              <a:solidFill>
                <a:srgbClr val="2C77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439411" y="5952743"/>
              <a:ext cx="2761615" cy="462280"/>
            </a:xfrm>
            <a:custGeom>
              <a:avLst/>
              <a:gdLst/>
              <a:ahLst/>
              <a:cxnLst/>
              <a:rect l="l" t="t" r="r" b="b"/>
              <a:pathLst>
                <a:path w="2761615" h="462279">
                  <a:moveTo>
                    <a:pt x="2761488" y="0"/>
                  </a:moveTo>
                  <a:lnTo>
                    <a:pt x="0" y="0"/>
                  </a:lnTo>
                  <a:lnTo>
                    <a:pt x="0" y="461771"/>
                  </a:lnTo>
                  <a:lnTo>
                    <a:pt x="2761488" y="461771"/>
                  </a:lnTo>
                  <a:lnTo>
                    <a:pt x="2761488" y="0"/>
                  </a:lnTo>
                  <a:close/>
                </a:path>
              </a:pathLst>
            </a:custGeom>
            <a:solidFill>
              <a:srgbClr val="2C77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525342" y="5983681"/>
            <a:ext cx="25888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0979">
              <a:lnSpc>
                <a:spcPct val="100000"/>
              </a:lnSpc>
              <a:spcBef>
                <a:spcPts val="100"/>
              </a:spcBef>
            </a:pP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Rapid</a:t>
            </a:r>
            <a:r>
              <a:rPr dirty="0" sz="120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Actionable</a:t>
            </a:r>
            <a:r>
              <a:rPr dirty="0" sz="120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2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Quantum</a:t>
            </a:r>
            <a:r>
              <a:rPr dirty="0" sz="12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Computation</a:t>
            </a:r>
            <a:r>
              <a:rPr dirty="0" sz="1200" spc="-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2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5513832" y="1393697"/>
            <a:ext cx="1399540" cy="462280"/>
          </a:xfrm>
          <a:custGeom>
            <a:avLst/>
            <a:gdLst/>
            <a:ahLst/>
            <a:cxnLst/>
            <a:rect l="l" t="t" r="r" b="b"/>
            <a:pathLst>
              <a:path w="1399540" h="462280">
                <a:moveTo>
                  <a:pt x="1399032" y="0"/>
                </a:moveTo>
                <a:lnTo>
                  <a:pt x="0" y="0"/>
                </a:lnTo>
                <a:lnTo>
                  <a:pt x="0" y="461772"/>
                </a:lnTo>
                <a:lnTo>
                  <a:pt x="1399032" y="461772"/>
                </a:lnTo>
                <a:lnTo>
                  <a:pt x="1399032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5624464" y="1424316"/>
            <a:ext cx="11772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21945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 Communication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9090" y="1021080"/>
            <a:ext cx="4121657" cy="276605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8167258" y="1050690"/>
            <a:ext cx="37058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Entangled</a:t>
            </a:r>
            <a:r>
              <a:rPr dirty="0" sz="12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Clock</a:t>
            </a:r>
            <a:r>
              <a:rPr dirty="0" sz="12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r>
              <a:rPr dirty="0" sz="1200" spc="-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2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Quantum</a:t>
            </a:r>
            <a:r>
              <a:rPr dirty="0" sz="12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Repeaters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5184" y="2887217"/>
            <a:ext cx="1025652" cy="1015746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6425184" y="2887217"/>
            <a:ext cx="1026160" cy="101600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algn="ctr" marL="123189" marR="115570" indent="-635">
              <a:lnSpc>
                <a:spcPct val="100000"/>
              </a:lnSpc>
              <a:spcBef>
                <a:spcPts val="360"/>
              </a:spcBef>
            </a:pPr>
            <a:r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Duration Unaided Inertial Navigation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50168" y="3583685"/>
            <a:ext cx="675129" cy="352043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11345123" y="3628853"/>
            <a:ext cx="4857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 i="1">
                <a:latin typeface="Arial"/>
                <a:cs typeface="Arial"/>
              </a:rPr>
              <a:t>Target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2491168" y="1680970"/>
            <a:ext cx="8668385" cy="4059554"/>
            <a:chOff x="2491168" y="1680970"/>
            <a:chExt cx="8668385" cy="4059554"/>
          </a:xfrm>
        </p:grpSpPr>
        <p:sp>
          <p:nvSpPr>
            <p:cNvPr id="22" name="object 22" descr=""/>
            <p:cNvSpPr/>
            <p:nvPr/>
          </p:nvSpPr>
          <p:spPr>
            <a:xfrm>
              <a:off x="7450835" y="3394709"/>
              <a:ext cx="229235" cy="349885"/>
            </a:xfrm>
            <a:custGeom>
              <a:avLst/>
              <a:gdLst/>
              <a:ahLst/>
              <a:cxnLst/>
              <a:rect l="l" t="t" r="r" b="b"/>
              <a:pathLst>
                <a:path w="229234" h="349885">
                  <a:moveTo>
                    <a:pt x="0" y="0"/>
                  </a:moveTo>
                  <a:lnTo>
                    <a:pt x="229196" y="349338"/>
                  </a:lnTo>
                </a:path>
              </a:pathLst>
            </a:custGeom>
            <a:ln w="3809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621802" y="3696772"/>
              <a:ext cx="110489" cy="127000"/>
            </a:xfrm>
            <a:custGeom>
              <a:avLst/>
              <a:gdLst/>
              <a:ahLst/>
              <a:cxnLst/>
              <a:rect l="l" t="t" r="r" b="b"/>
              <a:pathLst>
                <a:path w="110490" h="127000">
                  <a:moveTo>
                    <a:pt x="95567" y="0"/>
                  </a:moveTo>
                  <a:lnTo>
                    <a:pt x="0" y="62699"/>
                  </a:lnTo>
                  <a:lnTo>
                    <a:pt x="110477" y="126923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546762" y="2025392"/>
              <a:ext cx="1845945" cy="3287395"/>
            </a:xfrm>
            <a:custGeom>
              <a:avLst/>
              <a:gdLst/>
              <a:ahLst/>
              <a:cxnLst/>
              <a:rect l="l" t="t" r="r" b="b"/>
              <a:pathLst>
                <a:path w="1845945" h="3287395">
                  <a:moveTo>
                    <a:pt x="0" y="3286912"/>
                  </a:moveTo>
                  <a:lnTo>
                    <a:pt x="1845919" y="0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500109" y="1942337"/>
              <a:ext cx="1939289" cy="3453129"/>
            </a:xfrm>
            <a:custGeom>
              <a:avLst/>
              <a:gdLst/>
              <a:ahLst/>
              <a:cxnLst/>
              <a:rect l="l" t="t" r="r" b="b"/>
              <a:pathLst>
                <a:path w="1939289" h="3453129">
                  <a:moveTo>
                    <a:pt x="105803" y="3381349"/>
                  </a:moveTo>
                  <a:lnTo>
                    <a:pt x="6146" y="3325380"/>
                  </a:lnTo>
                  <a:lnTo>
                    <a:pt x="0" y="3453028"/>
                  </a:lnTo>
                  <a:lnTo>
                    <a:pt x="105803" y="3381349"/>
                  </a:lnTo>
                  <a:close/>
                </a:path>
                <a:path w="1939289" h="3453129">
                  <a:moveTo>
                    <a:pt x="1939201" y="0"/>
                  </a:moveTo>
                  <a:lnTo>
                    <a:pt x="1833410" y="71678"/>
                  </a:lnTo>
                  <a:lnTo>
                    <a:pt x="1933067" y="127647"/>
                  </a:lnTo>
                  <a:lnTo>
                    <a:pt x="1939201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742613" y="4547577"/>
              <a:ext cx="1791335" cy="958215"/>
            </a:xfrm>
            <a:custGeom>
              <a:avLst/>
              <a:gdLst/>
              <a:ahLst/>
              <a:cxnLst/>
              <a:rect l="l" t="t" r="r" b="b"/>
              <a:pathLst>
                <a:path w="1791335" h="958214">
                  <a:moveTo>
                    <a:pt x="0" y="957783"/>
                  </a:moveTo>
                  <a:lnTo>
                    <a:pt x="1791169" y="0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658618" y="4502670"/>
              <a:ext cx="1959610" cy="1047750"/>
            </a:xfrm>
            <a:custGeom>
              <a:avLst/>
              <a:gdLst/>
              <a:ahLst/>
              <a:cxnLst/>
              <a:rect l="l" t="t" r="r" b="b"/>
              <a:pathLst>
                <a:path w="1959610" h="1047750">
                  <a:moveTo>
                    <a:pt x="127749" y="1044117"/>
                  </a:moveTo>
                  <a:lnTo>
                    <a:pt x="73850" y="943317"/>
                  </a:lnTo>
                  <a:lnTo>
                    <a:pt x="0" y="1047610"/>
                  </a:lnTo>
                  <a:lnTo>
                    <a:pt x="127749" y="1044117"/>
                  </a:lnTo>
                  <a:close/>
                </a:path>
                <a:path w="1959610" h="1047750">
                  <a:moveTo>
                    <a:pt x="1959152" y="0"/>
                  </a:moveTo>
                  <a:lnTo>
                    <a:pt x="1831416" y="3505"/>
                  </a:lnTo>
                  <a:lnTo>
                    <a:pt x="1885315" y="104292"/>
                  </a:lnTo>
                  <a:lnTo>
                    <a:pt x="1959152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505455" y="5534420"/>
              <a:ext cx="4043679" cy="191770"/>
            </a:xfrm>
            <a:custGeom>
              <a:avLst/>
              <a:gdLst/>
              <a:ahLst/>
              <a:cxnLst/>
              <a:rect l="l" t="t" r="r" b="b"/>
              <a:pathLst>
                <a:path w="4043679" h="191770">
                  <a:moveTo>
                    <a:pt x="0" y="116107"/>
                  </a:moveTo>
                  <a:lnTo>
                    <a:pt x="52104" y="112400"/>
                  </a:lnTo>
                  <a:lnTo>
                    <a:pt x="104202" y="108697"/>
                  </a:lnTo>
                  <a:lnTo>
                    <a:pt x="156287" y="105001"/>
                  </a:lnTo>
                  <a:lnTo>
                    <a:pt x="208353" y="101317"/>
                  </a:lnTo>
                  <a:lnTo>
                    <a:pt x="260393" y="97648"/>
                  </a:lnTo>
                  <a:lnTo>
                    <a:pt x="312401" y="93998"/>
                  </a:lnTo>
                  <a:lnTo>
                    <a:pt x="364370" y="90371"/>
                  </a:lnTo>
                  <a:lnTo>
                    <a:pt x="416294" y="86771"/>
                  </a:lnTo>
                  <a:lnTo>
                    <a:pt x="468166" y="83201"/>
                  </a:lnTo>
                  <a:lnTo>
                    <a:pt x="519981" y="79665"/>
                  </a:lnTo>
                  <a:lnTo>
                    <a:pt x="571731" y="76168"/>
                  </a:lnTo>
                  <a:lnTo>
                    <a:pt x="623410" y="72713"/>
                  </a:lnTo>
                  <a:lnTo>
                    <a:pt x="675011" y="69304"/>
                  </a:lnTo>
                  <a:lnTo>
                    <a:pt x="726529" y="65944"/>
                  </a:lnTo>
                  <a:lnTo>
                    <a:pt x="777957" y="62638"/>
                  </a:lnTo>
                  <a:lnTo>
                    <a:pt x="829288" y="59389"/>
                  </a:lnTo>
                  <a:lnTo>
                    <a:pt x="880516" y="56201"/>
                  </a:lnTo>
                  <a:lnTo>
                    <a:pt x="931634" y="53079"/>
                  </a:lnTo>
                  <a:lnTo>
                    <a:pt x="982636" y="50025"/>
                  </a:lnTo>
                  <a:lnTo>
                    <a:pt x="1033516" y="47043"/>
                  </a:lnTo>
                  <a:lnTo>
                    <a:pt x="1084267" y="44139"/>
                  </a:lnTo>
                  <a:lnTo>
                    <a:pt x="1134882" y="41314"/>
                  </a:lnTo>
                  <a:lnTo>
                    <a:pt x="1185356" y="38574"/>
                  </a:lnTo>
                  <a:lnTo>
                    <a:pt x="1235681" y="35921"/>
                  </a:lnTo>
                  <a:lnTo>
                    <a:pt x="1285852" y="33361"/>
                  </a:lnTo>
                  <a:lnTo>
                    <a:pt x="1335861" y="30896"/>
                  </a:lnTo>
                  <a:lnTo>
                    <a:pt x="1385703" y="28530"/>
                  </a:lnTo>
                  <a:lnTo>
                    <a:pt x="1435371" y="26268"/>
                  </a:lnTo>
                  <a:lnTo>
                    <a:pt x="1484858" y="24113"/>
                  </a:lnTo>
                  <a:lnTo>
                    <a:pt x="1534159" y="22068"/>
                  </a:lnTo>
                  <a:lnTo>
                    <a:pt x="1583266" y="20139"/>
                  </a:lnTo>
                  <a:lnTo>
                    <a:pt x="1632173" y="18328"/>
                  </a:lnTo>
                  <a:lnTo>
                    <a:pt x="1680874" y="16639"/>
                  </a:lnTo>
                  <a:lnTo>
                    <a:pt x="1729362" y="15076"/>
                  </a:lnTo>
                  <a:lnTo>
                    <a:pt x="1777631" y="13644"/>
                  </a:lnTo>
                  <a:lnTo>
                    <a:pt x="1832278" y="12131"/>
                  </a:lnTo>
                  <a:lnTo>
                    <a:pt x="1887425" y="10680"/>
                  </a:lnTo>
                  <a:lnTo>
                    <a:pt x="1942999" y="9297"/>
                  </a:lnTo>
                  <a:lnTo>
                    <a:pt x="1998926" y="7988"/>
                  </a:lnTo>
                  <a:lnTo>
                    <a:pt x="2055131" y="6757"/>
                  </a:lnTo>
                  <a:lnTo>
                    <a:pt x="2111540" y="5611"/>
                  </a:lnTo>
                  <a:lnTo>
                    <a:pt x="2168079" y="4554"/>
                  </a:lnTo>
                  <a:lnTo>
                    <a:pt x="2224673" y="3593"/>
                  </a:lnTo>
                  <a:lnTo>
                    <a:pt x="2281249" y="2733"/>
                  </a:lnTo>
                  <a:lnTo>
                    <a:pt x="2337733" y="1980"/>
                  </a:lnTo>
                  <a:lnTo>
                    <a:pt x="2394049" y="1338"/>
                  </a:lnTo>
                  <a:lnTo>
                    <a:pt x="2450124" y="813"/>
                  </a:lnTo>
                  <a:lnTo>
                    <a:pt x="2505884" y="412"/>
                  </a:lnTo>
                  <a:lnTo>
                    <a:pt x="2561254" y="139"/>
                  </a:lnTo>
                  <a:lnTo>
                    <a:pt x="2616160" y="0"/>
                  </a:lnTo>
                  <a:lnTo>
                    <a:pt x="2670528" y="0"/>
                  </a:lnTo>
                  <a:lnTo>
                    <a:pt x="2724284" y="145"/>
                  </a:lnTo>
                  <a:lnTo>
                    <a:pt x="2777353" y="440"/>
                  </a:lnTo>
                  <a:lnTo>
                    <a:pt x="2829661" y="892"/>
                  </a:lnTo>
                  <a:lnTo>
                    <a:pt x="2881135" y="1505"/>
                  </a:lnTo>
                  <a:lnTo>
                    <a:pt x="2931699" y="2285"/>
                  </a:lnTo>
                  <a:lnTo>
                    <a:pt x="2981280" y="3237"/>
                  </a:lnTo>
                  <a:lnTo>
                    <a:pt x="3029804" y="4367"/>
                  </a:lnTo>
                  <a:lnTo>
                    <a:pt x="3077195" y="5681"/>
                  </a:lnTo>
                  <a:lnTo>
                    <a:pt x="3123381" y="7184"/>
                  </a:lnTo>
                  <a:lnTo>
                    <a:pt x="3168286" y="8881"/>
                  </a:lnTo>
                  <a:lnTo>
                    <a:pt x="3211837" y="10778"/>
                  </a:lnTo>
                  <a:lnTo>
                    <a:pt x="3253959" y="12881"/>
                  </a:lnTo>
                  <a:lnTo>
                    <a:pt x="3294578" y="15194"/>
                  </a:lnTo>
                  <a:lnTo>
                    <a:pt x="3333621" y="17724"/>
                  </a:lnTo>
                  <a:lnTo>
                    <a:pt x="3635335" y="59647"/>
                  </a:lnTo>
                  <a:lnTo>
                    <a:pt x="3848690" y="116960"/>
                  </a:lnTo>
                  <a:lnTo>
                    <a:pt x="3991246" y="168722"/>
                  </a:lnTo>
                  <a:lnTo>
                    <a:pt x="4043172" y="191241"/>
                  </a:lnTo>
                </a:path>
              </a:pathLst>
            </a:custGeom>
            <a:ln w="28575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782101" y="4552246"/>
              <a:ext cx="1750695" cy="1067435"/>
            </a:xfrm>
            <a:custGeom>
              <a:avLst/>
              <a:gdLst/>
              <a:ahLst/>
              <a:cxnLst/>
              <a:rect l="l" t="t" r="r" b="b"/>
              <a:pathLst>
                <a:path w="1750695" h="1067435">
                  <a:moveTo>
                    <a:pt x="0" y="0"/>
                  </a:moveTo>
                  <a:lnTo>
                    <a:pt x="1750339" y="1067307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700765" y="4502670"/>
              <a:ext cx="1913255" cy="1166495"/>
            </a:xfrm>
            <a:custGeom>
              <a:avLst/>
              <a:gdLst/>
              <a:ahLst/>
              <a:cxnLst/>
              <a:rect l="l" t="t" r="r" b="b"/>
              <a:pathLst>
                <a:path w="1913254" h="1166495">
                  <a:moveTo>
                    <a:pt x="127342" y="10706"/>
                  </a:moveTo>
                  <a:lnTo>
                    <a:pt x="0" y="0"/>
                  </a:lnTo>
                  <a:lnTo>
                    <a:pt x="67843" y="108292"/>
                  </a:lnTo>
                  <a:lnTo>
                    <a:pt x="127342" y="10706"/>
                  </a:lnTo>
                  <a:close/>
                </a:path>
                <a:path w="1913254" h="1166495">
                  <a:moveTo>
                    <a:pt x="1913001" y="1166469"/>
                  </a:moveTo>
                  <a:lnTo>
                    <a:pt x="1845170" y="1058164"/>
                  </a:lnTo>
                  <a:lnTo>
                    <a:pt x="1785658" y="1155750"/>
                  </a:lnTo>
                  <a:lnTo>
                    <a:pt x="1913001" y="1166469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237762" y="1739407"/>
              <a:ext cx="2549525" cy="1980564"/>
            </a:xfrm>
            <a:custGeom>
              <a:avLst/>
              <a:gdLst/>
              <a:ahLst/>
              <a:cxnLst/>
              <a:rect l="l" t="t" r="r" b="b"/>
              <a:pathLst>
                <a:path w="2549525" h="1980564">
                  <a:moveTo>
                    <a:pt x="0" y="0"/>
                  </a:moveTo>
                  <a:lnTo>
                    <a:pt x="2549055" y="1980323"/>
                  </a:lnTo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8162531" y="1680971"/>
              <a:ext cx="2700020" cy="2097405"/>
            </a:xfrm>
            <a:custGeom>
              <a:avLst/>
              <a:gdLst/>
              <a:ahLst/>
              <a:cxnLst/>
              <a:rect l="l" t="t" r="r" b="b"/>
              <a:pathLst>
                <a:path w="2700020" h="2097404">
                  <a:moveTo>
                    <a:pt x="125323" y="24980"/>
                  </a:moveTo>
                  <a:lnTo>
                    <a:pt x="0" y="0"/>
                  </a:lnTo>
                  <a:lnTo>
                    <a:pt x="55206" y="115252"/>
                  </a:lnTo>
                  <a:lnTo>
                    <a:pt x="125323" y="24980"/>
                  </a:lnTo>
                  <a:close/>
                </a:path>
                <a:path w="2700020" h="2097404">
                  <a:moveTo>
                    <a:pt x="2699499" y="2097189"/>
                  </a:moveTo>
                  <a:lnTo>
                    <a:pt x="2644305" y="1981936"/>
                  </a:lnTo>
                  <a:lnTo>
                    <a:pt x="2574175" y="2072195"/>
                  </a:lnTo>
                  <a:lnTo>
                    <a:pt x="2699499" y="2097189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949687" y="2162065"/>
              <a:ext cx="154940" cy="1517650"/>
            </a:xfrm>
            <a:custGeom>
              <a:avLst/>
              <a:gdLst/>
              <a:ahLst/>
              <a:cxnLst/>
              <a:rect l="l" t="t" r="r" b="b"/>
              <a:pathLst>
                <a:path w="154940" h="1517650">
                  <a:moveTo>
                    <a:pt x="0" y="0"/>
                  </a:moveTo>
                  <a:lnTo>
                    <a:pt x="154559" y="1517332"/>
                  </a:lnTo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894758" y="2067305"/>
              <a:ext cx="264795" cy="1706880"/>
            </a:xfrm>
            <a:custGeom>
              <a:avLst/>
              <a:gdLst/>
              <a:ahLst/>
              <a:cxnLst/>
              <a:rect l="l" t="t" r="r" b="b"/>
              <a:pathLst>
                <a:path w="264795" h="1706879">
                  <a:moveTo>
                    <a:pt x="113715" y="107924"/>
                  </a:moveTo>
                  <a:lnTo>
                    <a:pt x="45262" y="0"/>
                  </a:lnTo>
                  <a:lnTo>
                    <a:pt x="0" y="119507"/>
                  </a:lnTo>
                  <a:lnTo>
                    <a:pt x="113715" y="107924"/>
                  </a:lnTo>
                  <a:close/>
                </a:path>
                <a:path w="264795" h="1706879">
                  <a:moveTo>
                    <a:pt x="264414" y="1587360"/>
                  </a:moveTo>
                  <a:lnTo>
                    <a:pt x="150698" y="1598942"/>
                  </a:lnTo>
                  <a:lnTo>
                    <a:pt x="219138" y="1706867"/>
                  </a:lnTo>
                  <a:lnTo>
                    <a:pt x="264414" y="158736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978326" y="1825266"/>
              <a:ext cx="5715000" cy="2113915"/>
            </a:xfrm>
            <a:custGeom>
              <a:avLst/>
              <a:gdLst/>
              <a:ahLst/>
              <a:cxnLst/>
              <a:rect l="l" t="t" r="r" b="b"/>
              <a:pathLst>
                <a:path w="5715000" h="2113915">
                  <a:moveTo>
                    <a:pt x="0" y="0"/>
                  </a:moveTo>
                  <a:lnTo>
                    <a:pt x="5714720" y="2113749"/>
                  </a:lnTo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888992" y="1778279"/>
              <a:ext cx="5893435" cy="2207895"/>
            </a:xfrm>
            <a:custGeom>
              <a:avLst/>
              <a:gdLst/>
              <a:ahLst/>
              <a:cxnLst/>
              <a:rect l="l" t="t" r="r" b="b"/>
              <a:pathLst>
                <a:path w="5893434" h="2207895">
                  <a:moveTo>
                    <a:pt x="127025" y="0"/>
                  </a:moveTo>
                  <a:lnTo>
                    <a:pt x="0" y="13957"/>
                  </a:lnTo>
                  <a:lnTo>
                    <a:pt x="87376" y="107200"/>
                  </a:lnTo>
                  <a:lnTo>
                    <a:pt x="127025" y="0"/>
                  </a:lnTo>
                  <a:close/>
                </a:path>
                <a:path w="5893434" h="2207895">
                  <a:moveTo>
                    <a:pt x="5893384" y="2193785"/>
                  </a:moveTo>
                  <a:lnTo>
                    <a:pt x="5806008" y="2100529"/>
                  </a:lnTo>
                  <a:lnTo>
                    <a:pt x="5766346" y="2207730"/>
                  </a:lnTo>
                  <a:lnTo>
                    <a:pt x="5893384" y="2193785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10741152" y="2462783"/>
            <a:ext cx="1287780" cy="831850"/>
          </a:xfrm>
          <a:prstGeom prst="rect">
            <a:avLst/>
          </a:prstGeom>
          <a:solidFill>
            <a:srgbClr val="6F2F9F"/>
          </a:solidFill>
        </p:spPr>
        <p:txBody>
          <a:bodyPr wrap="square" lIns="0" tIns="4508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dirty="0" sz="12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Transfer</a:t>
            </a:r>
            <a:endParaRPr sz="1200">
              <a:latin typeface="Arial"/>
              <a:cs typeface="Arial"/>
            </a:endParaRPr>
          </a:p>
          <a:p>
            <a:pPr algn="ctr" marL="207645" marR="200660" indent="635">
              <a:lnSpc>
                <a:spcPct val="100000"/>
              </a:lnSpc>
            </a:pP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dirty="0" sz="1200" spc="-1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Fusion Possible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7441692" y="1690879"/>
            <a:ext cx="3202940" cy="2215515"/>
            <a:chOff x="7441692" y="1690879"/>
            <a:chExt cx="3202940" cy="2215515"/>
          </a:xfrm>
        </p:grpSpPr>
        <p:sp>
          <p:nvSpPr>
            <p:cNvPr id="39" name="object 39" descr=""/>
            <p:cNvSpPr/>
            <p:nvPr/>
          </p:nvSpPr>
          <p:spPr>
            <a:xfrm>
              <a:off x="9432487" y="1887693"/>
              <a:ext cx="1020444" cy="492125"/>
            </a:xfrm>
            <a:custGeom>
              <a:avLst/>
              <a:gdLst/>
              <a:ahLst/>
              <a:cxnLst/>
              <a:rect l="l" t="t" r="r" b="b"/>
              <a:pathLst>
                <a:path w="1020445" h="492125">
                  <a:moveTo>
                    <a:pt x="0" y="492086"/>
                  </a:moveTo>
                  <a:lnTo>
                    <a:pt x="1020444" y="0"/>
                  </a:lnTo>
                </a:path>
              </a:pathLst>
            </a:custGeom>
            <a:ln w="38100">
              <a:solidFill>
                <a:srgbClr val="8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346692" y="1844509"/>
              <a:ext cx="1192530" cy="578485"/>
            </a:xfrm>
            <a:custGeom>
              <a:avLst/>
              <a:gdLst/>
              <a:ahLst/>
              <a:cxnLst/>
              <a:rect l="l" t="t" r="r" b="b"/>
              <a:pathLst>
                <a:path w="1192529" h="578485">
                  <a:moveTo>
                    <a:pt x="127774" y="578485"/>
                  </a:moveTo>
                  <a:lnTo>
                    <a:pt x="78130" y="475526"/>
                  </a:lnTo>
                  <a:lnTo>
                    <a:pt x="0" y="576643"/>
                  </a:lnTo>
                  <a:lnTo>
                    <a:pt x="127774" y="578485"/>
                  </a:lnTo>
                  <a:close/>
                </a:path>
                <a:path w="1192529" h="578485">
                  <a:moveTo>
                    <a:pt x="1192034" y="1816"/>
                  </a:moveTo>
                  <a:lnTo>
                    <a:pt x="1064247" y="0"/>
                  </a:lnTo>
                  <a:lnTo>
                    <a:pt x="1113904" y="102946"/>
                  </a:lnTo>
                  <a:lnTo>
                    <a:pt x="1192034" y="1816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7999702" y="1768026"/>
              <a:ext cx="422275" cy="582930"/>
            </a:xfrm>
            <a:custGeom>
              <a:avLst/>
              <a:gdLst/>
              <a:ahLst/>
              <a:cxnLst/>
              <a:rect l="l" t="t" r="r" b="b"/>
              <a:pathLst>
                <a:path w="422275" h="582930">
                  <a:moveTo>
                    <a:pt x="421767" y="582587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8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7943850" y="1690890"/>
              <a:ext cx="534035" cy="737235"/>
            </a:xfrm>
            <a:custGeom>
              <a:avLst/>
              <a:gdLst/>
              <a:ahLst/>
              <a:cxnLst/>
              <a:rect l="l" t="t" r="r" b="b"/>
              <a:pathLst>
                <a:path w="534034" h="737235">
                  <a:moveTo>
                    <a:pt x="113309" y="59080"/>
                  </a:moveTo>
                  <a:lnTo>
                    <a:pt x="0" y="0"/>
                  </a:lnTo>
                  <a:lnTo>
                    <a:pt x="20726" y="126098"/>
                  </a:lnTo>
                  <a:lnTo>
                    <a:pt x="113309" y="59080"/>
                  </a:lnTo>
                  <a:close/>
                </a:path>
                <a:path w="534034" h="737235">
                  <a:moveTo>
                    <a:pt x="533463" y="736879"/>
                  </a:moveTo>
                  <a:lnTo>
                    <a:pt x="512724" y="610781"/>
                  </a:lnTo>
                  <a:lnTo>
                    <a:pt x="420141" y="677811"/>
                  </a:lnTo>
                  <a:lnTo>
                    <a:pt x="533463" y="736879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357880" y="2015973"/>
              <a:ext cx="2213610" cy="1830070"/>
            </a:xfrm>
            <a:custGeom>
              <a:avLst/>
              <a:gdLst/>
              <a:ahLst/>
              <a:cxnLst/>
              <a:rect l="l" t="t" r="r" b="b"/>
              <a:pathLst>
                <a:path w="2213609" h="1830070">
                  <a:moveTo>
                    <a:pt x="0" y="1829447"/>
                  </a:moveTo>
                  <a:lnTo>
                    <a:pt x="2213254" y="0"/>
                  </a:lnTo>
                </a:path>
              </a:pathLst>
            </a:custGeom>
            <a:ln w="38100">
              <a:solidFill>
                <a:srgbClr val="8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284464" y="1955291"/>
              <a:ext cx="2360295" cy="1951355"/>
            </a:xfrm>
            <a:custGeom>
              <a:avLst/>
              <a:gdLst/>
              <a:ahLst/>
              <a:cxnLst/>
              <a:rect l="l" t="t" r="r" b="b"/>
              <a:pathLst>
                <a:path w="2360295" h="1951354">
                  <a:moveTo>
                    <a:pt x="124510" y="1922056"/>
                  </a:moveTo>
                  <a:lnTo>
                    <a:pt x="51689" y="1833956"/>
                  </a:lnTo>
                  <a:lnTo>
                    <a:pt x="0" y="1950821"/>
                  </a:lnTo>
                  <a:lnTo>
                    <a:pt x="124510" y="1922056"/>
                  </a:lnTo>
                  <a:close/>
                </a:path>
                <a:path w="2360295" h="1951354">
                  <a:moveTo>
                    <a:pt x="2360079" y="0"/>
                  </a:moveTo>
                  <a:lnTo>
                    <a:pt x="2235568" y="28778"/>
                  </a:lnTo>
                  <a:lnTo>
                    <a:pt x="2308390" y="116878"/>
                  </a:lnTo>
                  <a:lnTo>
                    <a:pt x="2360079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460742" y="2908416"/>
              <a:ext cx="515620" cy="487045"/>
            </a:xfrm>
            <a:custGeom>
              <a:avLst/>
              <a:gdLst/>
              <a:ahLst/>
              <a:cxnLst/>
              <a:rect l="l" t="t" r="r" b="b"/>
              <a:pathLst>
                <a:path w="515620" h="487045">
                  <a:moveTo>
                    <a:pt x="0" y="486587"/>
                  </a:moveTo>
                  <a:lnTo>
                    <a:pt x="515239" y="0"/>
                  </a:lnTo>
                </a:path>
              </a:pathLst>
            </a:custGeom>
            <a:ln w="3809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7922895" y="2843024"/>
              <a:ext cx="122555" cy="120650"/>
            </a:xfrm>
            <a:custGeom>
              <a:avLst/>
              <a:gdLst/>
              <a:ahLst/>
              <a:cxnLst/>
              <a:rect l="l" t="t" r="r" b="b"/>
              <a:pathLst>
                <a:path w="122554" h="120650">
                  <a:moveTo>
                    <a:pt x="122339" y="0"/>
                  </a:moveTo>
                  <a:lnTo>
                    <a:pt x="0" y="36931"/>
                  </a:lnTo>
                  <a:lnTo>
                    <a:pt x="78485" y="120027"/>
                  </a:lnTo>
                  <a:lnTo>
                    <a:pt x="122339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760425" y="1882507"/>
              <a:ext cx="167640" cy="1845310"/>
            </a:xfrm>
            <a:custGeom>
              <a:avLst/>
              <a:gdLst/>
              <a:ahLst/>
              <a:cxnLst/>
              <a:rect l="l" t="t" r="r" b="b"/>
              <a:pathLst>
                <a:path w="167640" h="1845310">
                  <a:moveTo>
                    <a:pt x="167322" y="184486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8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705217" y="1787651"/>
              <a:ext cx="278130" cy="2035175"/>
            </a:xfrm>
            <a:custGeom>
              <a:avLst/>
              <a:gdLst/>
              <a:ahLst/>
              <a:cxnLst/>
              <a:rect l="l" t="t" r="r" b="b"/>
              <a:pathLst>
                <a:path w="278129" h="2035175">
                  <a:moveTo>
                    <a:pt x="113830" y="108686"/>
                  </a:moveTo>
                  <a:lnTo>
                    <a:pt x="46596" y="0"/>
                  </a:lnTo>
                  <a:lnTo>
                    <a:pt x="0" y="118999"/>
                  </a:lnTo>
                  <a:lnTo>
                    <a:pt x="113830" y="108686"/>
                  </a:lnTo>
                  <a:close/>
                </a:path>
                <a:path w="278129" h="2035175">
                  <a:moveTo>
                    <a:pt x="277710" y="1915591"/>
                  </a:moveTo>
                  <a:lnTo>
                    <a:pt x="163880" y="1925916"/>
                  </a:lnTo>
                  <a:lnTo>
                    <a:pt x="231127" y="2034590"/>
                  </a:lnTo>
                  <a:lnTo>
                    <a:pt x="277710" y="1915591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7957745" y="1961644"/>
            <a:ext cx="756285" cy="38227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90170" marR="5080" indent="-78105">
              <a:lnSpc>
                <a:spcPts val="1370"/>
              </a:lnSpc>
              <a:spcBef>
                <a:spcPts val="204"/>
              </a:spcBef>
            </a:pP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Tanker</a:t>
            </a:r>
            <a:r>
              <a:rPr dirty="0" sz="1200" spc="26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 b="1" i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12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Bomber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0" name="object 50" descr=""/>
          <p:cNvGrpSpPr/>
          <p:nvPr/>
        </p:nvGrpSpPr>
        <p:grpSpPr>
          <a:xfrm>
            <a:off x="6538721" y="3611879"/>
            <a:ext cx="5394325" cy="2629535"/>
            <a:chOff x="6538721" y="3611879"/>
            <a:chExt cx="5394325" cy="2629535"/>
          </a:xfrm>
        </p:grpSpPr>
        <p:sp>
          <p:nvSpPr>
            <p:cNvPr id="51" name="object 51" descr=""/>
            <p:cNvSpPr/>
            <p:nvPr/>
          </p:nvSpPr>
          <p:spPr>
            <a:xfrm>
              <a:off x="7854695" y="4648199"/>
              <a:ext cx="1293495" cy="1062355"/>
            </a:xfrm>
            <a:custGeom>
              <a:avLst/>
              <a:gdLst/>
              <a:ahLst/>
              <a:cxnLst/>
              <a:rect l="l" t="t" r="r" b="b"/>
              <a:pathLst>
                <a:path w="1293495" h="1062354">
                  <a:moveTo>
                    <a:pt x="1293113" y="0"/>
                  </a:moveTo>
                  <a:lnTo>
                    <a:pt x="0" y="0"/>
                  </a:lnTo>
                  <a:lnTo>
                    <a:pt x="0" y="1062228"/>
                  </a:lnTo>
                  <a:lnTo>
                    <a:pt x="1293113" y="1062228"/>
                  </a:lnTo>
                  <a:lnTo>
                    <a:pt x="1293113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3335" y="5032247"/>
              <a:ext cx="701039" cy="5257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9965" y="4751831"/>
              <a:ext cx="365759" cy="27355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83930" y="4747259"/>
              <a:ext cx="365759" cy="27431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53043" y="4706111"/>
              <a:ext cx="247648" cy="1859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72043" y="5077205"/>
              <a:ext cx="365759" cy="2743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0801" y="5403341"/>
              <a:ext cx="364997" cy="2743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8823" y="5103875"/>
              <a:ext cx="247649" cy="18592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34700" y="3611879"/>
              <a:ext cx="998219" cy="121615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99469" y="3676662"/>
              <a:ext cx="868678" cy="1086599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8718711" y="5360756"/>
              <a:ext cx="1026160" cy="880744"/>
            </a:xfrm>
            <a:custGeom>
              <a:avLst/>
              <a:gdLst/>
              <a:ahLst/>
              <a:cxnLst/>
              <a:rect l="l" t="t" r="r" b="b"/>
              <a:pathLst>
                <a:path w="1026159" h="880745">
                  <a:moveTo>
                    <a:pt x="0" y="0"/>
                  </a:moveTo>
                  <a:lnTo>
                    <a:pt x="586333" y="880287"/>
                  </a:lnTo>
                  <a:lnTo>
                    <a:pt x="1026147" y="512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>
                <a:alpha val="7882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6538721" y="4581143"/>
              <a:ext cx="1259840" cy="831850"/>
            </a:xfrm>
            <a:custGeom>
              <a:avLst/>
              <a:gdLst/>
              <a:ahLst/>
              <a:cxnLst/>
              <a:rect l="l" t="t" r="r" b="b"/>
              <a:pathLst>
                <a:path w="1259840" h="831850">
                  <a:moveTo>
                    <a:pt x="1259585" y="0"/>
                  </a:moveTo>
                  <a:lnTo>
                    <a:pt x="0" y="0"/>
                  </a:lnTo>
                  <a:lnTo>
                    <a:pt x="0" y="831341"/>
                  </a:lnTo>
                  <a:lnTo>
                    <a:pt x="1259585" y="831341"/>
                  </a:lnTo>
                  <a:lnTo>
                    <a:pt x="1259585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 descr=""/>
          <p:cNvSpPr txBox="1"/>
          <p:nvPr/>
        </p:nvSpPr>
        <p:spPr>
          <a:xfrm>
            <a:off x="6624836" y="4180018"/>
            <a:ext cx="1978660" cy="119126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002030" marR="5080">
              <a:lnSpc>
                <a:spcPts val="1370"/>
              </a:lnSpc>
              <a:spcBef>
                <a:spcPts val="200"/>
              </a:spcBef>
            </a:pPr>
            <a:r>
              <a:rPr dirty="0" sz="1200" b="1" i="1">
                <a:latin typeface="Arial"/>
                <a:cs typeface="Arial"/>
              </a:rPr>
              <a:t>Carrier</a:t>
            </a:r>
            <a:r>
              <a:rPr dirty="0" sz="1200" spc="-50" b="1" i="1">
                <a:latin typeface="Arial"/>
                <a:cs typeface="Arial"/>
              </a:rPr>
              <a:t> </a:t>
            </a:r>
            <a:r>
              <a:rPr dirty="0" sz="1200" spc="-10" b="1" i="1">
                <a:latin typeface="Arial"/>
                <a:cs typeface="Arial"/>
              </a:rPr>
              <a:t>Strike</a:t>
            </a:r>
            <a:r>
              <a:rPr dirty="0" sz="1200" spc="-10" b="1" i="1">
                <a:latin typeface="Arial"/>
                <a:cs typeface="Arial"/>
              </a:rPr>
              <a:t> Group</a:t>
            </a:r>
            <a:endParaRPr sz="1200">
              <a:latin typeface="Arial"/>
              <a:cs typeface="Arial"/>
            </a:endParaRPr>
          </a:p>
          <a:p>
            <a:pPr algn="ctr" marL="12700" marR="895350">
              <a:lnSpc>
                <a:spcPct val="100000"/>
              </a:lnSpc>
              <a:spcBef>
                <a:spcPts val="575"/>
              </a:spcBef>
            </a:pP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Bunker/Tunnel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Detection</a:t>
            </a:r>
            <a:r>
              <a:rPr dirty="0" sz="120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</a:rPr>
              <a:t>Advanced Sensors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4" name="object 64" descr=""/>
          <p:cNvGrpSpPr/>
          <p:nvPr/>
        </p:nvGrpSpPr>
        <p:grpSpPr>
          <a:xfrm>
            <a:off x="2590044" y="1597913"/>
            <a:ext cx="5094605" cy="3865245"/>
            <a:chOff x="2590044" y="1597913"/>
            <a:chExt cx="5094605" cy="3865245"/>
          </a:xfrm>
        </p:grpSpPr>
        <p:sp>
          <p:nvSpPr>
            <p:cNvPr id="65" name="object 65" descr=""/>
            <p:cNvSpPr/>
            <p:nvPr/>
          </p:nvSpPr>
          <p:spPr>
            <a:xfrm>
              <a:off x="2665920" y="1655483"/>
              <a:ext cx="4942840" cy="3750310"/>
            </a:xfrm>
            <a:custGeom>
              <a:avLst/>
              <a:gdLst/>
              <a:ahLst/>
              <a:cxnLst/>
              <a:rect l="l" t="t" r="r" b="b"/>
              <a:pathLst>
                <a:path w="4942840" h="3750310">
                  <a:moveTo>
                    <a:pt x="0" y="3749802"/>
                  </a:moveTo>
                  <a:lnTo>
                    <a:pt x="4942433" y="0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590038" y="1597913"/>
              <a:ext cx="5094605" cy="3865245"/>
            </a:xfrm>
            <a:custGeom>
              <a:avLst/>
              <a:gdLst/>
              <a:ahLst/>
              <a:cxnLst/>
              <a:rect l="l" t="t" r="r" b="b"/>
              <a:pathLst>
                <a:path w="5094605" h="3865245">
                  <a:moveTo>
                    <a:pt x="125590" y="3841394"/>
                  </a:moveTo>
                  <a:lnTo>
                    <a:pt x="56515" y="3750335"/>
                  </a:lnTo>
                  <a:lnTo>
                    <a:pt x="0" y="3864953"/>
                  </a:lnTo>
                  <a:lnTo>
                    <a:pt x="125590" y="3841394"/>
                  </a:lnTo>
                  <a:close/>
                </a:path>
                <a:path w="5094605" h="3865245">
                  <a:moveTo>
                    <a:pt x="5094198" y="0"/>
                  </a:moveTo>
                  <a:lnTo>
                    <a:pt x="4968595" y="23558"/>
                  </a:lnTo>
                  <a:lnTo>
                    <a:pt x="5037683" y="114617"/>
                  </a:lnTo>
                  <a:lnTo>
                    <a:pt x="5094198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 txBox="1"/>
          <p:nvPr/>
        </p:nvSpPr>
        <p:spPr>
          <a:xfrm>
            <a:off x="3272790" y="3249929"/>
            <a:ext cx="2498090" cy="461009"/>
          </a:xfrm>
          <a:prstGeom prst="rect">
            <a:avLst/>
          </a:prstGeom>
          <a:solidFill>
            <a:srgbClr val="800000"/>
          </a:solidFill>
        </p:spPr>
        <p:txBody>
          <a:bodyPr wrap="square" lIns="0" tIns="40640" rIns="0" bIns="0" rtlCol="0" vert="horz">
            <a:spAutoFit/>
          </a:bodyPr>
          <a:lstStyle/>
          <a:p>
            <a:pPr marL="630555" marR="235585" indent="-388620">
              <a:lnSpc>
                <a:spcPct val="100000"/>
              </a:lnSpc>
              <a:spcBef>
                <a:spcPts val="320"/>
              </a:spcBef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Probability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Intercept Communications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8" name="object 68" descr=""/>
          <p:cNvGrpSpPr/>
          <p:nvPr/>
        </p:nvGrpSpPr>
        <p:grpSpPr>
          <a:xfrm>
            <a:off x="490727" y="1135481"/>
            <a:ext cx="10732770" cy="5444490"/>
            <a:chOff x="490727" y="1135481"/>
            <a:chExt cx="10732770" cy="5444490"/>
          </a:xfrm>
        </p:grpSpPr>
        <p:pic>
          <p:nvPicPr>
            <p:cNvPr id="69" name="object 6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0727" y="1299209"/>
              <a:ext cx="2498597" cy="17708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1210" y="5350763"/>
              <a:ext cx="486917" cy="61645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07307" y="5497068"/>
              <a:ext cx="866393" cy="108280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56425" y="5596127"/>
              <a:ext cx="352042" cy="371093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73895" y="5064342"/>
              <a:ext cx="468439" cy="422641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8351" y="4509643"/>
              <a:ext cx="468520" cy="42647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64330" y="4220730"/>
              <a:ext cx="879347" cy="318503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96129" y="4530879"/>
              <a:ext cx="510451" cy="466113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53406" y="5157687"/>
              <a:ext cx="508607" cy="475333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66793" y="1135481"/>
              <a:ext cx="1155433" cy="1091215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00366" y="1255013"/>
              <a:ext cx="759713" cy="53492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23276" y="2446781"/>
              <a:ext cx="1491233" cy="70483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02075" y="1373416"/>
              <a:ext cx="921409" cy="826109"/>
            </a:xfrm>
            <a:prstGeom prst="rect">
              <a:avLst/>
            </a:prstGeom>
          </p:spPr>
        </p:pic>
      </p:grp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/>
              <a:t>Quantum</a:t>
            </a:r>
            <a:r>
              <a:rPr dirty="0" sz="2700" spc="-25"/>
              <a:t> </a:t>
            </a:r>
            <a:r>
              <a:rPr dirty="0" sz="2700"/>
              <a:t>–</a:t>
            </a:r>
            <a:r>
              <a:rPr dirty="0" sz="2700" spc="-20"/>
              <a:t> </a:t>
            </a:r>
            <a:r>
              <a:rPr dirty="0" sz="2700"/>
              <a:t>Enabled</a:t>
            </a:r>
            <a:r>
              <a:rPr dirty="0" sz="2700" spc="-25"/>
              <a:t> </a:t>
            </a:r>
            <a:r>
              <a:rPr dirty="0" sz="2700"/>
              <a:t>Department</a:t>
            </a:r>
            <a:r>
              <a:rPr dirty="0" sz="2700" spc="-20"/>
              <a:t> </a:t>
            </a:r>
            <a:r>
              <a:rPr dirty="0" sz="2700"/>
              <a:t>of</a:t>
            </a:r>
            <a:r>
              <a:rPr dirty="0" sz="2700" spc="-20"/>
              <a:t> </a:t>
            </a:r>
            <a:r>
              <a:rPr dirty="0" sz="2700"/>
              <a:t>the</a:t>
            </a:r>
            <a:r>
              <a:rPr dirty="0" sz="2700" spc="-170"/>
              <a:t> </a:t>
            </a:r>
            <a:r>
              <a:rPr dirty="0" sz="2700"/>
              <a:t>Air</a:t>
            </a:r>
            <a:r>
              <a:rPr dirty="0" sz="2700" spc="-20"/>
              <a:t> </a:t>
            </a:r>
            <a:r>
              <a:rPr dirty="0" sz="2700"/>
              <a:t>Force</a:t>
            </a:r>
            <a:r>
              <a:rPr dirty="0" sz="2700" spc="-20"/>
              <a:t> </a:t>
            </a:r>
            <a:r>
              <a:rPr dirty="0" sz="2700"/>
              <a:t>(DAF)</a:t>
            </a:r>
            <a:r>
              <a:rPr dirty="0" sz="2700" spc="-20"/>
              <a:t> </a:t>
            </a:r>
            <a:r>
              <a:rPr dirty="0" sz="2700" spc="-10"/>
              <a:t>Capabilities</a:t>
            </a:r>
            <a:endParaRPr sz="2700"/>
          </a:p>
        </p:txBody>
      </p:sp>
      <p:pic>
        <p:nvPicPr>
          <p:cNvPr id="83" name="object 8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691628" y="3624072"/>
            <a:ext cx="789431" cy="732281"/>
          </a:xfrm>
          <a:prstGeom prst="rect">
            <a:avLst/>
          </a:prstGeom>
        </p:spPr>
      </p:pic>
      <p:sp>
        <p:nvSpPr>
          <p:cNvPr id="84" name="object 8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85" name="object 8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40784" y="1053181"/>
            <a:ext cx="3081020" cy="530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8415">
              <a:lnSpc>
                <a:spcPts val="1985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Nearer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Term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85"/>
              </a:lnSpc>
            </a:pPr>
            <a:r>
              <a:rPr dirty="0" sz="1800">
                <a:latin typeface="Calibri"/>
                <a:cs typeface="Calibri"/>
              </a:rPr>
              <a:t>Requires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less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quantum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50654" y="3478593"/>
            <a:ext cx="6447155" cy="1250950"/>
          </a:xfrm>
          <a:prstGeom prst="rect">
            <a:avLst/>
          </a:prstGeom>
        </p:spPr>
        <p:txBody>
          <a:bodyPr wrap="square" lIns="0" tIns="175260" rIns="0" bIns="0" rtlCol="0" vert="horz">
            <a:spAutoFit/>
          </a:bodyPr>
          <a:lstStyle/>
          <a:p>
            <a:pPr algn="r">
              <a:lnSpc>
                <a:spcPts val="2540"/>
              </a:lnSpc>
              <a:spcBef>
                <a:spcPts val="1380"/>
              </a:spcBef>
              <a:tabLst>
                <a:tab pos="4101465" algn="l"/>
              </a:tabLst>
            </a:pPr>
            <a:r>
              <a:rPr dirty="0" baseline="32738" sz="4200" spc="-15" b="1">
                <a:solidFill>
                  <a:srgbClr val="FFFFFF"/>
                </a:solidFill>
                <a:latin typeface="Arial"/>
                <a:cs typeface="Arial"/>
              </a:rPr>
              <a:t>Self-</a:t>
            </a:r>
            <a:r>
              <a:rPr dirty="0" baseline="32738" sz="42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Distributed</a:t>
            </a:r>
            <a:endParaRPr sz="2800">
              <a:latin typeface="Arial"/>
              <a:cs typeface="Arial"/>
            </a:endParaRPr>
          </a:p>
          <a:p>
            <a:pPr algn="r">
              <a:lnSpc>
                <a:spcPts val="2540"/>
              </a:lnSpc>
              <a:tabLst>
                <a:tab pos="4566920" algn="l"/>
              </a:tabLst>
            </a:pP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Sustained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-32738" sz="4200" spc="-15" b="1">
                <a:solidFill>
                  <a:srgbClr val="FFFFFF"/>
                </a:solidFill>
                <a:latin typeface="Arial"/>
                <a:cs typeface="Arial"/>
              </a:rPr>
              <a:t>Computing</a:t>
            </a:r>
            <a:endParaRPr baseline="-32738" sz="4200">
              <a:latin typeface="Arial"/>
              <a:cs typeface="Arial"/>
            </a:endParaRPr>
          </a:p>
          <a:p>
            <a:pPr marL="495300">
              <a:lnSpc>
                <a:spcPct val="100000"/>
              </a:lnSpc>
            </a:pP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PNT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517648" y="3402329"/>
            <a:ext cx="7031990" cy="1385570"/>
            <a:chOff x="2517648" y="3402329"/>
            <a:chExt cx="7031990" cy="138557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7648" y="3402329"/>
              <a:ext cx="2366772" cy="138531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0" y="3613403"/>
              <a:ext cx="2386583" cy="9540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2600"/>
              <a:t>Quantum</a:t>
            </a:r>
            <a:r>
              <a:rPr dirty="0" sz="2600" spc="-95"/>
              <a:t> </a:t>
            </a:r>
            <a:r>
              <a:rPr dirty="0" sz="2600" spc="-30"/>
              <a:t>Technologies</a:t>
            </a:r>
            <a:r>
              <a:rPr dirty="0" sz="2600" spc="-35"/>
              <a:t> </a:t>
            </a:r>
            <a:r>
              <a:rPr dirty="0" sz="2600"/>
              <a:t>and</a:t>
            </a:r>
            <a:r>
              <a:rPr dirty="0" sz="2600" spc="-55"/>
              <a:t> </a:t>
            </a:r>
            <a:r>
              <a:rPr dirty="0" sz="2600"/>
              <a:t>DAF</a:t>
            </a:r>
            <a:r>
              <a:rPr dirty="0" sz="2600" spc="-65"/>
              <a:t> </a:t>
            </a:r>
            <a:r>
              <a:rPr dirty="0" sz="2600" spc="-10"/>
              <a:t>Needs</a:t>
            </a:r>
            <a:endParaRPr sz="2600"/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1938" y="1615440"/>
            <a:ext cx="6920471" cy="494918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3355973" y="2091932"/>
            <a:ext cx="67945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latin typeface="Calibri"/>
                <a:cs typeface="Calibri"/>
              </a:rPr>
              <a:t>1-</a:t>
            </a:r>
            <a:r>
              <a:rPr dirty="0" sz="1400">
                <a:latin typeface="Calibri"/>
                <a:cs typeface="Calibri"/>
              </a:rPr>
              <a:t>3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years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672524" y="1084135"/>
            <a:ext cx="3230245" cy="1246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5400">
              <a:lnSpc>
                <a:spcPts val="1985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Longer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Term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85"/>
              </a:lnSpc>
            </a:pPr>
            <a:r>
              <a:rPr dirty="0" sz="1800">
                <a:latin typeface="Calibri"/>
                <a:cs typeface="Calibri"/>
              </a:rPr>
              <a:t>Requires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more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quantum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64"/>
              </a:spcBef>
            </a:pPr>
            <a:endParaRPr sz="1800">
              <a:latin typeface="Calibri"/>
              <a:cs typeface="Calibri"/>
            </a:endParaRPr>
          </a:p>
          <a:p>
            <a:pPr algn="ctr" marL="143510">
              <a:lnSpc>
                <a:spcPct val="100000"/>
              </a:lnSpc>
            </a:pPr>
            <a:r>
              <a:rPr dirty="0" sz="1400" spc="-10">
                <a:latin typeface="Calibri"/>
                <a:cs typeface="Calibri"/>
              </a:rPr>
              <a:t>5-</a:t>
            </a:r>
            <a:r>
              <a:rPr dirty="0" sz="1400">
                <a:latin typeface="Calibri"/>
                <a:cs typeface="Calibri"/>
              </a:rPr>
              <a:t>10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years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355973" y="5855730"/>
            <a:ext cx="67945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latin typeface="Calibri"/>
                <a:cs typeface="Calibri"/>
              </a:rPr>
              <a:t>2-</a:t>
            </a:r>
            <a:r>
              <a:rPr dirty="0" sz="1400">
                <a:latin typeface="Calibri"/>
                <a:cs typeface="Calibri"/>
              </a:rPr>
              <a:t>5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years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993474" y="5855730"/>
            <a:ext cx="71437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>
                <a:latin typeface="Calibri"/>
                <a:cs typeface="Calibri"/>
              </a:rPr>
              <a:t>10+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years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7648" y="3402329"/>
            <a:ext cx="2366772" cy="1385315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2837954" y="3432185"/>
            <a:ext cx="172783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Self- Sustained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PNT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2800" y="3613403"/>
            <a:ext cx="2386583" cy="954024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7404234" y="3640813"/>
            <a:ext cx="1906270" cy="87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Distributed Computing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575787" y="714755"/>
            <a:ext cx="9307195" cy="4850130"/>
            <a:chOff x="2575787" y="714755"/>
            <a:chExt cx="9307195" cy="4850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5787" y="1384554"/>
              <a:ext cx="6628409" cy="41803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417051" y="714755"/>
              <a:ext cx="3465829" cy="3007360"/>
            </a:xfrm>
            <a:custGeom>
              <a:avLst/>
              <a:gdLst/>
              <a:ahLst/>
              <a:cxnLst/>
              <a:rect l="l" t="t" r="r" b="b"/>
              <a:pathLst>
                <a:path w="3465829" h="3007360">
                  <a:moveTo>
                    <a:pt x="3465576" y="0"/>
                  </a:moveTo>
                  <a:lnTo>
                    <a:pt x="0" y="0"/>
                  </a:lnTo>
                  <a:lnTo>
                    <a:pt x="0" y="3006852"/>
                  </a:lnTo>
                  <a:lnTo>
                    <a:pt x="3465576" y="3006852"/>
                  </a:lnTo>
                  <a:lnTo>
                    <a:pt x="3465576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6550" y="1135374"/>
              <a:ext cx="1245107" cy="8313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5026" y="2807970"/>
              <a:ext cx="1246631" cy="83058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5026" y="1973580"/>
              <a:ext cx="1251203" cy="83439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91472" y="2478023"/>
              <a:ext cx="908240" cy="116052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9167555" y="755046"/>
            <a:ext cx="2125345" cy="390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30" b="1">
                <a:solidFill>
                  <a:srgbClr val="1C2246"/>
                </a:solidFill>
                <a:latin typeface="Arial Narrow"/>
                <a:cs typeface="Arial Narrow"/>
              </a:rPr>
              <a:t>AFRL</a:t>
            </a:r>
            <a:r>
              <a:rPr dirty="0" sz="1200" spc="-10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20" b="1">
                <a:solidFill>
                  <a:srgbClr val="1C2246"/>
                </a:solidFill>
                <a:latin typeface="Arial Narrow"/>
                <a:cs typeface="Arial Narrow"/>
              </a:rPr>
              <a:t>INFORMATION</a:t>
            </a:r>
            <a:r>
              <a:rPr dirty="0" sz="1200" spc="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35" b="1">
                <a:solidFill>
                  <a:srgbClr val="1C2246"/>
                </a:solidFill>
                <a:latin typeface="Arial Narrow"/>
                <a:cs typeface="Arial Narrow"/>
              </a:rPr>
              <a:t>DIRECTORATE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435"/>
              </a:lnSpc>
            </a:pPr>
            <a:r>
              <a:rPr dirty="0" sz="1200">
                <a:latin typeface="Calibri"/>
                <a:cs typeface="Calibri"/>
              </a:rPr>
              <a:t>Rome,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NY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89947" y="1136903"/>
            <a:ext cx="908303" cy="129692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9375" y="546376"/>
            <a:ext cx="6184265" cy="40703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/>
              <a:t>Quantum</a:t>
            </a:r>
            <a:r>
              <a:rPr dirty="0" sz="2500" spc="-55"/>
              <a:t> </a:t>
            </a:r>
            <a:r>
              <a:rPr dirty="0" sz="2500"/>
              <a:t>Information</a:t>
            </a:r>
            <a:r>
              <a:rPr dirty="0" sz="2500" spc="-45"/>
              <a:t> </a:t>
            </a:r>
            <a:r>
              <a:rPr dirty="0" sz="2500"/>
              <a:t>Science</a:t>
            </a:r>
            <a:r>
              <a:rPr dirty="0" sz="2500" spc="-60"/>
              <a:t> </a:t>
            </a:r>
            <a:r>
              <a:rPr dirty="0" sz="2500"/>
              <a:t>around</a:t>
            </a:r>
            <a:r>
              <a:rPr dirty="0" sz="2500" spc="-175"/>
              <a:t> </a:t>
            </a:r>
            <a:r>
              <a:rPr dirty="0" sz="2500" spc="-20"/>
              <a:t>AFRL</a:t>
            </a:r>
            <a:endParaRPr sz="2500"/>
          </a:p>
        </p:txBody>
      </p:sp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135268" y="1148670"/>
          <a:ext cx="4058285" cy="510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8750"/>
              </a:tblGrid>
              <a:tr h="775335">
                <a:tc>
                  <a:txBody>
                    <a:bodyPr/>
                    <a:lstStyle/>
                    <a:p>
                      <a:pPr marL="45720" marR="115570" indent="-6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RD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(Directed</a:t>
                      </a:r>
                      <a:r>
                        <a:rPr dirty="0" sz="14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Energy):</a:t>
                      </a:r>
                      <a:r>
                        <a:rPr dirty="0" sz="14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Satellite-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Quantum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Networking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(DeLange,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Lafler,</a:t>
                      </a:r>
                      <a:r>
                        <a:rPr dirty="0" sz="1400" spc="3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Lanning;</a:t>
                      </a:r>
                      <a:r>
                        <a:rPr dirty="0" sz="14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NM)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0DB"/>
                    </a:solidFill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45720" marR="10731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RI</a:t>
                      </a:r>
                      <a:r>
                        <a:rPr dirty="0" sz="14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(Information):</a:t>
                      </a:r>
                      <a:r>
                        <a:rPr dirty="0" sz="1400" spc="2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Quantum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Computing,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Communication,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Networking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(Hucul,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LaHaye,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Sheridan,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A.M.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Smith,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Z.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Smith,</a:t>
                      </a:r>
                      <a:r>
                        <a:rPr dirty="0" sz="1400" spc="2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Wessing;</a:t>
                      </a:r>
                      <a:r>
                        <a:rPr dirty="0" sz="14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NY)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D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45720" marR="7467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60" b="1">
                          <a:latin typeface="Arial"/>
                          <a:cs typeface="Arial"/>
                        </a:rPr>
                        <a:t>RY </a:t>
                      </a:r>
                      <a:r>
                        <a:rPr dirty="0" sz="1400" spc="-40" b="1">
                          <a:latin typeface="Arial"/>
                          <a:cs typeface="Arial"/>
                        </a:rPr>
                        <a:t>(Sensors):</a:t>
                      </a:r>
                      <a:r>
                        <a:rPr dirty="0" sz="1400" spc="-9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Quantum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emitters,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Device fabrication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(Hendrickson,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Usechak;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OH)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0DB"/>
                    </a:solidFill>
                  </a:tcPr>
                </a:tc>
              </a:tr>
              <a:tr h="775335">
                <a:tc>
                  <a:txBody>
                    <a:bodyPr/>
                    <a:lstStyle/>
                    <a:p>
                      <a:pPr marL="45720" marR="546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400" spc="-20" b="1">
                          <a:latin typeface="Arial"/>
                          <a:cs typeface="Arial"/>
                        </a:rPr>
                        <a:t>RV</a:t>
                      </a:r>
                      <a:r>
                        <a:rPr dirty="0" sz="14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 b="1">
                          <a:latin typeface="Arial"/>
                          <a:cs typeface="Arial"/>
                        </a:rPr>
                        <a:t>(Space</a:t>
                      </a:r>
                      <a:r>
                        <a:rPr dirty="0" sz="14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40" b="1">
                          <a:latin typeface="Arial"/>
                          <a:cs typeface="Arial"/>
                        </a:rPr>
                        <a:t>Vehicles):</a:t>
                      </a:r>
                      <a:r>
                        <a:rPr dirty="0" sz="1400" spc="-9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Position,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Navigation,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Timing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(Elgin,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Gregoire,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Kasch,</a:t>
                      </a:r>
                      <a:r>
                        <a:rPr dirty="0" sz="14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Kryzweski,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Metcalf, Squires,</a:t>
                      </a:r>
                      <a:r>
                        <a:rPr dirty="0" sz="14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Olson;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NM)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D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45720" marR="1479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RX</a:t>
                      </a:r>
                      <a:r>
                        <a:rPr dirty="0" sz="140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(Materials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Manufacturing):</a:t>
                      </a:r>
                      <a:r>
                        <a:rPr dirty="0" sz="1400" spc="-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Solid-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State Quantum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Defects,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Materials,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Supply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Chain (Bedford,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Bissell,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Dass,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Pachter,</a:t>
                      </a:r>
                      <a:r>
                        <a:rPr dirty="0" sz="14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Slocum;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OH)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0DB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45720" marR="282575" indent="-6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AFOSR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6.1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Basic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Research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funding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QIS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(Metcalfe,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Tabakov;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DC,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Lyke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SOARD;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Richards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AOARD;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Dudley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EOARD)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D"/>
                    </a:solidFill>
                  </a:tcPr>
                </a:tc>
              </a:tr>
              <a:tr h="775335">
                <a:tc>
                  <a:txBody>
                    <a:bodyPr/>
                    <a:lstStyle/>
                    <a:p>
                      <a:pPr marL="45720" marR="21018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400" spc="-35" b="1">
                          <a:latin typeface="Arial"/>
                          <a:cs typeface="Arial"/>
                        </a:rPr>
                        <a:t>Quantum</a:t>
                      </a:r>
                      <a:r>
                        <a:rPr dirty="0" sz="14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 b="1">
                          <a:latin typeface="Arial"/>
                          <a:cs typeface="Arial"/>
                        </a:rPr>
                        <a:t>Senior Scientist</a:t>
                      </a:r>
                      <a:r>
                        <a:rPr dirty="0" sz="1400" spc="-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 b="1">
                          <a:latin typeface="Arial"/>
                          <a:cs typeface="Arial"/>
                        </a:rPr>
                        <a:t>(ST):</a:t>
                      </a:r>
                      <a:r>
                        <a:rPr dirty="0" sz="14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Soderberg;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NY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Quantum</a:t>
                      </a:r>
                      <a:r>
                        <a:rPr dirty="0" sz="1400" spc="-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Senior</a:t>
                      </a:r>
                      <a:r>
                        <a:rPr dirty="0" sz="1400" spc="-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Advisor</a:t>
                      </a:r>
                      <a:r>
                        <a:rPr dirty="0" sz="14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4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Strategic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Partnerships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Hayduk;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NY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0DB"/>
                    </a:solidFill>
                  </a:tcPr>
                </a:tc>
              </a:tr>
            </a:tbl>
          </a:graphicData>
        </a:graphic>
      </p:graphicFrame>
      <p:grpSp>
        <p:nvGrpSpPr>
          <p:cNvPr id="13" name="object 13" descr=""/>
          <p:cNvGrpSpPr/>
          <p:nvPr/>
        </p:nvGrpSpPr>
        <p:grpSpPr>
          <a:xfrm>
            <a:off x="4186428" y="957066"/>
            <a:ext cx="3448050" cy="3409950"/>
            <a:chOff x="4186428" y="957066"/>
            <a:chExt cx="3448050" cy="3409950"/>
          </a:xfrm>
        </p:grpSpPr>
        <p:sp>
          <p:nvSpPr>
            <p:cNvPr id="14" name="object 14" descr=""/>
            <p:cNvSpPr/>
            <p:nvPr/>
          </p:nvSpPr>
          <p:spPr>
            <a:xfrm>
              <a:off x="5357563" y="4251253"/>
              <a:ext cx="459105" cy="11430"/>
            </a:xfrm>
            <a:custGeom>
              <a:avLst/>
              <a:gdLst/>
              <a:ahLst/>
              <a:cxnLst/>
              <a:rect l="l" t="t" r="r" b="b"/>
              <a:pathLst>
                <a:path w="459104" h="11429">
                  <a:moveTo>
                    <a:pt x="458724" y="111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4A8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167117" y="4137921"/>
              <a:ext cx="231775" cy="228600"/>
            </a:xfrm>
            <a:custGeom>
              <a:avLst/>
              <a:gdLst/>
              <a:ahLst/>
              <a:cxnLst/>
              <a:rect l="l" t="t" r="r" b="b"/>
              <a:pathLst>
                <a:path w="231775" h="228600">
                  <a:moveTo>
                    <a:pt x="231317" y="0"/>
                  </a:moveTo>
                  <a:lnTo>
                    <a:pt x="0" y="108699"/>
                  </a:lnTo>
                  <a:lnTo>
                    <a:pt x="225755" y="228536"/>
                  </a:lnTo>
                  <a:lnTo>
                    <a:pt x="231317" y="0"/>
                  </a:lnTo>
                  <a:close/>
                </a:path>
              </a:pathLst>
            </a:custGeom>
            <a:solidFill>
              <a:srgbClr val="004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082028" y="1595627"/>
              <a:ext cx="459740" cy="1163320"/>
            </a:xfrm>
            <a:custGeom>
              <a:avLst/>
              <a:gdLst/>
              <a:ahLst/>
              <a:cxnLst/>
              <a:rect l="l" t="t" r="r" b="b"/>
              <a:pathLst>
                <a:path w="459740" h="1163320">
                  <a:moveTo>
                    <a:pt x="0" y="0"/>
                  </a:moveTo>
                  <a:lnTo>
                    <a:pt x="459701" y="1163256"/>
                  </a:lnTo>
                </a:path>
              </a:pathLst>
            </a:custGeom>
            <a:ln w="76199">
              <a:solidFill>
                <a:srgbClr val="00BB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421422" y="2681439"/>
              <a:ext cx="212725" cy="254635"/>
            </a:xfrm>
            <a:custGeom>
              <a:avLst/>
              <a:gdLst/>
              <a:ahLst/>
              <a:cxnLst/>
              <a:rect l="l" t="t" r="r" b="b"/>
              <a:pathLst>
                <a:path w="212725" h="254635">
                  <a:moveTo>
                    <a:pt x="212610" y="0"/>
                  </a:moveTo>
                  <a:lnTo>
                    <a:pt x="0" y="84010"/>
                  </a:lnTo>
                  <a:lnTo>
                    <a:pt x="190309" y="254609"/>
                  </a:lnTo>
                  <a:lnTo>
                    <a:pt x="212610" y="0"/>
                  </a:lnTo>
                  <a:close/>
                </a:path>
              </a:pathLst>
            </a:custGeom>
            <a:solidFill>
              <a:srgbClr val="00BB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186428" y="957066"/>
              <a:ext cx="2706370" cy="2122170"/>
            </a:xfrm>
            <a:custGeom>
              <a:avLst/>
              <a:gdLst/>
              <a:ahLst/>
              <a:cxnLst/>
              <a:rect l="l" t="t" r="r" b="b"/>
              <a:pathLst>
                <a:path w="2706370" h="2122170">
                  <a:moveTo>
                    <a:pt x="2352154" y="0"/>
                  </a:moveTo>
                  <a:lnTo>
                    <a:pt x="353707" y="0"/>
                  </a:lnTo>
                  <a:lnTo>
                    <a:pt x="305710" y="3229"/>
                  </a:lnTo>
                  <a:lnTo>
                    <a:pt x="259676" y="12635"/>
                  </a:lnTo>
                  <a:lnTo>
                    <a:pt x="216026" y="27797"/>
                  </a:lnTo>
                  <a:lnTo>
                    <a:pt x="175182" y="48293"/>
                  </a:lnTo>
                  <a:lnTo>
                    <a:pt x="137565" y="73702"/>
                  </a:lnTo>
                  <a:lnTo>
                    <a:pt x="103597" y="103601"/>
                  </a:lnTo>
                  <a:lnTo>
                    <a:pt x="73698" y="137571"/>
                  </a:lnTo>
                  <a:lnTo>
                    <a:pt x="48290" y="175188"/>
                  </a:lnTo>
                  <a:lnTo>
                    <a:pt x="27795" y="216032"/>
                  </a:lnTo>
                  <a:lnTo>
                    <a:pt x="12634" y="259681"/>
                  </a:lnTo>
                  <a:lnTo>
                    <a:pt x="3228" y="305713"/>
                  </a:lnTo>
                  <a:lnTo>
                    <a:pt x="0" y="353707"/>
                  </a:lnTo>
                  <a:lnTo>
                    <a:pt x="0" y="1768475"/>
                  </a:lnTo>
                  <a:lnTo>
                    <a:pt x="3228" y="1816468"/>
                  </a:lnTo>
                  <a:lnTo>
                    <a:pt x="12634" y="1862500"/>
                  </a:lnTo>
                  <a:lnTo>
                    <a:pt x="27795" y="1906148"/>
                  </a:lnTo>
                  <a:lnTo>
                    <a:pt x="48290" y="1946990"/>
                  </a:lnTo>
                  <a:lnTo>
                    <a:pt x="73698" y="1984606"/>
                  </a:lnTo>
                  <a:lnTo>
                    <a:pt x="103597" y="2018574"/>
                  </a:lnTo>
                  <a:lnTo>
                    <a:pt x="137565" y="2048472"/>
                  </a:lnTo>
                  <a:lnTo>
                    <a:pt x="175182" y="2073879"/>
                  </a:lnTo>
                  <a:lnTo>
                    <a:pt x="216026" y="2094374"/>
                  </a:lnTo>
                  <a:lnTo>
                    <a:pt x="259676" y="2109535"/>
                  </a:lnTo>
                  <a:lnTo>
                    <a:pt x="305710" y="2118941"/>
                  </a:lnTo>
                  <a:lnTo>
                    <a:pt x="353707" y="2122170"/>
                  </a:lnTo>
                  <a:lnTo>
                    <a:pt x="2352154" y="2122170"/>
                  </a:lnTo>
                  <a:lnTo>
                    <a:pt x="2400151" y="2118941"/>
                  </a:lnTo>
                  <a:lnTo>
                    <a:pt x="2446185" y="2109535"/>
                  </a:lnTo>
                  <a:lnTo>
                    <a:pt x="2489835" y="2094374"/>
                  </a:lnTo>
                  <a:lnTo>
                    <a:pt x="2530679" y="2073879"/>
                  </a:lnTo>
                  <a:lnTo>
                    <a:pt x="2568296" y="2048472"/>
                  </a:lnTo>
                  <a:lnTo>
                    <a:pt x="2602264" y="2018574"/>
                  </a:lnTo>
                  <a:lnTo>
                    <a:pt x="2632163" y="1984606"/>
                  </a:lnTo>
                  <a:lnTo>
                    <a:pt x="2657571" y="1946990"/>
                  </a:lnTo>
                  <a:lnTo>
                    <a:pt x="2678066" y="1906148"/>
                  </a:lnTo>
                  <a:lnTo>
                    <a:pt x="2693227" y="1862500"/>
                  </a:lnTo>
                  <a:lnTo>
                    <a:pt x="2702633" y="1816468"/>
                  </a:lnTo>
                  <a:lnTo>
                    <a:pt x="2705862" y="1768475"/>
                  </a:lnTo>
                  <a:lnTo>
                    <a:pt x="2705862" y="353707"/>
                  </a:lnTo>
                  <a:lnTo>
                    <a:pt x="2702633" y="305713"/>
                  </a:lnTo>
                  <a:lnTo>
                    <a:pt x="2693227" y="259681"/>
                  </a:lnTo>
                  <a:lnTo>
                    <a:pt x="2678066" y="216032"/>
                  </a:lnTo>
                  <a:lnTo>
                    <a:pt x="2657571" y="175188"/>
                  </a:lnTo>
                  <a:lnTo>
                    <a:pt x="2632163" y="137571"/>
                  </a:lnTo>
                  <a:lnTo>
                    <a:pt x="2602264" y="103601"/>
                  </a:lnTo>
                  <a:lnTo>
                    <a:pt x="2568296" y="73702"/>
                  </a:lnTo>
                  <a:lnTo>
                    <a:pt x="2530679" y="48293"/>
                  </a:lnTo>
                  <a:lnTo>
                    <a:pt x="2489835" y="27797"/>
                  </a:lnTo>
                  <a:lnTo>
                    <a:pt x="2446185" y="12635"/>
                  </a:lnTo>
                  <a:lnTo>
                    <a:pt x="2400151" y="3229"/>
                  </a:lnTo>
                  <a:lnTo>
                    <a:pt x="2352154" y="0"/>
                  </a:lnTo>
                  <a:close/>
                </a:path>
              </a:pathLst>
            </a:custGeom>
            <a:solidFill>
              <a:srgbClr val="C6F5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2056" y="1613915"/>
              <a:ext cx="999744" cy="133274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4350" y="2157983"/>
              <a:ext cx="1429512" cy="8039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5206" y="1423415"/>
              <a:ext cx="1447799" cy="710183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5144160" y="1001223"/>
            <a:ext cx="1577975" cy="387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0345">
              <a:lnSpc>
                <a:spcPts val="1425"/>
              </a:lnSpc>
              <a:spcBef>
                <a:spcPts val="100"/>
              </a:spcBef>
            </a:pPr>
            <a:r>
              <a:rPr dirty="0" sz="1200" spc="-30" b="1">
                <a:solidFill>
                  <a:srgbClr val="1C2246"/>
                </a:solidFill>
                <a:latin typeface="Arial Narrow"/>
                <a:cs typeface="Arial Narrow"/>
              </a:rPr>
              <a:t>AFRL</a:t>
            </a:r>
            <a:r>
              <a:rPr dirty="0" sz="1200" spc="-3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45" b="1">
                <a:solidFill>
                  <a:srgbClr val="1C2246"/>
                </a:solidFill>
                <a:latin typeface="Arial Narrow"/>
                <a:cs typeface="Arial Narrow"/>
              </a:rPr>
              <a:t>HEADQUARTERS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425"/>
              </a:lnSpc>
            </a:pPr>
            <a:r>
              <a:rPr dirty="0" sz="1200" spc="-10">
                <a:latin typeface="Calibri"/>
                <a:cs typeface="Calibri"/>
              </a:rPr>
              <a:t>Wright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Patterson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AFB</a:t>
            </a:r>
            <a:r>
              <a:rPr dirty="0" sz="1200">
                <a:solidFill>
                  <a:srgbClr val="1C2246"/>
                </a:solidFill>
                <a:latin typeface="Pill Alt 300mg Rg"/>
                <a:cs typeface="Pill Alt 300mg Rg"/>
              </a:rPr>
              <a:t>,</a:t>
            </a:r>
            <a:r>
              <a:rPr dirty="0" sz="1200" spc="-20">
                <a:solidFill>
                  <a:srgbClr val="1C2246"/>
                </a:solidFill>
                <a:latin typeface="Pill Alt 300mg Rg"/>
                <a:cs typeface="Pill Alt 300mg Rg"/>
              </a:rPr>
              <a:t> </a:t>
            </a:r>
            <a:r>
              <a:rPr dirty="0" sz="1200" spc="-25">
                <a:solidFill>
                  <a:srgbClr val="1C2246"/>
                </a:solidFill>
                <a:latin typeface="Pill Alt 300mg Rg"/>
                <a:cs typeface="Pill Alt 300mg Rg"/>
              </a:rPr>
              <a:t>OH</a:t>
            </a:r>
            <a:endParaRPr sz="1200">
              <a:latin typeface="Pill Alt 300mg Rg"/>
              <a:cs typeface="Pill Alt 300mg Rg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8551164" y="1914142"/>
            <a:ext cx="3190875" cy="2713990"/>
            <a:chOff x="8551164" y="1914142"/>
            <a:chExt cx="3190875" cy="2713990"/>
          </a:xfrm>
        </p:grpSpPr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54974" y="1914142"/>
              <a:ext cx="886205" cy="102184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51164" y="2968751"/>
              <a:ext cx="900683" cy="57150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9090660" y="3896869"/>
              <a:ext cx="2651125" cy="730885"/>
            </a:xfrm>
            <a:custGeom>
              <a:avLst/>
              <a:gdLst/>
              <a:ahLst/>
              <a:cxnLst/>
              <a:rect l="l" t="t" r="r" b="b"/>
              <a:pathLst>
                <a:path w="2651125" h="730885">
                  <a:moveTo>
                    <a:pt x="2529205" y="0"/>
                  </a:moveTo>
                  <a:lnTo>
                    <a:pt x="121793" y="0"/>
                  </a:lnTo>
                  <a:lnTo>
                    <a:pt x="74387" y="9571"/>
                  </a:lnTo>
                  <a:lnTo>
                    <a:pt x="35674" y="35674"/>
                  </a:lnTo>
                  <a:lnTo>
                    <a:pt x="9571" y="74387"/>
                  </a:lnTo>
                  <a:lnTo>
                    <a:pt x="0" y="121793"/>
                  </a:lnTo>
                  <a:lnTo>
                    <a:pt x="0" y="608965"/>
                  </a:lnTo>
                  <a:lnTo>
                    <a:pt x="9571" y="656370"/>
                  </a:lnTo>
                  <a:lnTo>
                    <a:pt x="35674" y="695083"/>
                  </a:lnTo>
                  <a:lnTo>
                    <a:pt x="74387" y="721186"/>
                  </a:lnTo>
                  <a:lnTo>
                    <a:pt x="121793" y="730758"/>
                  </a:lnTo>
                  <a:lnTo>
                    <a:pt x="2529205" y="730758"/>
                  </a:lnTo>
                  <a:lnTo>
                    <a:pt x="2576610" y="721186"/>
                  </a:lnTo>
                  <a:lnTo>
                    <a:pt x="2615323" y="695083"/>
                  </a:lnTo>
                  <a:lnTo>
                    <a:pt x="2641426" y="656370"/>
                  </a:lnTo>
                  <a:lnTo>
                    <a:pt x="2650998" y="608965"/>
                  </a:lnTo>
                  <a:lnTo>
                    <a:pt x="2650998" y="121793"/>
                  </a:lnTo>
                  <a:lnTo>
                    <a:pt x="2641426" y="74387"/>
                  </a:lnTo>
                  <a:lnTo>
                    <a:pt x="2615323" y="35674"/>
                  </a:lnTo>
                  <a:lnTo>
                    <a:pt x="2576610" y="9571"/>
                  </a:lnTo>
                  <a:lnTo>
                    <a:pt x="2529205" y="0"/>
                  </a:lnTo>
                  <a:close/>
                </a:path>
              </a:pathLst>
            </a:custGeom>
            <a:solidFill>
              <a:srgbClr val="F4CFD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9674125" y="3972241"/>
            <a:ext cx="1953895" cy="56959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dirty="0" sz="1200" b="1">
                <a:solidFill>
                  <a:srgbClr val="1C2246"/>
                </a:solidFill>
                <a:latin typeface="Arial Narrow"/>
                <a:cs typeface="Arial Narrow"/>
              </a:rPr>
              <a:t>AIR</a:t>
            </a:r>
            <a:r>
              <a:rPr dirty="0" sz="1200" spc="4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60" b="1">
                <a:solidFill>
                  <a:srgbClr val="1C2246"/>
                </a:solidFill>
                <a:latin typeface="Arial Narrow"/>
                <a:cs typeface="Arial Narrow"/>
              </a:rPr>
              <a:t>FORCE</a:t>
            </a:r>
            <a:r>
              <a:rPr dirty="0" sz="1200" spc="40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55" b="1">
                <a:solidFill>
                  <a:srgbClr val="1C2246"/>
                </a:solidFill>
                <a:latin typeface="Arial Narrow"/>
                <a:cs typeface="Arial Narrow"/>
              </a:rPr>
              <a:t>OFFICE</a:t>
            </a:r>
            <a:r>
              <a:rPr dirty="0" sz="1200" spc="3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25" b="1">
                <a:solidFill>
                  <a:srgbClr val="1C2246"/>
                </a:solidFill>
                <a:latin typeface="Arial Narrow"/>
                <a:cs typeface="Arial Narrow"/>
              </a:rPr>
              <a:t>OF </a:t>
            </a:r>
            <a:r>
              <a:rPr dirty="0" sz="1200" spc="-20" b="1">
                <a:solidFill>
                  <a:srgbClr val="1C2246"/>
                </a:solidFill>
                <a:latin typeface="Arial Narrow"/>
                <a:cs typeface="Arial Narrow"/>
              </a:rPr>
              <a:t>SCIENTIFIC</a:t>
            </a:r>
            <a:r>
              <a:rPr dirty="0" sz="1200" spc="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45" b="1">
                <a:solidFill>
                  <a:srgbClr val="1C2246"/>
                </a:solidFill>
                <a:latin typeface="Arial Narrow"/>
                <a:cs typeface="Arial Narrow"/>
              </a:rPr>
              <a:t>RESEARCH</a:t>
            </a:r>
            <a:r>
              <a:rPr dirty="0" sz="1200" spc="10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10" b="1">
                <a:solidFill>
                  <a:srgbClr val="1C2246"/>
                </a:solidFill>
                <a:latin typeface="Arial Narrow"/>
                <a:cs typeface="Arial Narrow"/>
              </a:rPr>
              <a:t>(AFOSR)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390"/>
              </a:lnSpc>
            </a:pPr>
            <a:r>
              <a:rPr dirty="0" sz="1200" spc="-10">
                <a:latin typeface="Calibri"/>
                <a:cs typeface="Calibri"/>
              </a:rPr>
              <a:t>Arlington,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VA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5612129" y="3760470"/>
            <a:ext cx="4029075" cy="2739390"/>
            <a:chOff x="5612129" y="3760470"/>
            <a:chExt cx="4029075" cy="2739390"/>
          </a:xfrm>
        </p:grpSpPr>
        <p:pic>
          <p:nvPicPr>
            <p:cNvPr id="29" name="object 2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86038" y="3760470"/>
              <a:ext cx="954785" cy="954785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5612129" y="4106414"/>
              <a:ext cx="3011170" cy="2393950"/>
            </a:xfrm>
            <a:custGeom>
              <a:avLst/>
              <a:gdLst/>
              <a:ahLst/>
              <a:cxnLst/>
              <a:rect l="l" t="t" r="r" b="b"/>
              <a:pathLst>
                <a:path w="3011170" h="2393950">
                  <a:moveTo>
                    <a:pt x="2611742" y="0"/>
                  </a:moveTo>
                  <a:lnTo>
                    <a:pt x="398919" y="0"/>
                  </a:lnTo>
                  <a:lnTo>
                    <a:pt x="352396" y="2683"/>
                  </a:lnTo>
                  <a:lnTo>
                    <a:pt x="307450" y="10535"/>
                  </a:lnTo>
                  <a:lnTo>
                    <a:pt x="264379" y="23256"/>
                  </a:lnTo>
                  <a:lnTo>
                    <a:pt x="223483" y="40546"/>
                  </a:lnTo>
                  <a:lnTo>
                    <a:pt x="185062" y="62106"/>
                  </a:lnTo>
                  <a:lnTo>
                    <a:pt x="149414" y="87637"/>
                  </a:lnTo>
                  <a:lnTo>
                    <a:pt x="116840" y="116839"/>
                  </a:lnTo>
                  <a:lnTo>
                    <a:pt x="87637" y="149414"/>
                  </a:lnTo>
                  <a:lnTo>
                    <a:pt x="62106" y="185062"/>
                  </a:lnTo>
                  <a:lnTo>
                    <a:pt x="40546" y="223483"/>
                  </a:lnTo>
                  <a:lnTo>
                    <a:pt x="23256" y="264379"/>
                  </a:lnTo>
                  <a:lnTo>
                    <a:pt x="10535" y="307450"/>
                  </a:lnTo>
                  <a:lnTo>
                    <a:pt x="2683" y="352396"/>
                  </a:lnTo>
                  <a:lnTo>
                    <a:pt x="0" y="398919"/>
                  </a:lnTo>
                  <a:lnTo>
                    <a:pt x="0" y="1994535"/>
                  </a:lnTo>
                  <a:lnTo>
                    <a:pt x="2683" y="2041055"/>
                  </a:lnTo>
                  <a:lnTo>
                    <a:pt x="10535" y="2085999"/>
                  </a:lnTo>
                  <a:lnTo>
                    <a:pt x="23256" y="2129068"/>
                  </a:lnTo>
                  <a:lnTo>
                    <a:pt x="40546" y="2169962"/>
                  </a:lnTo>
                  <a:lnTo>
                    <a:pt x="62106" y="2208382"/>
                  </a:lnTo>
                  <a:lnTo>
                    <a:pt x="87637" y="2244029"/>
                  </a:lnTo>
                  <a:lnTo>
                    <a:pt x="116840" y="2276603"/>
                  </a:lnTo>
                  <a:lnTo>
                    <a:pt x="149414" y="2305805"/>
                  </a:lnTo>
                  <a:lnTo>
                    <a:pt x="185062" y="2331336"/>
                  </a:lnTo>
                  <a:lnTo>
                    <a:pt x="223483" y="2352896"/>
                  </a:lnTo>
                  <a:lnTo>
                    <a:pt x="264379" y="2370185"/>
                  </a:lnTo>
                  <a:lnTo>
                    <a:pt x="307450" y="2382906"/>
                  </a:lnTo>
                  <a:lnTo>
                    <a:pt x="352396" y="2390758"/>
                  </a:lnTo>
                  <a:lnTo>
                    <a:pt x="398919" y="2393442"/>
                  </a:lnTo>
                  <a:lnTo>
                    <a:pt x="2611742" y="2393442"/>
                  </a:lnTo>
                  <a:lnTo>
                    <a:pt x="2658265" y="2390758"/>
                  </a:lnTo>
                  <a:lnTo>
                    <a:pt x="2703211" y="2382906"/>
                  </a:lnTo>
                  <a:lnTo>
                    <a:pt x="2746282" y="2370185"/>
                  </a:lnTo>
                  <a:lnTo>
                    <a:pt x="2787178" y="2352896"/>
                  </a:lnTo>
                  <a:lnTo>
                    <a:pt x="2825599" y="2331336"/>
                  </a:lnTo>
                  <a:lnTo>
                    <a:pt x="2861247" y="2305805"/>
                  </a:lnTo>
                  <a:lnTo>
                    <a:pt x="2893822" y="2276603"/>
                  </a:lnTo>
                  <a:lnTo>
                    <a:pt x="2923024" y="2244029"/>
                  </a:lnTo>
                  <a:lnTo>
                    <a:pt x="2948555" y="2208382"/>
                  </a:lnTo>
                  <a:lnTo>
                    <a:pt x="2970115" y="2169962"/>
                  </a:lnTo>
                  <a:lnTo>
                    <a:pt x="2987405" y="2129068"/>
                  </a:lnTo>
                  <a:lnTo>
                    <a:pt x="3000126" y="2085999"/>
                  </a:lnTo>
                  <a:lnTo>
                    <a:pt x="3007978" y="2041055"/>
                  </a:lnTo>
                  <a:lnTo>
                    <a:pt x="3010662" y="1994535"/>
                  </a:lnTo>
                  <a:lnTo>
                    <a:pt x="3010662" y="398919"/>
                  </a:lnTo>
                  <a:lnTo>
                    <a:pt x="3007978" y="352396"/>
                  </a:lnTo>
                  <a:lnTo>
                    <a:pt x="3000126" y="307450"/>
                  </a:lnTo>
                  <a:lnTo>
                    <a:pt x="2987405" y="264379"/>
                  </a:lnTo>
                  <a:lnTo>
                    <a:pt x="2970115" y="223483"/>
                  </a:lnTo>
                  <a:lnTo>
                    <a:pt x="2948555" y="185062"/>
                  </a:lnTo>
                  <a:lnTo>
                    <a:pt x="2923024" y="149414"/>
                  </a:lnTo>
                  <a:lnTo>
                    <a:pt x="2893822" y="116840"/>
                  </a:lnTo>
                  <a:lnTo>
                    <a:pt x="2861247" y="87637"/>
                  </a:lnTo>
                  <a:lnTo>
                    <a:pt x="2825599" y="62106"/>
                  </a:lnTo>
                  <a:lnTo>
                    <a:pt x="2787178" y="40546"/>
                  </a:lnTo>
                  <a:lnTo>
                    <a:pt x="2746282" y="23256"/>
                  </a:lnTo>
                  <a:lnTo>
                    <a:pt x="2703211" y="10535"/>
                  </a:lnTo>
                  <a:lnTo>
                    <a:pt x="2658265" y="2683"/>
                  </a:lnTo>
                  <a:lnTo>
                    <a:pt x="2611742" y="0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0155" y="5494020"/>
              <a:ext cx="1323594" cy="88163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14059" y="5414772"/>
              <a:ext cx="1303019" cy="92278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27775" y="4527801"/>
              <a:ext cx="1275587" cy="895351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026199" y="4765197"/>
              <a:ext cx="904240" cy="497205"/>
            </a:xfrm>
            <a:custGeom>
              <a:avLst/>
              <a:gdLst/>
              <a:ahLst/>
              <a:cxnLst/>
              <a:rect l="l" t="t" r="r" b="b"/>
              <a:pathLst>
                <a:path w="904240" h="497204">
                  <a:moveTo>
                    <a:pt x="47358" y="0"/>
                  </a:moveTo>
                  <a:lnTo>
                    <a:pt x="0" y="92544"/>
                  </a:lnTo>
                  <a:lnTo>
                    <a:pt x="904074" y="496785"/>
                  </a:lnTo>
                  <a:lnTo>
                    <a:pt x="47358" y="0"/>
                  </a:lnTo>
                  <a:close/>
                </a:path>
              </a:pathLst>
            </a:custGeom>
            <a:solidFill>
              <a:srgbClr val="FF0000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6186927" y="5229720"/>
            <a:ext cx="72517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Transmitter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7165085" y="4513322"/>
            <a:ext cx="1260475" cy="1807210"/>
            <a:chOff x="7165085" y="4513322"/>
            <a:chExt cx="1260475" cy="1807210"/>
          </a:xfrm>
        </p:grpSpPr>
        <p:pic>
          <p:nvPicPr>
            <p:cNvPr id="37" name="object 3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65085" y="5398769"/>
              <a:ext cx="1260347" cy="92125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78801" y="4513322"/>
              <a:ext cx="1232916" cy="893867"/>
            </a:xfrm>
            <a:prstGeom prst="rect">
              <a:avLst/>
            </a:prstGeom>
          </p:spPr>
        </p:pic>
      </p:grpSp>
      <p:sp>
        <p:nvSpPr>
          <p:cNvPr id="39" name="object 39" descr=""/>
          <p:cNvSpPr txBox="1"/>
          <p:nvPr/>
        </p:nvSpPr>
        <p:spPr>
          <a:xfrm>
            <a:off x="7269186" y="5006741"/>
            <a:ext cx="29083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latin typeface="Calibri"/>
                <a:cs typeface="Calibri"/>
              </a:rPr>
              <a:t>RDSS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5757560" y="4150064"/>
            <a:ext cx="26962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 b="1">
                <a:solidFill>
                  <a:srgbClr val="1C2246"/>
                </a:solidFill>
                <a:latin typeface="Arial Narrow"/>
                <a:cs typeface="Arial Narrow"/>
              </a:rPr>
              <a:t>AFRL</a:t>
            </a:r>
            <a:r>
              <a:rPr dirty="0" sz="1200" spc="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35" b="1">
                <a:solidFill>
                  <a:srgbClr val="1C2246"/>
                </a:solidFill>
                <a:latin typeface="Arial Narrow"/>
                <a:cs typeface="Arial Narrow"/>
              </a:rPr>
              <a:t>DIRECTED</a:t>
            </a:r>
            <a:r>
              <a:rPr dirty="0" sz="1200" spc="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75" b="1">
                <a:solidFill>
                  <a:srgbClr val="1C2246"/>
                </a:solidFill>
                <a:latin typeface="Arial Narrow"/>
                <a:cs typeface="Arial Narrow"/>
              </a:rPr>
              <a:t>ENERGY</a:t>
            </a:r>
            <a:r>
              <a:rPr dirty="0" sz="1200" spc="10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b="1">
                <a:solidFill>
                  <a:srgbClr val="1C2246"/>
                </a:solidFill>
                <a:latin typeface="Arial Narrow"/>
                <a:cs typeface="Arial Narrow"/>
              </a:rPr>
              <a:t>&amp;</a:t>
            </a:r>
            <a:r>
              <a:rPr dirty="0" sz="1200" spc="-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50" b="1">
                <a:solidFill>
                  <a:srgbClr val="1C2246"/>
                </a:solidFill>
                <a:latin typeface="Arial Narrow"/>
                <a:cs typeface="Arial Narrow"/>
              </a:rPr>
              <a:t>SPACE</a:t>
            </a:r>
            <a:r>
              <a:rPr dirty="0" sz="1200" spc="-5" b="1">
                <a:solidFill>
                  <a:srgbClr val="1C2246"/>
                </a:solidFill>
                <a:latin typeface="Arial Narrow"/>
                <a:cs typeface="Arial Narrow"/>
              </a:rPr>
              <a:t> </a:t>
            </a:r>
            <a:r>
              <a:rPr dirty="0" sz="1200" spc="-25" b="1">
                <a:solidFill>
                  <a:srgbClr val="1C2246"/>
                </a:solidFill>
                <a:latin typeface="Arial Narrow"/>
                <a:cs typeface="Arial Narrow"/>
              </a:rPr>
              <a:t>VEHICLES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5757560" y="4328372"/>
            <a:ext cx="108585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Kirtland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AFB,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NM</a:t>
            </a:r>
            <a:endParaRPr sz="1200">
              <a:latin typeface="Calibri"/>
              <a:cs typeface="Calibri"/>
            </a:endParaRPr>
          </a:p>
          <a:p>
            <a:pPr marL="342265">
              <a:lnSpc>
                <a:spcPct val="100000"/>
              </a:lnSpc>
              <a:spcBef>
                <a:spcPts val="720"/>
              </a:spcBef>
            </a:pPr>
            <a:r>
              <a:rPr dirty="0" sz="1000" spc="-10" b="1">
                <a:latin typeface="Arial"/>
                <a:cs typeface="Arial"/>
              </a:rPr>
              <a:t>Receiver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4488941" y="3944111"/>
            <a:ext cx="7598409" cy="2299335"/>
            <a:chOff x="4488941" y="3944111"/>
            <a:chExt cx="7598409" cy="2299335"/>
          </a:xfrm>
        </p:grpSpPr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88941" y="3944111"/>
              <a:ext cx="649223" cy="124967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733282" y="4847088"/>
              <a:ext cx="3354070" cy="1396365"/>
            </a:xfrm>
            <a:custGeom>
              <a:avLst/>
              <a:gdLst/>
              <a:ahLst/>
              <a:cxnLst/>
              <a:rect l="l" t="t" r="r" b="b"/>
              <a:pathLst>
                <a:path w="3354070" h="1396364">
                  <a:moveTo>
                    <a:pt x="3120898" y="0"/>
                  </a:moveTo>
                  <a:lnTo>
                    <a:pt x="232664" y="0"/>
                  </a:lnTo>
                  <a:lnTo>
                    <a:pt x="185773" y="4726"/>
                  </a:lnTo>
                  <a:lnTo>
                    <a:pt x="142099" y="18283"/>
                  </a:lnTo>
                  <a:lnTo>
                    <a:pt x="102578" y="39734"/>
                  </a:lnTo>
                  <a:lnTo>
                    <a:pt x="68145" y="68145"/>
                  </a:lnTo>
                  <a:lnTo>
                    <a:pt x="39734" y="102578"/>
                  </a:lnTo>
                  <a:lnTo>
                    <a:pt x="18283" y="142099"/>
                  </a:lnTo>
                  <a:lnTo>
                    <a:pt x="4726" y="185773"/>
                  </a:lnTo>
                  <a:lnTo>
                    <a:pt x="0" y="232663"/>
                  </a:lnTo>
                  <a:lnTo>
                    <a:pt x="0" y="1163307"/>
                  </a:lnTo>
                  <a:lnTo>
                    <a:pt x="4726" y="1210198"/>
                  </a:lnTo>
                  <a:lnTo>
                    <a:pt x="18283" y="1253873"/>
                  </a:lnTo>
                  <a:lnTo>
                    <a:pt x="39734" y="1293396"/>
                  </a:lnTo>
                  <a:lnTo>
                    <a:pt x="68145" y="1327832"/>
                  </a:lnTo>
                  <a:lnTo>
                    <a:pt x="102578" y="1356245"/>
                  </a:lnTo>
                  <a:lnTo>
                    <a:pt x="142099" y="1377698"/>
                  </a:lnTo>
                  <a:lnTo>
                    <a:pt x="185773" y="1391256"/>
                  </a:lnTo>
                  <a:lnTo>
                    <a:pt x="232664" y="1395983"/>
                  </a:lnTo>
                  <a:lnTo>
                    <a:pt x="3120898" y="1395983"/>
                  </a:lnTo>
                  <a:lnTo>
                    <a:pt x="3167788" y="1391256"/>
                  </a:lnTo>
                  <a:lnTo>
                    <a:pt x="3211462" y="1377698"/>
                  </a:lnTo>
                  <a:lnTo>
                    <a:pt x="3250983" y="1356245"/>
                  </a:lnTo>
                  <a:lnTo>
                    <a:pt x="3285416" y="1327832"/>
                  </a:lnTo>
                  <a:lnTo>
                    <a:pt x="3313827" y="1293396"/>
                  </a:lnTo>
                  <a:lnTo>
                    <a:pt x="3335278" y="1253873"/>
                  </a:lnTo>
                  <a:lnTo>
                    <a:pt x="3348835" y="1210198"/>
                  </a:lnTo>
                  <a:lnTo>
                    <a:pt x="3353562" y="1163307"/>
                  </a:lnTo>
                  <a:lnTo>
                    <a:pt x="3353562" y="232663"/>
                  </a:lnTo>
                  <a:lnTo>
                    <a:pt x="3348835" y="185773"/>
                  </a:lnTo>
                  <a:lnTo>
                    <a:pt x="3335278" y="142099"/>
                  </a:lnTo>
                  <a:lnTo>
                    <a:pt x="3313827" y="102578"/>
                  </a:lnTo>
                  <a:lnTo>
                    <a:pt x="3285416" y="68145"/>
                  </a:lnTo>
                  <a:lnTo>
                    <a:pt x="3250983" y="39734"/>
                  </a:lnTo>
                  <a:lnTo>
                    <a:pt x="3211462" y="18283"/>
                  </a:lnTo>
                  <a:lnTo>
                    <a:pt x="3167788" y="4726"/>
                  </a:lnTo>
                  <a:lnTo>
                    <a:pt x="3120898" y="0"/>
                  </a:lnTo>
                  <a:close/>
                </a:path>
              </a:pathLst>
            </a:custGeom>
            <a:solidFill>
              <a:srgbClr val="B5DC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3509" y="5218175"/>
              <a:ext cx="411479" cy="6141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20818" y="5123814"/>
              <a:ext cx="676630" cy="71591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695937" y="5193029"/>
              <a:ext cx="83045" cy="66370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30333" y="5193029"/>
              <a:ext cx="663701" cy="66370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83951" y="5243322"/>
              <a:ext cx="585977" cy="544067"/>
            </a:xfrm>
            <a:prstGeom prst="rect">
              <a:avLst/>
            </a:prstGeom>
          </p:spPr>
        </p:pic>
      </p:grpSp>
      <p:sp>
        <p:nvSpPr>
          <p:cNvPr id="50" name="object 50" descr=""/>
          <p:cNvSpPr txBox="1"/>
          <p:nvPr/>
        </p:nvSpPr>
        <p:spPr>
          <a:xfrm>
            <a:off x="8947619" y="5804270"/>
            <a:ext cx="6616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1594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UNITED KINGDOM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8993492" y="4869906"/>
            <a:ext cx="14363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INTERNATIONAL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SITES: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9679140" y="5923752"/>
            <a:ext cx="1283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660" algn="l"/>
              </a:tabLst>
            </a:pPr>
            <a:r>
              <a:rPr dirty="0" sz="1200" spc="-10">
                <a:latin typeface="Calibri"/>
                <a:cs typeface="Calibri"/>
              </a:rPr>
              <a:t>BRAZIL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baseline="2314" sz="1800" spc="-15">
                <a:latin typeface="Calibri"/>
                <a:cs typeface="Calibri"/>
              </a:rPr>
              <a:t>AUSTRALIA</a:t>
            </a:r>
            <a:endParaRPr baseline="2314" sz="1800">
              <a:latin typeface="Calibri"/>
              <a:cs typeface="Calibri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1039309" y="5923752"/>
            <a:ext cx="414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Calibri"/>
                <a:cs typeface="Calibri"/>
              </a:rPr>
              <a:t>JAPAN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1547411" y="5916285"/>
            <a:ext cx="3790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CHILE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5" name="object 55" descr=""/>
          <p:cNvGrpSpPr/>
          <p:nvPr/>
        </p:nvGrpSpPr>
        <p:grpSpPr>
          <a:xfrm>
            <a:off x="4363630" y="779526"/>
            <a:ext cx="4812030" cy="5702935"/>
            <a:chOff x="4363630" y="779526"/>
            <a:chExt cx="4812030" cy="5702935"/>
          </a:xfrm>
        </p:grpSpPr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63630" y="3672497"/>
              <a:ext cx="901217" cy="954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67497" y="2195042"/>
              <a:ext cx="1127302" cy="92642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98880" y="2850544"/>
              <a:ext cx="654858" cy="6681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83639" y="3169553"/>
              <a:ext cx="1092555" cy="5718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94275" y="3955542"/>
              <a:ext cx="649223" cy="124967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8440869" y="3619538"/>
              <a:ext cx="448945" cy="416559"/>
            </a:xfrm>
            <a:custGeom>
              <a:avLst/>
              <a:gdLst/>
              <a:ahLst/>
              <a:cxnLst/>
              <a:rect l="l" t="t" r="r" b="b"/>
              <a:pathLst>
                <a:path w="448945" h="416560">
                  <a:moveTo>
                    <a:pt x="448868" y="416496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301230" y="3489960"/>
              <a:ext cx="245745" cy="239395"/>
            </a:xfrm>
            <a:custGeom>
              <a:avLst/>
              <a:gdLst/>
              <a:ahLst/>
              <a:cxnLst/>
              <a:rect l="l" t="t" r="r" b="b"/>
              <a:pathLst>
                <a:path w="245745" h="239395">
                  <a:moveTo>
                    <a:pt x="0" y="0"/>
                  </a:moveTo>
                  <a:lnTo>
                    <a:pt x="89814" y="239280"/>
                  </a:lnTo>
                  <a:lnTo>
                    <a:pt x="245313" y="7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243193" y="1392173"/>
              <a:ext cx="325755" cy="1069975"/>
            </a:xfrm>
            <a:custGeom>
              <a:avLst/>
              <a:gdLst/>
              <a:ahLst/>
              <a:cxnLst/>
              <a:rect l="l" t="t" r="r" b="b"/>
              <a:pathLst>
                <a:path w="325754" h="1069975">
                  <a:moveTo>
                    <a:pt x="325716" y="0"/>
                  </a:moveTo>
                  <a:lnTo>
                    <a:pt x="0" y="1069543"/>
                  </a:lnTo>
                </a:path>
              </a:pathLst>
            </a:custGeom>
            <a:ln w="76200">
              <a:solidFill>
                <a:srgbClr val="559B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144935" y="2391972"/>
              <a:ext cx="219075" cy="252095"/>
            </a:xfrm>
            <a:custGeom>
              <a:avLst/>
              <a:gdLst/>
              <a:ahLst/>
              <a:cxnLst/>
              <a:rect l="l" t="t" r="r" b="b"/>
              <a:pathLst>
                <a:path w="219075" h="252094">
                  <a:moveTo>
                    <a:pt x="0" y="0"/>
                  </a:moveTo>
                  <a:lnTo>
                    <a:pt x="42760" y="251980"/>
                  </a:lnTo>
                  <a:lnTo>
                    <a:pt x="218681" y="66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9BB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079485" y="779526"/>
              <a:ext cx="1095743" cy="109575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78167" y="935736"/>
              <a:ext cx="831341" cy="81533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88123" y="5384291"/>
              <a:ext cx="1399793" cy="1098041"/>
            </a:xfrm>
            <a:prstGeom prst="rect">
              <a:avLst/>
            </a:prstGeom>
          </p:spPr>
        </p:pic>
      </p:grpSp>
      <p:sp>
        <p:nvSpPr>
          <p:cNvPr id="68" name="object 6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69" name="object 6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0807" y="555036"/>
            <a:ext cx="6574790" cy="7880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69540" marR="5080" indent="-2657475">
              <a:lnSpc>
                <a:spcPct val="100000"/>
              </a:lnSpc>
              <a:spcBef>
                <a:spcPts val="100"/>
              </a:spcBef>
            </a:pPr>
            <a:r>
              <a:rPr dirty="0" sz="2500"/>
              <a:t>Across</a:t>
            </a:r>
            <a:r>
              <a:rPr dirty="0" sz="2500" spc="-35"/>
              <a:t> </a:t>
            </a:r>
            <a:r>
              <a:rPr dirty="0" sz="2500"/>
              <a:t>the</a:t>
            </a:r>
            <a:r>
              <a:rPr dirty="0" sz="2500" spc="-25"/>
              <a:t> </a:t>
            </a:r>
            <a:r>
              <a:rPr dirty="0" sz="2500"/>
              <a:t>spectrum</a:t>
            </a:r>
            <a:r>
              <a:rPr dirty="0" sz="2500" spc="-30"/>
              <a:t> </a:t>
            </a:r>
            <a:r>
              <a:rPr dirty="0" sz="2500"/>
              <a:t>of</a:t>
            </a:r>
            <a:r>
              <a:rPr dirty="0" sz="2500" spc="-20"/>
              <a:t> </a:t>
            </a:r>
            <a:r>
              <a:rPr dirty="0" sz="2500"/>
              <a:t>fundamental</a:t>
            </a:r>
            <a:r>
              <a:rPr dirty="0" sz="2500" spc="-30"/>
              <a:t> </a:t>
            </a:r>
            <a:r>
              <a:rPr dirty="0" sz="2500"/>
              <a:t>to</a:t>
            </a:r>
            <a:r>
              <a:rPr dirty="0" sz="2500" spc="-35"/>
              <a:t> </a:t>
            </a:r>
            <a:r>
              <a:rPr dirty="0" sz="2500" spc="-10"/>
              <a:t>applied research</a:t>
            </a:r>
            <a:endParaRPr sz="2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7984" y="596646"/>
            <a:ext cx="2004059" cy="200482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754" y="631703"/>
            <a:ext cx="1739576" cy="163888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29759" y="2281984"/>
            <a:ext cx="1539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b="1">
                <a:latin typeface="Calibri"/>
                <a:cs typeface="Calibri"/>
              </a:rPr>
              <a:t>J.J. at the</a:t>
            </a:r>
            <a:r>
              <a:rPr dirty="0" sz="600" spc="-5" b="1">
                <a:latin typeface="Calibri"/>
                <a:cs typeface="Calibri"/>
              </a:rPr>
              <a:t> </a:t>
            </a:r>
            <a:r>
              <a:rPr dirty="0" sz="600" spc="-10" b="1">
                <a:latin typeface="Calibri"/>
                <a:cs typeface="Calibri"/>
              </a:rPr>
              <a:t>English-</a:t>
            </a:r>
            <a:r>
              <a:rPr dirty="0" sz="600" b="1">
                <a:latin typeface="Calibri"/>
                <a:cs typeface="Calibri"/>
              </a:rPr>
              <a:t>language</a:t>
            </a:r>
            <a:r>
              <a:rPr dirty="0" sz="600" spc="10" b="1">
                <a:latin typeface="Calibri"/>
                <a:cs typeface="Calibri"/>
              </a:rPr>
              <a:t> </a:t>
            </a:r>
            <a:r>
              <a:rPr dirty="0" sz="600" b="1">
                <a:latin typeface="Calibri"/>
                <a:cs typeface="Calibri"/>
              </a:rPr>
              <a:t>Wikipedia,</a:t>
            </a:r>
            <a:r>
              <a:rPr dirty="0" sz="600" spc="-5" b="1">
                <a:latin typeface="Calibri"/>
                <a:cs typeface="Calibri"/>
              </a:rPr>
              <a:t> </a:t>
            </a:r>
            <a:r>
              <a:rPr dirty="0" sz="600" b="1">
                <a:latin typeface="Calibri"/>
                <a:cs typeface="Calibri"/>
              </a:rPr>
              <a:t>CC</a:t>
            </a:r>
            <a:r>
              <a:rPr dirty="0" sz="600" spc="-20" b="1">
                <a:latin typeface="Calibri"/>
                <a:cs typeface="Calibri"/>
              </a:rPr>
              <a:t> </a:t>
            </a:r>
            <a:r>
              <a:rPr dirty="0" sz="600" spc="-10" b="1">
                <a:latin typeface="Calibri"/>
                <a:cs typeface="Calibri"/>
              </a:rPr>
              <a:t>BY-</a:t>
            </a:r>
            <a:r>
              <a:rPr dirty="0" sz="600" spc="-25" b="1">
                <a:latin typeface="Calibri"/>
                <a:cs typeface="Calibri"/>
              </a:rPr>
              <a:t>SA</a:t>
            </a:r>
            <a:endParaRPr sz="600">
              <a:latin typeface="Calibri"/>
              <a:cs typeface="Calibri"/>
            </a:endParaRPr>
          </a:p>
          <a:p>
            <a:pPr marL="222250" marR="22225" indent="-192405">
              <a:lnSpc>
                <a:spcPct val="100000"/>
              </a:lnSpc>
            </a:pPr>
            <a:r>
              <a:rPr dirty="0" sz="600" b="1">
                <a:latin typeface="Calibri"/>
                <a:cs typeface="Calibri"/>
              </a:rPr>
              <a:t>3.0</a:t>
            </a:r>
            <a:r>
              <a:rPr dirty="0" sz="600" spc="-10" b="1">
                <a:latin typeface="Calibri"/>
                <a:cs typeface="Calibri"/>
              </a:rPr>
              <a:t> &lt;</a:t>
            </a:r>
            <a:r>
              <a:rPr dirty="0" sz="600" spc="-10" b="1">
                <a:latin typeface="Calibri"/>
                <a:cs typeface="Calibri"/>
                <a:hlinkClick r:id="rId4"/>
              </a:rPr>
              <a:t>http://creativecommons.org/licenses/by-</a:t>
            </a:r>
            <a:r>
              <a:rPr dirty="0" sz="600" spc="500" b="1">
                <a:latin typeface="Calibri"/>
                <a:cs typeface="Calibri"/>
              </a:rPr>
              <a:t> </a:t>
            </a:r>
            <a:r>
              <a:rPr dirty="0" sz="600" b="1">
                <a:latin typeface="Calibri"/>
                <a:cs typeface="Calibri"/>
              </a:rPr>
              <a:t>sa/3.0/&gt;,</a:t>
            </a:r>
            <a:r>
              <a:rPr dirty="0" sz="600" spc="-5" b="1">
                <a:latin typeface="Calibri"/>
                <a:cs typeface="Calibri"/>
              </a:rPr>
              <a:t> </a:t>
            </a:r>
            <a:r>
              <a:rPr dirty="0" sz="600" b="1">
                <a:latin typeface="Calibri"/>
                <a:cs typeface="Calibri"/>
              </a:rPr>
              <a:t>via</a:t>
            </a:r>
            <a:r>
              <a:rPr dirty="0" sz="600" spc="10" b="1">
                <a:latin typeface="Calibri"/>
                <a:cs typeface="Calibri"/>
              </a:rPr>
              <a:t> </a:t>
            </a:r>
            <a:r>
              <a:rPr dirty="0" sz="600" spc="-10" b="1">
                <a:latin typeface="Calibri"/>
                <a:cs typeface="Calibri"/>
              </a:rPr>
              <a:t>Wikimedia</a:t>
            </a:r>
            <a:r>
              <a:rPr dirty="0" sz="600" spc="15" b="1">
                <a:latin typeface="Calibri"/>
                <a:cs typeface="Calibri"/>
              </a:rPr>
              <a:t> </a:t>
            </a:r>
            <a:r>
              <a:rPr dirty="0" sz="600" spc="-10" b="1">
                <a:latin typeface="Calibri"/>
                <a:cs typeface="Calibri"/>
              </a:rPr>
              <a:t>Commons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27198" y="3238500"/>
            <a:ext cx="3192779" cy="212064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902569" y="5329325"/>
            <a:ext cx="28416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latin typeface="Calibri"/>
                <a:cs typeface="Calibri"/>
              </a:rPr>
              <a:t>https:</a:t>
            </a:r>
            <a:r>
              <a:rPr dirty="0" sz="900" spc="-10">
                <a:latin typeface="Calibri"/>
                <a:cs typeface="Calibri"/>
                <a:hlinkClick r:id="rId6"/>
              </a:rPr>
              <a:t>//www.nist.gov/image/ytterbiumlatticeatomicclockjpg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761407" y="5170482"/>
            <a:ext cx="2134235" cy="147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>
                <a:latin typeface="Calibri"/>
                <a:cs typeface="Calibri"/>
              </a:rPr>
              <a:t>AFRL</a:t>
            </a:r>
            <a:r>
              <a:rPr dirty="0" sz="800" spc="-15">
                <a:latin typeface="Calibri"/>
                <a:cs typeface="Calibri"/>
              </a:rPr>
              <a:t> </a:t>
            </a:r>
            <a:r>
              <a:rPr dirty="0" sz="800" spc="-10">
                <a:latin typeface="Calibri"/>
                <a:cs typeface="Calibri"/>
              </a:rPr>
              <a:t>Optical</a:t>
            </a:r>
            <a:r>
              <a:rPr dirty="0" sz="800" spc="-15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Rubidium</a:t>
            </a:r>
            <a:r>
              <a:rPr dirty="0" sz="800" spc="20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Atomic</a:t>
            </a:r>
            <a:r>
              <a:rPr dirty="0" sz="800" spc="-20">
                <a:latin typeface="Calibri"/>
                <a:cs typeface="Calibri"/>
              </a:rPr>
              <a:t> </a:t>
            </a:r>
            <a:r>
              <a:rPr dirty="0" sz="800" spc="-10">
                <a:latin typeface="Calibri"/>
                <a:cs typeface="Calibri"/>
              </a:rPr>
              <a:t>Frequency</a:t>
            </a:r>
            <a:r>
              <a:rPr dirty="0" sz="800" spc="5">
                <a:latin typeface="Calibri"/>
                <a:cs typeface="Calibri"/>
              </a:rPr>
              <a:t> </a:t>
            </a:r>
            <a:r>
              <a:rPr dirty="0" sz="800" spc="-10">
                <a:latin typeface="Calibri"/>
                <a:cs typeface="Calibri"/>
              </a:rPr>
              <a:t>Standard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00667" y="6022232"/>
            <a:ext cx="230441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latin typeface="Calibri"/>
                <a:cs typeface="Calibri"/>
              </a:rPr>
              <a:t>Understanding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atomic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physics…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758927" y="6022232"/>
            <a:ext cx="316611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>
                <a:latin typeface="Calibri"/>
                <a:cs typeface="Calibri"/>
              </a:rPr>
              <a:t>…to</a:t>
            </a:r>
            <a:r>
              <a:rPr dirty="0" sz="1400" spc="-7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creating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research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grade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atomic</a:t>
            </a:r>
            <a:r>
              <a:rPr dirty="0" sz="1400" spc="-7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clocks…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52459" y="6022232"/>
            <a:ext cx="292354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>
                <a:latin typeface="Calibri"/>
                <a:cs typeface="Calibri"/>
              </a:rPr>
              <a:t>…to</a:t>
            </a:r>
            <a:r>
              <a:rPr dirty="0" sz="1400" spc="-7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developing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portable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atomic</a:t>
            </a:r>
            <a:r>
              <a:rPr dirty="0" sz="1400" spc="-7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clocks…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856684" y="6022232"/>
            <a:ext cx="190563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>
                <a:latin typeface="Calibri"/>
                <a:cs typeface="Calibri"/>
              </a:rPr>
              <a:t>…to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exploring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the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future…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73376" y="2923297"/>
            <a:ext cx="978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Cold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atom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876039" y="2923297"/>
            <a:ext cx="2866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Cold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atom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optical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atomic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clock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500492" y="2784765"/>
            <a:ext cx="26574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9300" marR="5080" indent="-737235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Calibri"/>
                <a:cs typeface="Calibri"/>
              </a:rPr>
              <a:t>Low-</a:t>
            </a:r>
            <a:r>
              <a:rPr dirty="0" sz="1800">
                <a:latin typeface="Calibri"/>
                <a:cs typeface="Calibri"/>
              </a:rPr>
              <a:t>SWaP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cold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atom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optical </a:t>
            </a:r>
            <a:r>
              <a:rPr dirty="0" sz="1800">
                <a:latin typeface="Calibri"/>
                <a:cs typeface="Calibri"/>
              </a:rPr>
              <a:t>atomic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clock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0069852" y="2784765"/>
            <a:ext cx="16357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6839" marR="5080" indent="-104775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latin typeface="Calibri"/>
                <a:cs typeface="Calibri"/>
              </a:rPr>
              <a:t>Towards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portable </a:t>
            </a:r>
            <a:r>
              <a:rPr dirty="0" sz="1800">
                <a:latin typeface="Calibri"/>
                <a:cs typeface="Calibri"/>
              </a:rPr>
              <a:t>atomic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clocks…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207844" y="3329178"/>
            <a:ext cx="9853295" cy="2515235"/>
            <a:chOff x="1207844" y="3329178"/>
            <a:chExt cx="9853295" cy="2515235"/>
          </a:xfrm>
        </p:grpSpPr>
        <p:sp>
          <p:nvSpPr>
            <p:cNvPr id="18" name="object 18" descr=""/>
            <p:cNvSpPr/>
            <p:nvPr/>
          </p:nvSpPr>
          <p:spPr>
            <a:xfrm>
              <a:off x="1817751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10" h="369570">
                  <a:moveTo>
                    <a:pt x="644271" y="0"/>
                  </a:moveTo>
                  <a:lnTo>
                    <a:pt x="644271" y="92392"/>
                  </a:lnTo>
                  <a:lnTo>
                    <a:pt x="0" y="92392"/>
                  </a:lnTo>
                  <a:lnTo>
                    <a:pt x="0" y="277177"/>
                  </a:lnTo>
                  <a:lnTo>
                    <a:pt x="644271" y="277177"/>
                  </a:lnTo>
                  <a:lnTo>
                    <a:pt x="644271" y="369570"/>
                  </a:lnTo>
                  <a:lnTo>
                    <a:pt x="829056" y="184785"/>
                  </a:lnTo>
                  <a:lnTo>
                    <a:pt x="644271" y="0"/>
                  </a:lnTo>
                  <a:close/>
                </a:path>
              </a:pathLst>
            </a:custGeom>
            <a:solidFill>
              <a:srgbClr val="004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817751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10" h="369570">
                  <a:moveTo>
                    <a:pt x="0" y="92392"/>
                  </a:moveTo>
                  <a:lnTo>
                    <a:pt x="644271" y="92392"/>
                  </a:lnTo>
                  <a:lnTo>
                    <a:pt x="644271" y="0"/>
                  </a:lnTo>
                  <a:lnTo>
                    <a:pt x="829056" y="184785"/>
                  </a:lnTo>
                  <a:lnTo>
                    <a:pt x="644271" y="369570"/>
                  </a:lnTo>
                  <a:lnTo>
                    <a:pt x="644271" y="277177"/>
                  </a:lnTo>
                  <a:lnTo>
                    <a:pt x="0" y="277177"/>
                  </a:lnTo>
                  <a:lnTo>
                    <a:pt x="0" y="92392"/>
                  </a:lnTo>
                  <a:close/>
                </a:path>
              </a:pathLst>
            </a:custGeom>
            <a:ln w="12700">
              <a:solidFill>
                <a:srgbClr val="001A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292208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09" h="369570">
                  <a:moveTo>
                    <a:pt x="644271" y="0"/>
                  </a:moveTo>
                  <a:lnTo>
                    <a:pt x="644271" y="92392"/>
                  </a:lnTo>
                  <a:lnTo>
                    <a:pt x="0" y="92392"/>
                  </a:lnTo>
                  <a:lnTo>
                    <a:pt x="0" y="277177"/>
                  </a:lnTo>
                  <a:lnTo>
                    <a:pt x="644271" y="277177"/>
                  </a:lnTo>
                  <a:lnTo>
                    <a:pt x="644271" y="369570"/>
                  </a:lnTo>
                  <a:lnTo>
                    <a:pt x="829056" y="184785"/>
                  </a:lnTo>
                  <a:lnTo>
                    <a:pt x="644271" y="0"/>
                  </a:lnTo>
                  <a:close/>
                </a:path>
              </a:pathLst>
            </a:custGeom>
            <a:solidFill>
              <a:srgbClr val="004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292208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09" h="369570">
                  <a:moveTo>
                    <a:pt x="0" y="92392"/>
                  </a:moveTo>
                  <a:lnTo>
                    <a:pt x="644271" y="92392"/>
                  </a:lnTo>
                  <a:lnTo>
                    <a:pt x="644271" y="0"/>
                  </a:lnTo>
                  <a:lnTo>
                    <a:pt x="829056" y="184785"/>
                  </a:lnTo>
                  <a:lnTo>
                    <a:pt x="644271" y="369570"/>
                  </a:lnTo>
                  <a:lnTo>
                    <a:pt x="644271" y="277177"/>
                  </a:lnTo>
                  <a:lnTo>
                    <a:pt x="0" y="277177"/>
                  </a:lnTo>
                  <a:lnTo>
                    <a:pt x="0" y="92392"/>
                  </a:lnTo>
                  <a:close/>
                </a:path>
              </a:pathLst>
            </a:custGeom>
            <a:ln w="12700">
              <a:solidFill>
                <a:srgbClr val="001A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214187" y="4967097"/>
              <a:ext cx="4916170" cy="871219"/>
            </a:xfrm>
            <a:custGeom>
              <a:avLst/>
              <a:gdLst/>
              <a:ahLst/>
              <a:cxnLst/>
              <a:rect l="l" t="t" r="r" b="b"/>
              <a:pathLst>
                <a:path w="4916170" h="871220">
                  <a:moveTo>
                    <a:pt x="182067" y="0"/>
                  </a:moveTo>
                  <a:lnTo>
                    <a:pt x="0" y="155587"/>
                  </a:lnTo>
                  <a:lnTo>
                    <a:pt x="67563" y="155587"/>
                  </a:lnTo>
                  <a:lnTo>
                    <a:pt x="80843" y="168498"/>
                  </a:lnTo>
                  <a:lnTo>
                    <a:pt x="110394" y="194090"/>
                  </a:lnTo>
                  <a:lnTo>
                    <a:pt x="143875" y="219368"/>
                  </a:lnTo>
                  <a:lnTo>
                    <a:pt x="181221" y="244320"/>
                  </a:lnTo>
                  <a:lnTo>
                    <a:pt x="222364" y="268939"/>
                  </a:lnTo>
                  <a:lnTo>
                    <a:pt x="267237" y="293213"/>
                  </a:lnTo>
                  <a:lnTo>
                    <a:pt x="315773" y="317133"/>
                  </a:lnTo>
                  <a:lnTo>
                    <a:pt x="367905" y="340688"/>
                  </a:lnTo>
                  <a:lnTo>
                    <a:pt x="423565" y="363870"/>
                  </a:lnTo>
                  <a:lnTo>
                    <a:pt x="482688" y="386668"/>
                  </a:lnTo>
                  <a:lnTo>
                    <a:pt x="545205" y="409072"/>
                  </a:lnTo>
                  <a:lnTo>
                    <a:pt x="611049" y="431073"/>
                  </a:lnTo>
                  <a:lnTo>
                    <a:pt x="680154" y="452660"/>
                  </a:lnTo>
                  <a:lnTo>
                    <a:pt x="752452" y="473823"/>
                  </a:lnTo>
                  <a:lnTo>
                    <a:pt x="789777" y="484243"/>
                  </a:lnTo>
                  <a:lnTo>
                    <a:pt x="827876" y="494553"/>
                  </a:lnTo>
                  <a:lnTo>
                    <a:pt x="866740" y="504753"/>
                  </a:lnTo>
                  <a:lnTo>
                    <a:pt x="906360" y="514840"/>
                  </a:lnTo>
                  <a:lnTo>
                    <a:pt x="946728" y="524814"/>
                  </a:lnTo>
                  <a:lnTo>
                    <a:pt x="987835" y="534674"/>
                  </a:lnTo>
                  <a:lnTo>
                    <a:pt x="1029674" y="544418"/>
                  </a:lnTo>
                  <a:lnTo>
                    <a:pt x="1072236" y="554045"/>
                  </a:lnTo>
                  <a:lnTo>
                    <a:pt x="1115512" y="563553"/>
                  </a:lnTo>
                  <a:lnTo>
                    <a:pt x="1159494" y="572942"/>
                  </a:lnTo>
                  <a:lnTo>
                    <a:pt x="1204174" y="582211"/>
                  </a:lnTo>
                  <a:lnTo>
                    <a:pt x="1295593" y="600381"/>
                  </a:lnTo>
                  <a:lnTo>
                    <a:pt x="1389703" y="618053"/>
                  </a:lnTo>
                  <a:lnTo>
                    <a:pt x="1486436" y="635218"/>
                  </a:lnTo>
                  <a:lnTo>
                    <a:pt x="1585724" y="651866"/>
                  </a:lnTo>
                  <a:lnTo>
                    <a:pt x="1687502" y="667986"/>
                  </a:lnTo>
                  <a:lnTo>
                    <a:pt x="1791701" y="683569"/>
                  </a:lnTo>
                  <a:lnTo>
                    <a:pt x="1898255" y="698605"/>
                  </a:lnTo>
                  <a:lnTo>
                    <a:pt x="2007097" y="713084"/>
                  </a:lnTo>
                  <a:lnTo>
                    <a:pt x="2118159" y="726996"/>
                  </a:lnTo>
                  <a:lnTo>
                    <a:pt x="2231375" y="740332"/>
                  </a:lnTo>
                  <a:lnTo>
                    <a:pt x="2346677" y="753081"/>
                  </a:lnTo>
                  <a:lnTo>
                    <a:pt x="2463998" y="765233"/>
                  </a:lnTo>
                  <a:lnTo>
                    <a:pt x="2583272" y="776779"/>
                  </a:lnTo>
                  <a:lnTo>
                    <a:pt x="2704431" y="787709"/>
                  </a:lnTo>
                  <a:lnTo>
                    <a:pt x="2827407" y="798012"/>
                  </a:lnTo>
                  <a:lnTo>
                    <a:pt x="2952135" y="807679"/>
                  </a:lnTo>
                  <a:lnTo>
                    <a:pt x="3078546" y="816701"/>
                  </a:lnTo>
                  <a:lnTo>
                    <a:pt x="3206574" y="825067"/>
                  </a:lnTo>
                  <a:lnTo>
                    <a:pt x="3336152" y="832766"/>
                  </a:lnTo>
                  <a:lnTo>
                    <a:pt x="3467212" y="839791"/>
                  </a:lnTo>
                  <a:lnTo>
                    <a:pt x="3599688" y="846129"/>
                  </a:lnTo>
                  <a:lnTo>
                    <a:pt x="3733513" y="851773"/>
                  </a:lnTo>
                  <a:lnTo>
                    <a:pt x="3868618" y="856711"/>
                  </a:lnTo>
                  <a:lnTo>
                    <a:pt x="4004938" y="860934"/>
                  </a:lnTo>
                  <a:lnTo>
                    <a:pt x="4142405" y="864432"/>
                  </a:lnTo>
                  <a:lnTo>
                    <a:pt x="4280951" y="867194"/>
                  </a:lnTo>
                  <a:lnTo>
                    <a:pt x="4420511" y="869212"/>
                  </a:lnTo>
                  <a:lnTo>
                    <a:pt x="4561017" y="870476"/>
                  </a:lnTo>
                  <a:lnTo>
                    <a:pt x="4702401" y="870974"/>
                  </a:lnTo>
                  <a:lnTo>
                    <a:pt x="4844598" y="870698"/>
                  </a:lnTo>
                  <a:lnTo>
                    <a:pt x="4915979" y="870267"/>
                  </a:lnTo>
                  <a:lnTo>
                    <a:pt x="4772052" y="868799"/>
                  </a:lnTo>
                  <a:lnTo>
                    <a:pt x="4629210" y="866547"/>
                  </a:lnTo>
                  <a:lnTo>
                    <a:pt x="4487520" y="863521"/>
                  </a:lnTo>
                  <a:lnTo>
                    <a:pt x="4347051" y="859732"/>
                  </a:lnTo>
                  <a:lnTo>
                    <a:pt x="4207870" y="855190"/>
                  </a:lnTo>
                  <a:lnTo>
                    <a:pt x="4070044" y="849908"/>
                  </a:lnTo>
                  <a:lnTo>
                    <a:pt x="3933643" y="843895"/>
                  </a:lnTo>
                  <a:lnTo>
                    <a:pt x="3798734" y="837163"/>
                  </a:lnTo>
                  <a:lnTo>
                    <a:pt x="3665385" y="829723"/>
                  </a:lnTo>
                  <a:lnTo>
                    <a:pt x="3533664" y="821584"/>
                  </a:lnTo>
                  <a:lnTo>
                    <a:pt x="3403638" y="812759"/>
                  </a:lnTo>
                  <a:lnTo>
                    <a:pt x="3275376" y="803257"/>
                  </a:lnTo>
                  <a:lnTo>
                    <a:pt x="3148946" y="793091"/>
                  </a:lnTo>
                  <a:lnTo>
                    <a:pt x="3024415" y="782270"/>
                  </a:lnTo>
                  <a:lnTo>
                    <a:pt x="2901852" y="770806"/>
                  </a:lnTo>
                  <a:lnTo>
                    <a:pt x="2781324" y="758710"/>
                  </a:lnTo>
                  <a:lnTo>
                    <a:pt x="2662899" y="745991"/>
                  </a:lnTo>
                  <a:lnTo>
                    <a:pt x="2546646" y="732662"/>
                  </a:lnTo>
                  <a:lnTo>
                    <a:pt x="2432631" y="718733"/>
                  </a:lnTo>
                  <a:lnTo>
                    <a:pt x="2320924" y="704215"/>
                  </a:lnTo>
                  <a:lnTo>
                    <a:pt x="2211592" y="689119"/>
                  </a:lnTo>
                  <a:lnTo>
                    <a:pt x="2104703" y="673456"/>
                  </a:lnTo>
                  <a:lnTo>
                    <a:pt x="2000324" y="657236"/>
                  </a:lnTo>
                  <a:lnTo>
                    <a:pt x="1898524" y="640470"/>
                  </a:lnTo>
                  <a:lnTo>
                    <a:pt x="1799371" y="623170"/>
                  </a:lnTo>
                  <a:lnTo>
                    <a:pt x="1702933" y="605346"/>
                  </a:lnTo>
                  <a:lnTo>
                    <a:pt x="1655753" y="596240"/>
                  </a:lnTo>
                  <a:lnTo>
                    <a:pt x="1609277" y="587008"/>
                  </a:lnTo>
                  <a:lnTo>
                    <a:pt x="1563513" y="577651"/>
                  </a:lnTo>
                  <a:lnTo>
                    <a:pt x="1518471" y="568169"/>
                  </a:lnTo>
                  <a:lnTo>
                    <a:pt x="1474159" y="558565"/>
                  </a:lnTo>
                  <a:lnTo>
                    <a:pt x="1430584" y="548839"/>
                  </a:lnTo>
                  <a:lnTo>
                    <a:pt x="1387756" y="538992"/>
                  </a:lnTo>
                  <a:lnTo>
                    <a:pt x="1345683" y="529028"/>
                  </a:lnTo>
                  <a:lnTo>
                    <a:pt x="1304374" y="518945"/>
                  </a:lnTo>
                  <a:lnTo>
                    <a:pt x="1263837" y="508747"/>
                  </a:lnTo>
                  <a:lnTo>
                    <a:pt x="1224080" y="498434"/>
                  </a:lnTo>
                  <a:lnTo>
                    <a:pt x="1185112" y="488008"/>
                  </a:lnTo>
                  <a:lnTo>
                    <a:pt x="1146942" y="477470"/>
                  </a:lnTo>
                  <a:lnTo>
                    <a:pt x="1109578" y="466821"/>
                  </a:lnTo>
                  <a:lnTo>
                    <a:pt x="1073028" y="456063"/>
                  </a:lnTo>
                  <a:lnTo>
                    <a:pt x="1002406" y="434225"/>
                  </a:lnTo>
                  <a:lnTo>
                    <a:pt x="935144" y="411966"/>
                  </a:lnTo>
                  <a:lnTo>
                    <a:pt x="871309" y="389298"/>
                  </a:lnTo>
                  <a:lnTo>
                    <a:pt x="810971" y="366230"/>
                  </a:lnTo>
                  <a:lnTo>
                    <a:pt x="754196" y="342775"/>
                  </a:lnTo>
                  <a:lnTo>
                    <a:pt x="701052" y="318942"/>
                  </a:lnTo>
                  <a:lnTo>
                    <a:pt x="651608" y="294743"/>
                  </a:lnTo>
                  <a:lnTo>
                    <a:pt x="605932" y="270189"/>
                  </a:lnTo>
                  <a:lnTo>
                    <a:pt x="564091" y="245290"/>
                  </a:lnTo>
                  <a:lnTo>
                    <a:pt x="526153" y="220057"/>
                  </a:lnTo>
                  <a:lnTo>
                    <a:pt x="492186" y="194502"/>
                  </a:lnTo>
                  <a:lnTo>
                    <a:pt x="462258" y="168634"/>
                  </a:lnTo>
                  <a:lnTo>
                    <a:pt x="448830" y="155587"/>
                  </a:lnTo>
                  <a:lnTo>
                    <a:pt x="516407" y="155587"/>
                  </a:lnTo>
                  <a:lnTo>
                    <a:pt x="182067" y="0"/>
                  </a:lnTo>
                  <a:close/>
                </a:path>
              </a:pathLst>
            </a:custGeom>
            <a:solidFill>
              <a:srgbClr val="004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939517" y="4967097"/>
              <a:ext cx="5115560" cy="871219"/>
            </a:xfrm>
            <a:custGeom>
              <a:avLst/>
              <a:gdLst/>
              <a:ahLst/>
              <a:cxnLst/>
              <a:rect l="l" t="t" r="r" b="b"/>
              <a:pathLst>
                <a:path w="5115559" h="871220">
                  <a:moveTo>
                    <a:pt x="5115191" y="0"/>
                  </a:moveTo>
                  <a:lnTo>
                    <a:pt x="4733925" y="0"/>
                  </a:lnTo>
                  <a:lnTo>
                    <a:pt x="4733327" y="13984"/>
                  </a:lnTo>
                  <a:lnTo>
                    <a:pt x="4731539" y="27915"/>
                  </a:lnTo>
                  <a:lnTo>
                    <a:pt x="4719127" y="69374"/>
                  </a:lnTo>
                  <a:lnTo>
                    <a:pt x="4696328" y="110295"/>
                  </a:lnTo>
                  <a:lnTo>
                    <a:pt x="4663383" y="150634"/>
                  </a:lnTo>
                  <a:lnTo>
                    <a:pt x="4635903" y="177181"/>
                  </a:lnTo>
                  <a:lnTo>
                    <a:pt x="4604091" y="203438"/>
                  </a:lnTo>
                  <a:lnTo>
                    <a:pt x="4568020" y="229390"/>
                  </a:lnTo>
                  <a:lnTo>
                    <a:pt x="4527761" y="255024"/>
                  </a:lnTo>
                  <a:lnTo>
                    <a:pt x="4483385" y="280327"/>
                  </a:lnTo>
                  <a:lnTo>
                    <a:pt x="4434963" y="305287"/>
                  </a:lnTo>
                  <a:lnTo>
                    <a:pt x="4382567" y="329889"/>
                  </a:lnTo>
                  <a:lnTo>
                    <a:pt x="4326269" y="354122"/>
                  </a:lnTo>
                  <a:lnTo>
                    <a:pt x="4266139" y="377971"/>
                  </a:lnTo>
                  <a:lnTo>
                    <a:pt x="4202249" y="401423"/>
                  </a:lnTo>
                  <a:lnTo>
                    <a:pt x="4134671" y="424466"/>
                  </a:lnTo>
                  <a:lnTo>
                    <a:pt x="4063475" y="447087"/>
                  </a:lnTo>
                  <a:lnTo>
                    <a:pt x="4026543" y="458234"/>
                  </a:lnTo>
                  <a:lnTo>
                    <a:pt x="3988733" y="469272"/>
                  </a:lnTo>
                  <a:lnTo>
                    <a:pt x="3950055" y="480196"/>
                  </a:lnTo>
                  <a:lnTo>
                    <a:pt x="3910517" y="491007"/>
                  </a:lnTo>
                  <a:lnTo>
                    <a:pt x="3870128" y="501703"/>
                  </a:lnTo>
                  <a:lnTo>
                    <a:pt x="3828897" y="512281"/>
                  </a:lnTo>
                  <a:lnTo>
                    <a:pt x="3786834" y="522740"/>
                  </a:lnTo>
                  <a:lnTo>
                    <a:pt x="3743946" y="533079"/>
                  </a:lnTo>
                  <a:lnTo>
                    <a:pt x="3700243" y="543296"/>
                  </a:lnTo>
                  <a:lnTo>
                    <a:pt x="3655734" y="553390"/>
                  </a:lnTo>
                  <a:lnTo>
                    <a:pt x="3610428" y="563358"/>
                  </a:lnTo>
                  <a:lnTo>
                    <a:pt x="3564333" y="573199"/>
                  </a:lnTo>
                  <a:lnTo>
                    <a:pt x="3517459" y="582911"/>
                  </a:lnTo>
                  <a:lnTo>
                    <a:pt x="3469814" y="592493"/>
                  </a:lnTo>
                  <a:lnTo>
                    <a:pt x="3421407" y="601943"/>
                  </a:lnTo>
                  <a:lnTo>
                    <a:pt x="3372248" y="611259"/>
                  </a:lnTo>
                  <a:lnTo>
                    <a:pt x="3322345" y="620441"/>
                  </a:lnTo>
                  <a:lnTo>
                    <a:pt x="3271708" y="629485"/>
                  </a:lnTo>
                  <a:lnTo>
                    <a:pt x="3220344" y="638391"/>
                  </a:lnTo>
                  <a:lnTo>
                    <a:pt x="3168263" y="647157"/>
                  </a:lnTo>
                  <a:lnTo>
                    <a:pt x="3061987" y="664262"/>
                  </a:lnTo>
                  <a:lnTo>
                    <a:pt x="2952949" y="680786"/>
                  </a:lnTo>
                  <a:lnTo>
                    <a:pt x="2841221" y="696717"/>
                  </a:lnTo>
                  <a:lnTo>
                    <a:pt x="2726876" y="712042"/>
                  </a:lnTo>
                  <a:lnTo>
                    <a:pt x="2609983" y="726747"/>
                  </a:lnTo>
                  <a:lnTo>
                    <a:pt x="2490615" y="740820"/>
                  </a:lnTo>
                  <a:lnTo>
                    <a:pt x="2368842" y="754246"/>
                  </a:lnTo>
                  <a:lnTo>
                    <a:pt x="2244736" y="767014"/>
                  </a:lnTo>
                  <a:lnTo>
                    <a:pt x="2118369" y="779110"/>
                  </a:lnTo>
                  <a:lnTo>
                    <a:pt x="1989812" y="790520"/>
                  </a:lnTo>
                  <a:lnTo>
                    <a:pt x="1859136" y="801232"/>
                  </a:lnTo>
                  <a:lnTo>
                    <a:pt x="1726412" y="811233"/>
                  </a:lnTo>
                  <a:lnTo>
                    <a:pt x="1591713" y="820508"/>
                  </a:lnTo>
                  <a:lnTo>
                    <a:pt x="1455108" y="829047"/>
                  </a:lnTo>
                  <a:lnTo>
                    <a:pt x="1316670" y="836834"/>
                  </a:lnTo>
                  <a:lnTo>
                    <a:pt x="1176470" y="843857"/>
                  </a:lnTo>
                  <a:lnTo>
                    <a:pt x="1034580" y="850104"/>
                  </a:lnTo>
                  <a:lnTo>
                    <a:pt x="891070" y="855560"/>
                  </a:lnTo>
                  <a:lnTo>
                    <a:pt x="746012" y="860212"/>
                  </a:lnTo>
                  <a:lnTo>
                    <a:pt x="599477" y="864048"/>
                  </a:lnTo>
                  <a:lnTo>
                    <a:pt x="451537" y="867055"/>
                  </a:lnTo>
                  <a:lnTo>
                    <a:pt x="302263" y="869219"/>
                  </a:lnTo>
                  <a:lnTo>
                    <a:pt x="151727" y="870527"/>
                  </a:lnTo>
                  <a:lnTo>
                    <a:pt x="0" y="870965"/>
                  </a:lnTo>
                  <a:lnTo>
                    <a:pt x="381279" y="870965"/>
                  </a:lnTo>
                  <a:lnTo>
                    <a:pt x="533006" y="870527"/>
                  </a:lnTo>
                  <a:lnTo>
                    <a:pt x="683543" y="869219"/>
                  </a:lnTo>
                  <a:lnTo>
                    <a:pt x="832817" y="867055"/>
                  </a:lnTo>
                  <a:lnTo>
                    <a:pt x="980756" y="864048"/>
                  </a:lnTo>
                  <a:lnTo>
                    <a:pt x="1127291" y="860212"/>
                  </a:lnTo>
                  <a:lnTo>
                    <a:pt x="1272349" y="855560"/>
                  </a:lnTo>
                  <a:lnTo>
                    <a:pt x="1415858" y="850104"/>
                  </a:lnTo>
                  <a:lnTo>
                    <a:pt x="1557749" y="843857"/>
                  </a:lnTo>
                  <a:lnTo>
                    <a:pt x="1697949" y="836834"/>
                  </a:lnTo>
                  <a:lnTo>
                    <a:pt x="1836386" y="829047"/>
                  </a:lnTo>
                  <a:lnTo>
                    <a:pt x="1972991" y="820508"/>
                  </a:lnTo>
                  <a:lnTo>
                    <a:pt x="2107690" y="811233"/>
                  </a:lnTo>
                  <a:lnTo>
                    <a:pt x="2240413" y="801232"/>
                  </a:lnTo>
                  <a:lnTo>
                    <a:pt x="2371089" y="790520"/>
                  </a:lnTo>
                  <a:lnTo>
                    <a:pt x="2499646" y="779110"/>
                  </a:lnTo>
                  <a:lnTo>
                    <a:pt x="2626013" y="767014"/>
                  </a:lnTo>
                  <a:lnTo>
                    <a:pt x="2750118" y="754246"/>
                  </a:lnTo>
                  <a:lnTo>
                    <a:pt x="2871890" y="740820"/>
                  </a:lnTo>
                  <a:lnTo>
                    <a:pt x="2991258" y="726747"/>
                  </a:lnTo>
                  <a:lnTo>
                    <a:pt x="3108151" y="712042"/>
                  </a:lnTo>
                  <a:lnTo>
                    <a:pt x="3222496" y="696717"/>
                  </a:lnTo>
                  <a:lnTo>
                    <a:pt x="3334223" y="680786"/>
                  </a:lnTo>
                  <a:lnTo>
                    <a:pt x="3443261" y="664262"/>
                  </a:lnTo>
                  <a:lnTo>
                    <a:pt x="3549537" y="647157"/>
                  </a:lnTo>
                  <a:lnTo>
                    <a:pt x="3601618" y="638391"/>
                  </a:lnTo>
                  <a:lnTo>
                    <a:pt x="3652981" y="629485"/>
                  </a:lnTo>
                  <a:lnTo>
                    <a:pt x="3703619" y="620441"/>
                  </a:lnTo>
                  <a:lnTo>
                    <a:pt x="3753521" y="611259"/>
                  </a:lnTo>
                  <a:lnTo>
                    <a:pt x="3802680" y="601943"/>
                  </a:lnTo>
                  <a:lnTo>
                    <a:pt x="3851086" y="592493"/>
                  </a:lnTo>
                  <a:lnTo>
                    <a:pt x="3898731" y="582911"/>
                  </a:lnTo>
                  <a:lnTo>
                    <a:pt x="3945605" y="573199"/>
                  </a:lnTo>
                  <a:lnTo>
                    <a:pt x="3991700" y="563358"/>
                  </a:lnTo>
                  <a:lnTo>
                    <a:pt x="4037006" y="553390"/>
                  </a:lnTo>
                  <a:lnTo>
                    <a:pt x="4081515" y="543296"/>
                  </a:lnTo>
                  <a:lnTo>
                    <a:pt x="4125217" y="533079"/>
                  </a:lnTo>
                  <a:lnTo>
                    <a:pt x="4168105" y="522740"/>
                  </a:lnTo>
                  <a:lnTo>
                    <a:pt x="4210169" y="512281"/>
                  </a:lnTo>
                  <a:lnTo>
                    <a:pt x="4251399" y="501703"/>
                  </a:lnTo>
                  <a:lnTo>
                    <a:pt x="4291788" y="491007"/>
                  </a:lnTo>
                  <a:lnTo>
                    <a:pt x="4331326" y="480196"/>
                  </a:lnTo>
                  <a:lnTo>
                    <a:pt x="4370004" y="469272"/>
                  </a:lnTo>
                  <a:lnTo>
                    <a:pt x="4407813" y="458234"/>
                  </a:lnTo>
                  <a:lnTo>
                    <a:pt x="4444745" y="447087"/>
                  </a:lnTo>
                  <a:lnTo>
                    <a:pt x="4515941" y="424466"/>
                  </a:lnTo>
                  <a:lnTo>
                    <a:pt x="4583519" y="401423"/>
                  </a:lnTo>
                  <a:lnTo>
                    <a:pt x="4647408" y="377971"/>
                  </a:lnTo>
                  <a:lnTo>
                    <a:pt x="4707538" y="354122"/>
                  </a:lnTo>
                  <a:lnTo>
                    <a:pt x="4763836" y="329889"/>
                  </a:lnTo>
                  <a:lnTo>
                    <a:pt x="4816231" y="305287"/>
                  </a:lnTo>
                  <a:lnTo>
                    <a:pt x="4864653" y="280327"/>
                  </a:lnTo>
                  <a:lnTo>
                    <a:pt x="4909028" y="255024"/>
                  </a:lnTo>
                  <a:lnTo>
                    <a:pt x="4949288" y="229390"/>
                  </a:lnTo>
                  <a:lnTo>
                    <a:pt x="4985359" y="203438"/>
                  </a:lnTo>
                  <a:lnTo>
                    <a:pt x="5017170" y="177181"/>
                  </a:lnTo>
                  <a:lnTo>
                    <a:pt x="5044651" y="150634"/>
                  </a:lnTo>
                  <a:lnTo>
                    <a:pt x="5077595" y="110295"/>
                  </a:lnTo>
                  <a:lnTo>
                    <a:pt x="5100394" y="69374"/>
                  </a:lnTo>
                  <a:lnTo>
                    <a:pt x="5112806" y="27915"/>
                  </a:lnTo>
                  <a:lnTo>
                    <a:pt x="5114593" y="13984"/>
                  </a:lnTo>
                  <a:lnTo>
                    <a:pt x="5115191" y="0"/>
                  </a:lnTo>
                  <a:close/>
                </a:path>
              </a:pathLst>
            </a:custGeom>
            <a:solidFill>
              <a:srgbClr val="003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214194" y="4967103"/>
              <a:ext cx="9840595" cy="871219"/>
            </a:xfrm>
            <a:custGeom>
              <a:avLst/>
              <a:gdLst/>
              <a:ahLst/>
              <a:cxnLst/>
              <a:rect l="l" t="t" r="r" b="b"/>
              <a:pathLst>
                <a:path w="9840595" h="871220">
                  <a:moveTo>
                    <a:pt x="4915966" y="870254"/>
                  </a:moveTo>
                  <a:lnTo>
                    <a:pt x="4843872" y="869620"/>
                  </a:lnTo>
                  <a:lnTo>
                    <a:pt x="4772040" y="868787"/>
                  </a:lnTo>
                  <a:lnTo>
                    <a:pt x="4700479" y="867759"/>
                  </a:lnTo>
                  <a:lnTo>
                    <a:pt x="4629197" y="866536"/>
                  </a:lnTo>
                  <a:lnTo>
                    <a:pt x="4558204" y="865119"/>
                  </a:lnTo>
                  <a:lnTo>
                    <a:pt x="4487508" y="863510"/>
                  </a:lnTo>
                  <a:lnTo>
                    <a:pt x="4417116" y="861711"/>
                  </a:lnTo>
                  <a:lnTo>
                    <a:pt x="4347038" y="859722"/>
                  </a:lnTo>
                  <a:lnTo>
                    <a:pt x="4277282" y="857545"/>
                  </a:lnTo>
                  <a:lnTo>
                    <a:pt x="4207857" y="855181"/>
                  </a:lnTo>
                  <a:lnTo>
                    <a:pt x="4138771" y="852633"/>
                  </a:lnTo>
                  <a:lnTo>
                    <a:pt x="4070032" y="849900"/>
                  </a:lnTo>
                  <a:lnTo>
                    <a:pt x="4001649" y="846984"/>
                  </a:lnTo>
                  <a:lnTo>
                    <a:pt x="3933631" y="843888"/>
                  </a:lnTo>
                  <a:lnTo>
                    <a:pt x="3865985" y="840611"/>
                  </a:lnTo>
                  <a:lnTo>
                    <a:pt x="3798722" y="837156"/>
                  </a:lnTo>
                  <a:lnTo>
                    <a:pt x="3731848" y="833524"/>
                  </a:lnTo>
                  <a:lnTo>
                    <a:pt x="3665372" y="829716"/>
                  </a:lnTo>
                  <a:lnTo>
                    <a:pt x="3599304" y="825733"/>
                  </a:lnTo>
                  <a:lnTo>
                    <a:pt x="3533651" y="821578"/>
                  </a:lnTo>
                  <a:lnTo>
                    <a:pt x="3468422" y="817251"/>
                  </a:lnTo>
                  <a:lnTo>
                    <a:pt x="3403625" y="812753"/>
                  </a:lnTo>
                  <a:lnTo>
                    <a:pt x="3339270" y="808086"/>
                  </a:lnTo>
                  <a:lnTo>
                    <a:pt x="3275364" y="803252"/>
                  </a:lnTo>
                  <a:lnTo>
                    <a:pt x="3211915" y="798252"/>
                  </a:lnTo>
                  <a:lnTo>
                    <a:pt x="3148933" y="793086"/>
                  </a:lnTo>
                  <a:lnTo>
                    <a:pt x="3086426" y="787757"/>
                  </a:lnTo>
                  <a:lnTo>
                    <a:pt x="3024403" y="782266"/>
                  </a:lnTo>
                  <a:lnTo>
                    <a:pt x="2962871" y="776614"/>
                  </a:lnTo>
                  <a:lnTo>
                    <a:pt x="2901839" y="770802"/>
                  </a:lnTo>
                  <a:lnTo>
                    <a:pt x="2841317" y="764832"/>
                  </a:lnTo>
                  <a:lnTo>
                    <a:pt x="2781311" y="758706"/>
                  </a:lnTo>
                  <a:lnTo>
                    <a:pt x="2721832" y="752424"/>
                  </a:lnTo>
                  <a:lnTo>
                    <a:pt x="2662887" y="745988"/>
                  </a:lnTo>
                  <a:lnTo>
                    <a:pt x="2604484" y="739399"/>
                  </a:lnTo>
                  <a:lnTo>
                    <a:pt x="2546633" y="732659"/>
                  </a:lnTo>
                  <a:lnTo>
                    <a:pt x="2489342" y="725769"/>
                  </a:lnTo>
                  <a:lnTo>
                    <a:pt x="2432619" y="718730"/>
                  </a:lnTo>
                  <a:lnTo>
                    <a:pt x="2376473" y="711544"/>
                  </a:lnTo>
                  <a:lnTo>
                    <a:pt x="2320912" y="704212"/>
                  </a:lnTo>
                  <a:lnTo>
                    <a:pt x="2265944" y="696736"/>
                  </a:lnTo>
                  <a:lnTo>
                    <a:pt x="2211579" y="689116"/>
                  </a:lnTo>
                  <a:lnTo>
                    <a:pt x="2157825" y="681354"/>
                  </a:lnTo>
                  <a:lnTo>
                    <a:pt x="2104690" y="673452"/>
                  </a:lnTo>
                  <a:lnTo>
                    <a:pt x="2052183" y="665411"/>
                  </a:lnTo>
                  <a:lnTo>
                    <a:pt x="2000311" y="657232"/>
                  </a:lnTo>
                  <a:lnTo>
                    <a:pt x="1949085" y="648917"/>
                  </a:lnTo>
                  <a:lnTo>
                    <a:pt x="1898512" y="640467"/>
                  </a:lnTo>
                  <a:lnTo>
                    <a:pt x="1848600" y="631883"/>
                  </a:lnTo>
                  <a:lnTo>
                    <a:pt x="1799359" y="623166"/>
                  </a:lnTo>
                  <a:lnTo>
                    <a:pt x="1750796" y="614319"/>
                  </a:lnTo>
                  <a:lnTo>
                    <a:pt x="1702920" y="605342"/>
                  </a:lnTo>
                  <a:lnTo>
                    <a:pt x="1655740" y="596237"/>
                  </a:lnTo>
                  <a:lnTo>
                    <a:pt x="1609264" y="587005"/>
                  </a:lnTo>
                  <a:lnTo>
                    <a:pt x="1563501" y="577647"/>
                  </a:lnTo>
                  <a:lnTo>
                    <a:pt x="1518459" y="568165"/>
                  </a:lnTo>
                  <a:lnTo>
                    <a:pt x="1474146" y="558561"/>
                  </a:lnTo>
                  <a:lnTo>
                    <a:pt x="1430571" y="548835"/>
                  </a:lnTo>
                  <a:lnTo>
                    <a:pt x="1387743" y="538989"/>
                  </a:lnTo>
                  <a:lnTo>
                    <a:pt x="1345671" y="529024"/>
                  </a:lnTo>
                  <a:lnTo>
                    <a:pt x="1304361" y="518941"/>
                  </a:lnTo>
                  <a:lnTo>
                    <a:pt x="1263824" y="508743"/>
                  </a:lnTo>
                  <a:lnTo>
                    <a:pt x="1224067" y="498430"/>
                  </a:lnTo>
                  <a:lnTo>
                    <a:pt x="1185099" y="488003"/>
                  </a:lnTo>
                  <a:lnTo>
                    <a:pt x="1146929" y="477465"/>
                  </a:lnTo>
                  <a:lnTo>
                    <a:pt x="1109565" y="466816"/>
                  </a:lnTo>
                  <a:lnTo>
                    <a:pt x="1073015" y="456058"/>
                  </a:lnTo>
                  <a:lnTo>
                    <a:pt x="1002393" y="434219"/>
                  </a:lnTo>
                  <a:lnTo>
                    <a:pt x="935131" y="411960"/>
                  </a:lnTo>
                  <a:lnTo>
                    <a:pt x="871297" y="389291"/>
                  </a:lnTo>
                  <a:lnTo>
                    <a:pt x="810958" y="366223"/>
                  </a:lnTo>
                  <a:lnTo>
                    <a:pt x="754183" y="342767"/>
                  </a:lnTo>
                  <a:lnTo>
                    <a:pt x="701040" y="318934"/>
                  </a:lnTo>
                  <a:lnTo>
                    <a:pt x="651596" y="294734"/>
                  </a:lnTo>
                  <a:lnTo>
                    <a:pt x="605919" y="270179"/>
                  </a:lnTo>
                  <a:lnTo>
                    <a:pt x="564078" y="245280"/>
                  </a:lnTo>
                  <a:lnTo>
                    <a:pt x="526140" y="220046"/>
                  </a:lnTo>
                  <a:lnTo>
                    <a:pt x="492173" y="194490"/>
                  </a:lnTo>
                  <a:lnTo>
                    <a:pt x="462245" y="168622"/>
                  </a:lnTo>
                  <a:lnTo>
                    <a:pt x="448817" y="155575"/>
                  </a:lnTo>
                  <a:lnTo>
                    <a:pt x="516394" y="155575"/>
                  </a:lnTo>
                  <a:lnTo>
                    <a:pt x="182054" y="0"/>
                  </a:lnTo>
                  <a:lnTo>
                    <a:pt x="0" y="155575"/>
                  </a:lnTo>
                  <a:lnTo>
                    <a:pt x="67563" y="155575"/>
                  </a:lnTo>
                  <a:lnTo>
                    <a:pt x="80841" y="168482"/>
                  </a:lnTo>
                  <a:lnTo>
                    <a:pt x="110393" y="194072"/>
                  </a:lnTo>
                  <a:lnTo>
                    <a:pt x="143888" y="219352"/>
                  </a:lnTo>
                  <a:lnTo>
                    <a:pt x="181258" y="244312"/>
                  </a:lnTo>
                  <a:lnTo>
                    <a:pt x="222437" y="268942"/>
                  </a:lnTo>
                  <a:lnTo>
                    <a:pt x="267358" y="293231"/>
                  </a:lnTo>
                  <a:lnTo>
                    <a:pt x="315957" y="317170"/>
                  </a:lnTo>
                  <a:lnTo>
                    <a:pt x="368164" y="340748"/>
                  </a:lnTo>
                  <a:lnTo>
                    <a:pt x="423916" y="363955"/>
                  </a:lnTo>
                  <a:lnTo>
                    <a:pt x="483144" y="386781"/>
                  </a:lnTo>
                  <a:lnTo>
                    <a:pt x="545783" y="409215"/>
                  </a:lnTo>
                  <a:lnTo>
                    <a:pt x="611765" y="431248"/>
                  </a:lnTo>
                  <a:lnTo>
                    <a:pt x="681026" y="452868"/>
                  </a:lnTo>
                  <a:lnTo>
                    <a:pt x="753498" y="474067"/>
                  </a:lnTo>
                  <a:lnTo>
                    <a:pt x="790917" y="484505"/>
                  </a:lnTo>
                  <a:lnTo>
                    <a:pt x="829114" y="494834"/>
                  </a:lnTo>
                  <a:lnTo>
                    <a:pt x="868081" y="505052"/>
                  </a:lnTo>
                  <a:lnTo>
                    <a:pt x="907809" y="515158"/>
                  </a:lnTo>
                  <a:lnTo>
                    <a:pt x="948291" y="525151"/>
                  </a:lnTo>
                  <a:lnTo>
                    <a:pt x="989516" y="535030"/>
                  </a:lnTo>
                  <a:lnTo>
                    <a:pt x="1031479" y="544792"/>
                  </a:lnTo>
                  <a:lnTo>
                    <a:pt x="1074169" y="554438"/>
                  </a:lnTo>
                  <a:lnTo>
                    <a:pt x="1117579" y="563966"/>
                  </a:lnTo>
                  <a:lnTo>
                    <a:pt x="1161701" y="573374"/>
                  </a:lnTo>
                  <a:lnTo>
                    <a:pt x="1206525" y="582661"/>
                  </a:lnTo>
                  <a:lnTo>
                    <a:pt x="1252045" y="591826"/>
                  </a:lnTo>
                  <a:lnTo>
                    <a:pt x="1298251" y="600868"/>
                  </a:lnTo>
                  <a:lnTo>
                    <a:pt x="1345136" y="609785"/>
                  </a:lnTo>
                  <a:lnTo>
                    <a:pt x="1392690" y="618577"/>
                  </a:lnTo>
                  <a:lnTo>
                    <a:pt x="1440906" y="627241"/>
                  </a:lnTo>
                  <a:lnTo>
                    <a:pt x="1489775" y="635776"/>
                  </a:lnTo>
                  <a:lnTo>
                    <a:pt x="1539290" y="644182"/>
                  </a:lnTo>
                  <a:lnTo>
                    <a:pt x="1589441" y="652457"/>
                  </a:lnTo>
                  <a:lnTo>
                    <a:pt x="1640221" y="660599"/>
                  </a:lnTo>
                  <a:lnTo>
                    <a:pt x="1691620" y="668608"/>
                  </a:lnTo>
                  <a:lnTo>
                    <a:pt x="1743632" y="676483"/>
                  </a:lnTo>
                  <a:lnTo>
                    <a:pt x="1796247" y="684221"/>
                  </a:lnTo>
                  <a:lnTo>
                    <a:pt x="1849458" y="691821"/>
                  </a:lnTo>
                  <a:lnTo>
                    <a:pt x="1903255" y="699283"/>
                  </a:lnTo>
                  <a:lnTo>
                    <a:pt x="1957631" y="706605"/>
                  </a:lnTo>
                  <a:lnTo>
                    <a:pt x="2012577" y="713786"/>
                  </a:lnTo>
                  <a:lnTo>
                    <a:pt x="2068085" y="720824"/>
                  </a:lnTo>
                  <a:lnTo>
                    <a:pt x="2124147" y="727719"/>
                  </a:lnTo>
                  <a:lnTo>
                    <a:pt x="2180754" y="734468"/>
                  </a:lnTo>
                  <a:lnTo>
                    <a:pt x="2237899" y="741071"/>
                  </a:lnTo>
                  <a:lnTo>
                    <a:pt x="2295572" y="747527"/>
                  </a:lnTo>
                  <a:lnTo>
                    <a:pt x="2353766" y="753834"/>
                  </a:lnTo>
                  <a:lnTo>
                    <a:pt x="2412472" y="759990"/>
                  </a:lnTo>
                  <a:lnTo>
                    <a:pt x="2471681" y="765995"/>
                  </a:lnTo>
                  <a:lnTo>
                    <a:pt x="2531387" y="771848"/>
                  </a:lnTo>
                  <a:lnTo>
                    <a:pt x="2591579" y="777546"/>
                  </a:lnTo>
                  <a:lnTo>
                    <a:pt x="2652251" y="783089"/>
                  </a:lnTo>
                  <a:lnTo>
                    <a:pt x="2713393" y="788476"/>
                  </a:lnTo>
                  <a:lnTo>
                    <a:pt x="2774998" y="793705"/>
                  </a:lnTo>
                  <a:lnTo>
                    <a:pt x="2837057" y="798775"/>
                  </a:lnTo>
                  <a:lnTo>
                    <a:pt x="2899561" y="803684"/>
                  </a:lnTo>
                  <a:lnTo>
                    <a:pt x="2962503" y="808432"/>
                  </a:lnTo>
                  <a:lnTo>
                    <a:pt x="3025874" y="813017"/>
                  </a:lnTo>
                  <a:lnTo>
                    <a:pt x="3089666" y="817438"/>
                  </a:lnTo>
                  <a:lnTo>
                    <a:pt x="3153871" y="821693"/>
                  </a:lnTo>
                  <a:lnTo>
                    <a:pt x="3218479" y="825781"/>
                  </a:lnTo>
                  <a:lnTo>
                    <a:pt x="3283484" y="829702"/>
                  </a:lnTo>
                  <a:lnTo>
                    <a:pt x="3348876" y="833453"/>
                  </a:lnTo>
                  <a:lnTo>
                    <a:pt x="3414648" y="837034"/>
                  </a:lnTo>
                  <a:lnTo>
                    <a:pt x="3480791" y="840443"/>
                  </a:lnTo>
                  <a:lnTo>
                    <a:pt x="3547296" y="843679"/>
                  </a:lnTo>
                  <a:lnTo>
                    <a:pt x="3614156" y="846740"/>
                  </a:lnTo>
                  <a:lnTo>
                    <a:pt x="3681362" y="849626"/>
                  </a:lnTo>
                  <a:lnTo>
                    <a:pt x="3748906" y="852334"/>
                  </a:lnTo>
                  <a:lnTo>
                    <a:pt x="3816779" y="854865"/>
                  </a:lnTo>
                  <a:lnTo>
                    <a:pt x="3884974" y="857216"/>
                  </a:lnTo>
                  <a:lnTo>
                    <a:pt x="3953481" y="859387"/>
                  </a:lnTo>
                  <a:lnTo>
                    <a:pt x="4022293" y="861375"/>
                  </a:lnTo>
                  <a:lnTo>
                    <a:pt x="4091401" y="863180"/>
                  </a:lnTo>
                  <a:lnTo>
                    <a:pt x="4160798" y="864800"/>
                  </a:lnTo>
                  <a:lnTo>
                    <a:pt x="4230474" y="866235"/>
                  </a:lnTo>
                  <a:lnTo>
                    <a:pt x="4300421" y="867482"/>
                  </a:lnTo>
                  <a:lnTo>
                    <a:pt x="4370631" y="868541"/>
                  </a:lnTo>
                  <a:lnTo>
                    <a:pt x="4441097" y="869411"/>
                  </a:lnTo>
                  <a:lnTo>
                    <a:pt x="4511808" y="870089"/>
                  </a:lnTo>
                  <a:lnTo>
                    <a:pt x="4582758" y="870575"/>
                  </a:lnTo>
                  <a:lnTo>
                    <a:pt x="4653938" y="870868"/>
                  </a:lnTo>
                  <a:lnTo>
                    <a:pt x="4725339" y="870966"/>
                  </a:lnTo>
                  <a:lnTo>
                    <a:pt x="5106606" y="870966"/>
                  </a:lnTo>
                  <a:lnTo>
                    <a:pt x="5182614" y="870856"/>
                  </a:lnTo>
                  <a:lnTo>
                    <a:pt x="5258333" y="870527"/>
                  </a:lnTo>
                  <a:lnTo>
                    <a:pt x="5333754" y="869980"/>
                  </a:lnTo>
                  <a:lnTo>
                    <a:pt x="5408869" y="869219"/>
                  </a:lnTo>
                  <a:lnTo>
                    <a:pt x="5483667" y="868243"/>
                  </a:lnTo>
                  <a:lnTo>
                    <a:pt x="5558142" y="867055"/>
                  </a:lnTo>
                  <a:lnTo>
                    <a:pt x="5632282" y="865656"/>
                  </a:lnTo>
                  <a:lnTo>
                    <a:pt x="5706081" y="864048"/>
                  </a:lnTo>
                  <a:lnTo>
                    <a:pt x="5779528" y="862233"/>
                  </a:lnTo>
                  <a:lnTo>
                    <a:pt x="5852615" y="860212"/>
                  </a:lnTo>
                  <a:lnTo>
                    <a:pt x="5925333" y="857987"/>
                  </a:lnTo>
                  <a:lnTo>
                    <a:pt x="5997672" y="855559"/>
                  </a:lnTo>
                  <a:lnTo>
                    <a:pt x="6069625" y="852931"/>
                  </a:lnTo>
                  <a:lnTo>
                    <a:pt x="6141182" y="850103"/>
                  </a:lnTo>
                  <a:lnTo>
                    <a:pt x="6212334" y="847078"/>
                  </a:lnTo>
                  <a:lnTo>
                    <a:pt x="6283072" y="843857"/>
                  </a:lnTo>
                  <a:lnTo>
                    <a:pt x="6353387" y="840441"/>
                  </a:lnTo>
                  <a:lnTo>
                    <a:pt x="6423271" y="836833"/>
                  </a:lnTo>
                  <a:lnTo>
                    <a:pt x="6492715" y="833034"/>
                  </a:lnTo>
                  <a:lnTo>
                    <a:pt x="6561709" y="829046"/>
                  </a:lnTo>
                  <a:lnTo>
                    <a:pt x="6630244" y="824869"/>
                  </a:lnTo>
                  <a:lnTo>
                    <a:pt x="6698313" y="820507"/>
                  </a:lnTo>
                  <a:lnTo>
                    <a:pt x="6765905" y="815960"/>
                  </a:lnTo>
                  <a:lnTo>
                    <a:pt x="6833012" y="811231"/>
                  </a:lnTo>
                  <a:lnTo>
                    <a:pt x="6899625" y="806320"/>
                  </a:lnTo>
                  <a:lnTo>
                    <a:pt x="6965735" y="801230"/>
                  </a:lnTo>
                  <a:lnTo>
                    <a:pt x="7031333" y="795962"/>
                  </a:lnTo>
                  <a:lnTo>
                    <a:pt x="7096411" y="790518"/>
                  </a:lnTo>
                  <a:lnTo>
                    <a:pt x="7160959" y="784899"/>
                  </a:lnTo>
                  <a:lnTo>
                    <a:pt x="7224968" y="779107"/>
                  </a:lnTo>
                  <a:lnTo>
                    <a:pt x="7288429" y="773144"/>
                  </a:lnTo>
                  <a:lnTo>
                    <a:pt x="7351334" y="767011"/>
                  </a:lnTo>
                  <a:lnTo>
                    <a:pt x="7413674" y="760711"/>
                  </a:lnTo>
                  <a:lnTo>
                    <a:pt x="7475440" y="754244"/>
                  </a:lnTo>
                  <a:lnTo>
                    <a:pt x="7536622" y="747612"/>
                  </a:lnTo>
                  <a:lnTo>
                    <a:pt x="7597212" y="740817"/>
                  </a:lnTo>
                  <a:lnTo>
                    <a:pt x="7657201" y="733860"/>
                  </a:lnTo>
                  <a:lnTo>
                    <a:pt x="7716580" y="726744"/>
                  </a:lnTo>
                  <a:lnTo>
                    <a:pt x="7775340" y="719470"/>
                  </a:lnTo>
                  <a:lnTo>
                    <a:pt x="7833472" y="712039"/>
                  </a:lnTo>
                  <a:lnTo>
                    <a:pt x="7890968" y="704453"/>
                  </a:lnTo>
                  <a:lnTo>
                    <a:pt x="7947818" y="696714"/>
                  </a:lnTo>
                  <a:lnTo>
                    <a:pt x="8004013" y="688823"/>
                  </a:lnTo>
                  <a:lnTo>
                    <a:pt x="8059545" y="680782"/>
                  </a:lnTo>
                  <a:lnTo>
                    <a:pt x="8114405" y="672593"/>
                  </a:lnTo>
                  <a:lnTo>
                    <a:pt x="8168583" y="664257"/>
                  </a:lnTo>
                  <a:lnTo>
                    <a:pt x="8222070" y="655777"/>
                  </a:lnTo>
                  <a:lnTo>
                    <a:pt x="8274859" y="647152"/>
                  </a:lnTo>
                  <a:lnTo>
                    <a:pt x="8326940" y="638386"/>
                  </a:lnTo>
                  <a:lnTo>
                    <a:pt x="8378303" y="629480"/>
                  </a:lnTo>
                  <a:lnTo>
                    <a:pt x="8428941" y="620436"/>
                  </a:lnTo>
                  <a:lnTo>
                    <a:pt x="8478844" y="611254"/>
                  </a:lnTo>
                  <a:lnTo>
                    <a:pt x="8528003" y="601938"/>
                  </a:lnTo>
                  <a:lnTo>
                    <a:pt x="8576409" y="592488"/>
                  </a:lnTo>
                  <a:lnTo>
                    <a:pt x="8624054" y="582906"/>
                  </a:lnTo>
                  <a:lnTo>
                    <a:pt x="8670928" y="573193"/>
                  </a:lnTo>
                  <a:lnTo>
                    <a:pt x="8717023" y="563352"/>
                  </a:lnTo>
                  <a:lnTo>
                    <a:pt x="8762329" y="553384"/>
                  </a:lnTo>
                  <a:lnTo>
                    <a:pt x="8806838" y="543291"/>
                  </a:lnTo>
                  <a:lnTo>
                    <a:pt x="8850541" y="533074"/>
                  </a:lnTo>
                  <a:lnTo>
                    <a:pt x="8893428" y="522735"/>
                  </a:lnTo>
                  <a:lnTo>
                    <a:pt x="8935492" y="512275"/>
                  </a:lnTo>
                  <a:lnTo>
                    <a:pt x="8976723" y="501697"/>
                  </a:lnTo>
                  <a:lnTo>
                    <a:pt x="9017112" y="491002"/>
                  </a:lnTo>
                  <a:lnTo>
                    <a:pt x="9056650" y="480191"/>
                  </a:lnTo>
                  <a:lnTo>
                    <a:pt x="9095328" y="469266"/>
                  </a:lnTo>
                  <a:lnTo>
                    <a:pt x="9133137" y="458229"/>
                  </a:lnTo>
                  <a:lnTo>
                    <a:pt x="9170069" y="447081"/>
                  </a:lnTo>
                  <a:lnTo>
                    <a:pt x="9241265" y="424461"/>
                  </a:lnTo>
                  <a:lnTo>
                    <a:pt x="9308844" y="401418"/>
                  </a:lnTo>
                  <a:lnTo>
                    <a:pt x="9372733" y="377965"/>
                  </a:lnTo>
                  <a:lnTo>
                    <a:pt x="9432863" y="354116"/>
                  </a:lnTo>
                  <a:lnTo>
                    <a:pt x="9489161" y="329884"/>
                  </a:lnTo>
                  <a:lnTo>
                    <a:pt x="9541557" y="305282"/>
                  </a:lnTo>
                  <a:lnTo>
                    <a:pt x="9589978" y="280322"/>
                  </a:lnTo>
                  <a:lnTo>
                    <a:pt x="9634355" y="255019"/>
                  </a:lnTo>
                  <a:lnTo>
                    <a:pt x="9674614" y="229385"/>
                  </a:lnTo>
                  <a:lnTo>
                    <a:pt x="9710685" y="203434"/>
                  </a:lnTo>
                  <a:lnTo>
                    <a:pt x="9742497" y="177178"/>
                  </a:lnTo>
                  <a:lnTo>
                    <a:pt x="9769977" y="150631"/>
                  </a:lnTo>
                  <a:lnTo>
                    <a:pt x="9802922" y="110292"/>
                  </a:lnTo>
                  <a:lnTo>
                    <a:pt x="9825721" y="69372"/>
                  </a:lnTo>
                  <a:lnTo>
                    <a:pt x="9838133" y="27914"/>
                  </a:lnTo>
                  <a:lnTo>
                    <a:pt x="9840518" y="0"/>
                  </a:lnTo>
                  <a:lnTo>
                    <a:pt x="9459239" y="0"/>
                  </a:lnTo>
                  <a:lnTo>
                    <a:pt x="9458641" y="13984"/>
                  </a:lnTo>
                  <a:lnTo>
                    <a:pt x="9456853" y="27914"/>
                  </a:lnTo>
                  <a:lnTo>
                    <a:pt x="9444441" y="69372"/>
                  </a:lnTo>
                  <a:lnTo>
                    <a:pt x="9421643" y="110292"/>
                  </a:lnTo>
                  <a:lnTo>
                    <a:pt x="9388698" y="150631"/>
                  </a:lnTo>
                  <a:lnTo>
                    <a:pt x="9361218" y="177178"/>
                  </a:lnTo>
                  <a:lnTo>
                    <a:pt x="9329406" y="203434"/>
                  </a:lnTo>
                  <a:lnTo>
                    <a:pt x="9293335" y="229385"/>
                  </a:lnTo>
                  <a:lnTo>
                    <a:pt x="9253076" y="255019"/>
                  </a:lnTo>
                  <a:lnTo>
                    <a:pt x="9208700" y="280322"/>
                  </a:lnTo>
                  <a:lnTo>
                    <a:pt x="9160279" y="305282"/>
                  </a:lnTo>
                  <a:lnTo>
                    <a:pt x="9107884" y="329884"/>
                  </a:lnTo>
                  <a:lnTo>
                    <a:pt x="9051586" y="354116"/>
                  </a:lnTo>
                  <a:lnTo>
                    <a:pt x="8991456" y="377965"/>
                  </a:lnTo>
                  <a:lnTo>
                    <a:pt x="8927567" y="401418"/>
                  </a:lnTo>
                  <a:lnTo>
                    <a:pt x="8859988" y="424461"/>
                  </a:lnTo>
                  <a:lnTo>
                    <a:pt x="8788793" y="447081"/>
                  </a:lnTo>
                  <a:lnTo>
                    <a:pt x="8751861" y="458229"/>
                  </a:lnTo>
                  <a:lnTo>
                    <a:pt x="8714052" y="469266"/>
                  </a:lnTo>
                  <a:lnTo>
                    <a:pt x="8675373" y="480191"/>
                  </a:lnTo>
                  <a:lnTo>
                    <a:pt x="8635836" y="491002"/>
                  </a:lnTo>
                  <a:lnTo>
                    <a:pt x="8595447" y="501697"/>
                  </a:lnTo>
                  <a:lnTo>
                    <a:pt x="8554216" y="512275"/>
                  </a:lnTo>
                  <a:lnTo>
                    <a:pt x="8512153" y="522735"/>
                  </a:lnTo>
                  <a:lnTo>
                    <a:pt x="8469265" y="533074"/>
                  </a:lnTo>
                  <a:lnTo>
                    <a:pt x="8425562" y="543291"/>
                  </a:lnTo>
                  <a:lnTo>
                    <a:pt x="8381054" y="553384"/>
                  </a:lnTo>
                  <a:lnTo>
                    <a:pt x="8335747" y="563352"/>
                  </a:lnTo>
                  <a:lnTo>
                    <a:pt x="8289653" y="573193"/>
                  </a:lnTo>
                  <a:lnTo>
                    <a:pt x="8242779" y="582906"/>
                  </a:lnTo>
                  <a:lnTo>
                    <a:pt x="8195134" y="592488"/>
                  </a:lnTo>
                  <a:lnTo>
                    <a:pt x="8146728" y="601938"/>
                  </a:lnTo>
                  <a:lnTo>
                    <a:pt x="8097569" y="611254"/>
                  </a:lnTo>
                  <a:lnTo>
                    <a:pt x="8047666" y="620436"/>
                  </a:lnTo>
                  <a:lnTo>
                    <a:pt x="7997029" y="629480"/>
                  </a:lnTo>
                  <a:lnTo>
                    <a:pt x="7945665" y="638386"/>
                  </a:lnTo>
                  <a:lnTo>
                    <a:pt x="7893585" y="647152"/>
                  </a:lnTo>
                  <a:lnTo>
                    <a:pt x="7840796" y="655777"/>
                  </a:lnTo>
                  <a:lnTo>
                    <a:pt x="7787308" y="664257"/>
                  </a:lnTo>
                  <a:lnTo>
                    <a:pt x="7733130" y="672593"/>
                  </a:lnTo>
                  <a:lnTo>
                    <a:pt x="7678271" y="680782"/>
                  </a:lnTo>
                  <a:lnTo>
                    <a:pt x="7622739" y="688823"/>
                  </a:lnTo>
                  <a:lnTo>
                    <a:pt x="7566544" y="696714"/>
                  </a:lnTo>
                  <a:lnTo>
                    <a:pt x="7509694" y="704453"/>
                  </a:lnTo>
                  <a:lnTo>
                    <a:pt x="7452199" y="712039"/>
                  </a:lnTo>
                  <a:lnTo>
                    <a:pt x="7394066" y="719470"/>
                  </a:lnTo>
                  <a:lnTo>
                    <a:pt x="7335306" y="726744"/>
                  </a:lnTo>
                  <a:lnTo>
                    <a:pt x="7275927" y="733860"/>
                  </a:lnTo>
                  <a:lnTo>
                    <a:pt x="7215938" y="740817"/>
                  </a:lnTo>
                  <a:lnTo>
                    <a:pt x="7155348" y="747612"/>
                  </a:lnTo>
                  <a:lnTo>
                    <a:pt x="7094166" y="754244"/>
                  </a:lnTo>
                  <a:lnTo>
                    <a:pt x="7032400" y="760711"/>
                  </a:lnTo>
                  <a:lnTo>
                    <a:pt x="6970061" y="767011"/>
                  </a:lnTo>
                  <a:lnTo>
                    <a:pt x="6907155" y="773144"/>
                  </a:lnTo>
                  <a:lnTo>
                    <a:pt x="6843694" y="779107"/>
                  </a:lnTo>
                  <a:lnTo>
                    <a:pt x="6779685" y="784899"/>
                  </a:lnTo>
                  <a:lnTo>
                    <a:pt x="6715137" y="790518"/>
                  </a:lnTo>
                  <a:lnTo>
                    <a:pt x="6650059" y="795962"/>
                  </a:lnTo>
                  <a:lnTo>
                    <a:pt x="6584461" y="801230"/>
                  </a:lnTo>
                  <a:lnTo>
                    <a:pt x="6518351" y="806320"/>
                  </a:lnTo>
                  <a:lnTo>
                    <a:pt x="6451738" y="811231"/>
                  </a:lnTo>
                  <a:lnTo>
                    <a:pt x="6384631" y="815960"/>
                  </a:lnTo>
                  <a:lnTo>
                    <a:pt x="6317038" y="820507"/>
                  </a:lnTo>
                  <a:lnTo>
                    <a:pt x="6248970" y="824869"/>
                  </a:lnTo>
                  <a:lnTo>
                    <a:pt x="6180434" y="829046"/>
                  </a:lnTo>
                  <a:lnTo>
                    <a:pt x="6111440" y="833034"/>
                  </a:lnTo>
                  <a:lnTo>
                    <a:pt x="6041996" y="836833"/>
                  </a:lnTo>
                  <a:lnTo>
                    <a:pt x="5972112" y="840441"/>
                  </a:lnTo>
                  <a:lnTo>
                    <a:pt x="5901797" y="843857"/>
                  </a:lnTo>
                  <a:lnTo>
                    <a:pt x="5831058" y="847078"/>
                  </a:lnTo>
                  <a:lnTo>
                    <a:pt x="5759906" y="850103"/>
                  </a:lnTo>
                  <a:lnTo>
                    <a:pt x="5688349" y="852931"/>
                  </a:lnTo>
                  <a:lnTo>
                    <a:pt x="5616396" y="855559"/>
                  </a:lnTo>
                  <a:lnTo>
                    <a:pt x="5544056" y="857987"/>
                  </a:lnTo>
                  <a:lnTo>
                    <a:pt x="5471338" y="860212"/>
                  </a:lnTo>
                  <a:lnTo>
                    <a:pt x="5398251" y="862233"/>
                  </a:lnTo>
                  <a:lnTo>
                    <a:pt x="5324804" y="864048"/>
                  </a:lnTo>
                  <a:lnTo>
                    <a:pt x="5251005" y="865656"/>
                  </a:lnTo>
                  <a:lnTo>
                    <a:pt x="5176864" y="867055"/>
                  </a:lnTo>
                  <a:lnTo>
                    <a:pt x="5102390" y="868243"/>
                  </a:lnTo>
                  <a:lnTo>
                    <a:pt x="5027590" y="869219"/>
                  </a:lnTo>
                  <a:lnTo>
                    <a:pt x="4952476" y="869980"/>
                  </a:lnTo>
                  <a:lnTo>
                    <a:pt x="4877054" y="870527"/>
                  </a:lnTo>
                  <a:lnTo>
                    <a:pt x="4801335" y="870856"/>
                  </a:lnTo>
                  <a:lnTo>
                    <a:pt x="4725327" y="870966"/>
                  </a:lnTo>
                </a:path>
              </a:pathLst>
            </a:custGeom>
            <a:ln w="12699">
              <a:solidFill>
                <a:srgbClr val="001A3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8608" y="3329178"/>
              <a:ext cx="2880359" cy="186383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010525" y="4143375"/>
              <a:ext cx="116839" cy="646430"/>
            </a:xfrm>
            <a:custGeom>
              <a:avLst/>
              <a:gdLst/>
              <a:ahLst/>
              <a:cxnLst/>
              <a:rect l="l" t="t" r="r" b="b"/>
              <a:pathLst>
                <a:path w="116840" h="646429">
                  <a:moveTo>
                    <a:pt x="58293" y="0"/>
                  </a:moveTo>
                  <a:lnTo>
                    <a:pt x="0" y="58293"/>
                  </a:lnTo>
                  <a:lnTo>
                    <a:pt x="29146" y="58293"/>
                  </a:lnTo>
                  <a:lnTo>
                    <a:pt x="29146" y="587883"/>
                  </a:lnTo>
                  <a:lnTo>
                    <a:pt x="0" y="587883"/>
                  </a:lnTo>
                  <a:lnTo>
                    <a:pt x="58293" y="646176"/>
                  </a:lnTo>
                  <a:lnTo>
                    <a:pt x="116586" y="587883"/>
                  </a:lnTo>
                  <a:lnTo>
                    <a:pt x="87439" y="587883"/>
                  </a:lnTo>
                  <a:lnTo>
                    <a:pt x="87439" y="58293"/>
                  </a:lnTo>
                  <a:lnTo>
                    <a:pt x="116586" y="58293"/>
                  </a:lnTo>
                  <a:lnTo>
                    <a:pt x="58293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010525" y="4143375"/>
              <a:ext cx="116839" cy="646430"/>
            </a:xfrm>
            <a:custGeom>
              <a:avLst/>
              <a:gdLst/>
              <a:ahLst/>
              <a:cxnLst/>
              <a:rect l="l" t="t" r="r" b="b"/>
              <a:pathLst>
                <a:path w="116840" h="646429">
                  <a:moveTo>
                    <a:pt x="0" y="58293"/>
                  </a:moveTo>
                  <a:lnTo>
                    <a:pt x="58293" y="0"/>
                  </a:lnTo>
                  <a:lnTo>
                    <a:pt x="116586" y="58293"/>
                  </a:lnTo>
                  <a:lnTo>
                    <a:pt x="87439" y="58293"/>
                  </a:lnTo>
                  <a:lnTo>
                    <a:pt x="87439" y="587883"/>
                  </a:lnTo>
                  <a:lnTo>
                    <a:pt x="116586" y="587883"/>
                  </a:lnTo>
                  <a:lnTo>
                    <a:pt x="58293" y="646176"/>
                  </a:lnTo>
                  <a:lnTo>
                    <a:pt x="0" y="587883"/>
                  </a:lnTo>
                  <a:lnTo>
                    <a:pt x="29146" y="587883"/>
                  </a:lnTo>
                  <a:lnTo>
                    <a:pt x="29146" y="58293"/>
                  </a:lnTo>
                  <a:lnTo>
                    <a:pt x="0" y="58293"/>
                  </a:lnTo>
                  <a:close/>
                </a:path>
              </a:pathLst>
            </a:custGeom>
            <a:ln w="12700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8115025" y="4375408"/>
            <a:ext cx="241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6600"/>
                </a:solidFill>
                <a:latin typeface="Calibri"/>
                <a:cs typeface="Calibri"/>
              </a:rPr>
              <a:t>9”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669036" y="3473958"/>
            <a:ext cx="11127105" cy="1602740"/>
            <a:chOff x="669036" y="3473958"/>
            <a:chExt cx="11127105" cy="1602740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23169" y="3473958"/>
              <a:ext cx="1672588" cy="1602485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5594985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10" h="369570">
                  <a:moveTo>
                    <a:pt x="644271" y="0"/>
                  </a:moveTo>
                  <a:lnTo>
                    <a:pt x="644271" y="92392"/>
                  </a:lnTo>
                  <a:lnTo>
                    <a:pt x="0" y="92392"/>
                  </a:lnTo>
                  <a:lnTo>
                    <a:pt x="0" y="277177"/>
                  </a:lnTo>
                  <a:lnTo>
                    <a:pt x="644271" y="277177"/>
                  </a:lnTo>
                  <a:lnTo>
                    <a:pt x="644271" y="369570"/>
                  </a:lnTo>
                  <a:lnTo>
                    <a:pt x="829056" y="184785"/>
                  </a:lnTo>
                  <a:lnTo>
                    <a:pt x="644271" y="0"/>
                  </a:lnTo>
                  <a:close/>
                </a:path>
              </a:pathLst>
            </a:custGeom>
            <a:solidFill>
              <a:srgbClr val="004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594985" y="4059555"/>
              <a:ext cx="829310" cy="369570"/>
            </a:xfrm>
            <a:custGeom>
              <a:avLst/>
              <a:gdLst/>
              <a:ahLst/>
              <a:cxnLst/>
              <a:rect l="l" t="t" r="r" b="b"/>
              <a:pathLst>
                <a:path w="829310" h="369570">
                  <a:moveTo>
                    <a:pt x="0" y="92392"/>
                  </a:moveTo>
                  <a:lnTo>
                    <a:pt x="644271" y="92392"/>
                  </a:lnTo>
                  <a:lnTo>
                    <a:pt x="644271" y="0"/>
                  </a:lnTo>
                  <a:lnTo>
                    <a:pt x="829056" y="184785"/>
                  </a:lnTo>
                  <a:lnTo>
                    <a:pt x="644271" y="369570"/>
                  </a:lnTo>
                  <a:lnTo>
                    <a:pt x="644271" y="277177"/>
                  </a:lnTo>
                  <a:lnTo>
                    <a:pt x="0" y="277177"/>
                  </a:lnTo>
                  <a:lnTo>
                    <a:pt x="0" y="92392"/>
                  </a:lnTo>
                  <a:close/>
                </a:path>
              </a:pathLst>
            </a:custGeom>
            <a:ln w="12700">
              <a:solidFill>
                <a:srgbClr val="001A3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9036" y="3593592"/>
              <a:ext cx="1197863" cy="1253489"/>
            </a:xfrm>
            <a:prstGeom prst="rect">
              <a:avLst/>
            </a:prstGeom>
          </p:spPr>
        </p:pic>
      </p:grpSp>
      <p:sp>
        <p:nvSpPr>
          <p:cNvPr id="34" name="object 3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116" y="500237"/>
            <a:ext cx="9290685" cy="7880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/>
              <a:t>Demonstration</a:t>
            </a:r>
            <a:r>
              <a:rPr dirty="0" sz="2500" spc="-40"/>
              <a:t> </a:t>
            </a:r>
            <a:r>
              <a:rPr dirty="0" sz="2500"/>
              <a:t>of</a:t>
            </a:r>
            <a:r>
              <a:rPr dirty="0" sz="2500" spc="-35"/>
              <a:t> </a:t>
            </a:r>
            <a:r>
              <a:rPr dirty="0" sz="2500"/>
              <a:t>Quantum</a:t>
            </a:r>
            <a:r>
              <a:rPr dirty="0" sz="2500" spc="-35"/>
              <a:t> </a:t>
            </a:r>
            <a:r>
              <a:rPr dirty="0" sz="2500"/>
              <a:t>Sensors,</a:t>
            </a:r>
            <a:r>
              <a:rPr dirty="0" sz="2500" spc="-45"/>
              <a:t> </a:t>
            </a:r>
            <a:r>
              <a:rPr dirty="0" sz="2500"/>
              <a:t>Quantum</a:t>
            </a:r>
            <a:r>
              <a:rPr dirty="0" sz="2500" spc="-25"/>
              <a:t> </a:t>
            </a:r>
            <a:r>
              <a:rPr dirty="0" sz="2500"/>
              <a:t>Clocks</a:t>
            </a:r>
            <a:r>
              <a:rPr dirty="0" sz="2500" spc="-35"/>
              <a:t> </a:t>
            </a:r>
            <a:r>
              <a:rPr dirty="0" sz="2500"/>
              <a:t>and</a:t>
            </a:r>
            <a:r>
              <a:rPr dirty="0" sz="2500" spc="-35"/>
              <a:t> </a:t>
            </a:r>
            <a:r>
              <a:rPr dirty="0" sz="2500" spc="-10"/>
              <a:t>Critical </a:t>
            </a:r>
            <a:r>
              <a:rPr dirty="0" sz="2500"/>
              <a:t>Components</a:t>
            </a:r>
            <a:r>
              <a:rPr dirty="0" sz="2500" spc="-45"/>
              <a:t> </a:t>
            </a:r>
            <a:r>
              <a:rPr dirty="0" sz="2500"/>
              <a:t>at</a:t>
            </a:r>
            <a:r>
              <a:rPr dirty="0" sz="2500" spc="-30"/>
              <a:t> </a:t>
            </a:r>
            <a:r>
              <a:rPr dirty="0" sz="2500"/>
              <a:t>Rim</a:t>
            </a:r>
            <a:r>
              <a:rPr dirty="0" sz="2500" spc="-45"/>
              <a:t> </a:t>
            </a:r>
            <a:r>
              <a:rPr dirty="0" sz="2500"/>
              <a:t>of</a:t>
            </a:r>
            <a:r>
              <a:rPr dirty="0" sz="2500" spc="-30"/>
              <a:t> </a:t>
            </a:r>
            <a:r>
              <a:rPr dirty="0" sz="2500"/>
              <a:t>the</a:t>
            </a:r>
            <a:r>
              <a:rPr dirty="0" sz="2500" spc="-35"/>
              <a:t> </a:t>
            </a:r>
            <a:r>
              <a:rPr dirty="0" sz="2500"/>
              <a:t>Pacific</a:t>
            </a:r>
            <a:r>
              <a:rPr dirty="0" sz="2500" spc="-40"/>
              <a:t> </a:t>
            </a:r>
            <a:r>
              <a:rPr dirty="0" sz="2500" spc="-20"/>
              <a:t>(RIMPAC)</a:t>
            </a:r>
            <a:r>
              <a:rPr dirty="0" sz="2500" spc="-40"/>
              <a:t> </a:t>
            </a:r>
            <a:r>
              <a:rPr dirty="0" sz="2500"/>
              <a:t>2022</a:t>
            </a:r>
            <a:r>
              <a:rPr dirty="0" sz="2500" spc="-50"/>
              <a:t> </a:t>
            </a:r>
            <a:r>
              <a:rPr dirty="0" sz="2500" spc="-10"/>
              <a:t>Exercises</a:t>
            </a:r>
            <a:endParaRPr sz="25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4297" y="997458"/>
            <a:ext cx="1775459" cy="160552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638" y="2826257"/>
            <a:ext cx="2832518" cy="191386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69561" y="4822382"/>
            <a:ext cx="2839720" cy="742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dirty="0" sz="1100">
                <a:latin typeface="Calibri"/>
                <a:cs typeface="Calibri"/>
              </a:rPr>
              <a:t>Image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HMNZS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Aotearoa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while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underway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at </a:t>
            </a:r>
            <a:r>
              <a:rPr dirty="0" sz="1100">
                <a:latin typeface="Calibri"/>
                <a:cs typeface="Calibri"/>
              </a:rPr>
              <a:t>RIMPAC.</a:t>
            </a:r>
            <a:r>
              <a:rPr dirty="0" sz="1100" spc="204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ONR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custom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shipping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container </a:t>
            </a:r>
            <a:r>
              <a:rPr dirty="0" sz="1100">
                <a:latin typeface="Calibri"/>
                <a:cs typeface="Calibri"/>
              </a:rPr>
              <a:t>used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support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various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experiments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visible </a:t>
            </a:r>
            <a:r>
              <a:rPr dirty="0" sz="1100">
                <a:latin typeface="Calibri"/>
                <a:cs typeface="Calibri"/>
              </a:rPr>
              <a:t>on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deck.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8211" y="2956560"/>
            <a:ext cx="1627631" cy="1595627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6818376" y="2897886"/>
            <a:ext cx="5273040" cy="3108325"/>
            <a:chOff x="6818376" y="2897886"/>
            <a:chExt cx="5273040" cy="31083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0186" y="4754879"/>
              <a:ext cx="2221229" cy="12512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8376" y="2897886"/>
              <a:ext cx="3113100" cy="197053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846928" y="1772028"/>
            <a:ext cx="89604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Among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first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US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field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tests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advanced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optical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atomic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clocks,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cold-</a:t>
            </a:r>
            <a:r>
              <a:rPr dirty="0" sz="1800">
                <a:latin typeface="Calibri"/>
                <a:cs typeface="Calibri"/>
              </a:rPr>
              <a:t>atom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technology,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quantum </a:t>
            </a:r>
            <a:r>
              <a:rPr dirty="0" sz="1800" spc="-20">
                <a:latin typeface="Calibri"/>
                <a:cs typeface="Calibri"/>
              </a:rPr>
              <a:t>gravimeters,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optical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frequency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combs,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other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quantum-</a:t>
            </a:r>
            <a:r>
              <a:rPr dirty="0" sz="1800">
                <a:latin typeface="Calibri"/>
                <a:cs typeface="Calibri"/>
              </a:rPr>
              <a:t>supporting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technologies.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73927" y="4924239"/>
            <a:ext cx="2440940" cy="562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Block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diagram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images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atomic </a:t>
            </a:r>
            <a:r>
              <a:rPr dirty="0" sz="1100">
                <a:latin typeface="Calibri"/>
                <a:cs typeface="Calibri"/>
              </a:rPr>
              <a:t>gravimeter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commercial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off-the-</a:t>
            </a:r>
            <a:r>
              <a:rPr dirty="0" sz="1100" spc="-20">
                <a:latin typeface="Calibri"/>
                <a:cs typeface="Calibri"/>
              </a:rPr>
              <a:t>shelf </a:t>
            </a:r>
            <a:r>
              <a:rPr dirty="0" sz="1100">
                <a:latin typeface="Calibri"/>
                <a:cs typeface="Calibri"/>
              </a:rPr>
              <a:t>INS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system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used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during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RIMPAC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event.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639372" y="4788837"/>
            <a:ext cx="2830830" cy="742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dirty="0" sz="1100">
                <a:latin typeface="Calibri"/>
                <a:cs typeface="Calibri"/>
              </a:rPr>
              <a:t>Air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Force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Research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Laboratory’s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Optical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Rubidium </a:t>
            </a:r>
            <a:r>
              <a:rPr dirty="0" sz="1100">
                <a:latin typeface="Calibri"/>
                <a:cs typeface="Calibri"/>
              </a:rPr>
              <a:t>Atomic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Frequency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Standard,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ORAFS,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an </a:t>
            </a:r>
            <a:r>
              <a:rPr dirty="0" sz="1100">
                <a:latin typeface="Calibri"/>
                <a:cs typeface="Calibri"/>
              </a:rPr>
              <a:t>advanced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optical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clock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design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built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existing </a:t>
            </a:r>
            <a:r>
              <a:rPr dirty="0" sz="1100">
                <a:latin typeface="Calibri"/>
                <a:cs typeface="Calibri"/>
              </a:rPr>
              <a:t>vapor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cell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laser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technologies.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14166" y="2852166"/>
            <a:ext cx="2881121" cy="1863851"/>
          </a:xfrm>
          <a:prstGeom prst="rect">
            <a:avLst/>
          </a:prstGeom>
        </p:spPr>
      </p:pic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76705"/>
            <a:ext cx="9050020" cy="5683885"/>
            <a:chOff x="0" y="1076705"/>
            <a:chExt cx="9050020" cy="56838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622" y="3819144"/>
              <a:ext cx="3665219" cy="25153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76705"/>
              <a:ext cx="9049511" cy="5683757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914400" y="500633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6685" y="545397"/>
            <a:ext cx="11632565" cy="40703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/>
              <a:t>AFRL</a:t>
            </a:r>
            <a:r>
              <a:rPr dirty="0" sz="2500" spc="-150"/>
              <a:t> </a:t>
            </a:r>
            <a:r>
              <a:rPr dirty="0" sz="2500"/>
              <a:t>Quantum</a:t>
            </a:r>
            <a:r>
              <a:rPr dirty="0" sz="2500" spc="-45"/>
              <a:t> </a:t>
            </a:r>
            <a:r>
              <a:rPr dirty="0" sz="2500"/>
              <a:t>Networking</a:t>
            </a:r>
            <a:r>
              <a:rPr dirty="0" sz="2500" spc="-45"/>
              <a:t> </a:t>
            </a:r>
            <a:r>
              <a:rPr dirty="0" sz="2500"/>
              <a:t>Distributed</a:t>
            </a:r>
            <a:r>
              <a:rPr dirty="0" sz="2500" spc="-95"/>
              <a:t> </a:t>
            </a:r>
            <a:r>
              <a:rPr dirty="0" sz="2500" spc="-30"/>
              <a:t>Testbed:</a:t>
            </a:r>
            <a:r>
              <a:rPr dirty="0" sz="2500" spc="-55"/>
              <a:t> </a:t>
            </a:r>
            <a:r>
              <a:rPr dirty="0" sz="2500"/>
              <a:t>Classical</a:t>
            </a:r>
            <a:r>
              <a:rPr dirty="0" sz="2500" spc="-50"/>
              <a:t> </a:t>
            </a:r>
            <a:r>
              <a:rPr dirty="0" sz="2500"/>
              <a:t>and</a:t>
            </a:r>
            <a:r>
              <a:rPr dirty="0" sz="2500" spc="-45"/>
              <a:t> </a:t>
            </a:r>
            <a:r>
              <a:rPr dirty="0" sz="2500"/>
              <a:t>Quantum</a:t>
            </a:r>
            <a:r>
              <a:rPr dirty="0" sz="2500" spc="-55"/>
              <a:t> </a:t>
            </a:r>
            <a:r>
              <a:rPr dirty="0" sz="2500" spc="-10"/>
              <a:t>Interfaces</a:t>
            </a:r>
            <a:endParaRPr sz="2500"/>
          </a:p>
        </p:txBody>
      </p:sp>
      <p:sp>
        <p:nvSpPr>
          <p:cNvPr id="7" name="object 7" descr=""/>
          <p:cNvSpPr txBox="1"/>
          <p:nvPr/>
        </p:nvSpPr>
        <p:spPr>
          <a:xfrm>
            <a:off x="3126741" y="4200396"/>
            <a:ext cx="7264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solidFill>
                  <a:srgbClr val="FFFF00"/>
                </a:solidFill>
                <a:latin typeface="Calibri"/>
                <a:cs typeface="Calibri"/>
              </a:rPr>
              <a:t>Deployed </a:t>
            </a:r>
            <a:r>
              <a:rPr dirty="0" sz="1400">
                <a:solidFill>
                  <a:srgbClr val="FFFF00"/>
                </a:solidFill>
                <a:latin typeface="Calibri"/>
                <a:cs typeface="Calibri"/>
              </a:rPr>
              <a:t>fiber</a:t>
            </a:r>
            <a:r>
              <a:rPr dirty="0" sz="1400" spc="-3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00"/>
                </a:solidFill>
                <a:latin typeface="Calibri"/>
                <a:cs typeface="Calibri"/>
              </a:rPr>
              <a:t>loop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29024" y="4723624"/>
            <a:ext cx="65786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solidFill>
                  <a:srgbClr val="FFFF00"/>
                </a:solidFill>
                <a:latin typeface="Calibri"/>
                <a:cs typeface="Calibri"/>
              </a:rPr>
              <a:t>Innovare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82887" y="1359263"/>
            <a:ext cx="14262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8130" marR="5080" indent="-26606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E7E7E"/>
                </a:solidFill>
                <a:latin typeface="Calibri"/>
                <a:cs typeface="Calibri"/>
              </a:rPr>
              <a:t>Superconducting</a:t>
            </a:r>
            <a:r>
              <a:rPr dirty="0" sz="1200" spc="5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7E7E7E"/>
                </a:solidFill>
                <a:latin typeface="Calibri"/>
                <a:cs typeface="Calibri"/>
              </a:rPr>
              <a:t>qubit </a:t>
            </a:r>
            <a:r>
              <a:rPr dirty="0" sz="1200">
                <a:solidFill>
                  <a:srgbClr val="7E7E7E"/>
                </a:solidFill>
                <a:latin typeface="Calibri"/>
                <a:cs typeface="Calibri"/>
              </a:rPr>
              <a:t>network</a:t>
            </a:r>
            <a:r>
              <a:rPr dirty="0" sz="1200" spc="-45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7E7E7E"/>
                </a:solidFill>
                <a:latin typeface="Calibri"/>
                <a:cs typeface="Calibri"/>
              </a:rPr>
              <a:t>node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185915" y="1025658"/>
            <a:ext cx="5352415" cy="5472430"/>
            <a:chOff x="6185915" y="1025658"/>
            <a:chExt cx="5352415" cy="5472430"/>
          </a:xfrm>
        </p:grpSpPr>
        <p:sp>
          <p:nvSpPr>
            <p:cNvPr id="11" name="object 11" descr=""/>
            <p:cNvSpPr/>
            <p:nvPr/>
          </p:nvSpPr>
          <p:spPr>
            <a:xfrm>
              <a:off x="6204965" y="1044708"/>
              <a:ext cx="1682750" cy="2247900"/>
            </a:xfrm>
            <a:custGeom>
              <a:avLst/>
              <a:gdLst/>
              <a:ahLst/>
              <a:cxnLst/>
              <a:rect l="l" t="t" r="r" b="b"/>
              <a:pathLst>
                <a:path w="1682750" h="2247900">
                  <a:moveTo>
                    <a:pt x="0" y="280415"/>
                  </a:moveTo>
                  <a:lnTo>
                    <a:pt x="3670" y="234929"/>
                  </a:lnTo>
                  <a:lnTo>
                    <a:pt x="14296" y="191780"/>
                  </a:lnTo>
                  <a:lnTo>
                    <a:pt x="31300" y="151545"/>
                  </a:lnTo>
                  <a:lnTo>
                    <a:pt x="54105" y="114802"/>
                  </a:lnTo>
                  <a:lnTo>
                    <a:pt x="82134" y="82129"/>
                  </a:lnTo>
                  <a:lnTo>
                    <a:pt x="114808" y="54101"/>
                  </a:lnTo>
                  <a:lnTo>
                    <a:pt x="151551" y="31298"/>
                  </a:lnTo>
                  <a:lnTo>
                    <a:pt x="191785" y="14295"/>
                  </a:lnTo>
                  <a:lnTo>
                    <a:pt x="234932" y="3669"/>
                  </a:lnTo>
                  <a:lnTo>
                    <a:pt x="280416" y="0"/>
                  </a:lnTo>
                  <a:lnTo>
                    <a:pt x="1402080" y="0"/>
                  </a:lnTo>
                  <a:lnTo>
                    <a:pt x="1447563" y="3669"/>
                  </a:lnTo>
                  <a:lnTo>
                    <a:pt x="1490710" y="14295"/>
                  </a:lnTo>
                  <a:lnTo>
                    <a:pt x="1530944" y="31298"/>
                  </a:lnTo>
                  <a:lnTo>
                    <a:pt x="1567687" y="54101"/>
                  </a:lnTo>
                  <a:lnTo>
                    <a:pt x="1600361" y="82129"/>
                  </a:lnTo>
                  <a:lnTo>
                    <a:pt x="1628390" y="114802"/>
                  </a:lnTo>
                  <a:lnTo>
                    <a:pt x="1651195" y="151545"/>
                  </a:lnTo>
                  <a:lnTo>
                    <a:pt x="1668199" y="191780"/>
                  </a:lnTo>
                  <a:lnTo>
                    <a:pt x="1678825" y="234929"/>
                  </a:lnTo>
                  <a:lnTo>
                    <a:pt x="1682495" y="280415"/>
                  </a:lnTo>
                  <a:lnTo>
                    <a:pt x="1682495" y="1967471"/>
                  </a:lnTo>
                  <a:lnTo>
                    <a:pt x="1678825" y="2012958"/>
                  </a:lnTo>
                  <a:lnTo>
                    <a:pt x="1668199" y="2056108"/>
                  </a:lnTo>
                  <a:lnTo>
                    <a:pt x="1651195" y="2096344"/>
                  </a:lnTo>
                  <a:lnTo>
                    <a:pt x="1628390" y="2133088"/>
                  </a:lnTo>
                  <a:lnTo>
                    <a:pt x="1600361" y="2165764"/>
                  </a:lnTo>
                  <a:lnTo>
                    <a:pt x="1567687" y="2193793"/>
                  </a:lnTo>
                  <a:lnTo>
                    <a:pt x="1530944" y="2216599"/>
                  </a:lnTo>
                  <a:lnTo>
                    <a:pt x="1490710" y="2233603"/>
                  </a:lnTo>
                  <a:lnTo>
                    <a:pt x="1447563" y="2244229"/>
                  </a:lnTo>
                  <a:lnTo>
                    <a:pt x="1402080" y="2247899"/>
                  </a:lnTo>
                  <a:lnTo>
                    <a:pt x="280416" y="2247899"/>
                  </a:lnTo>
                  <a:lnTo>
                    <a:pt x="234932" y="2244229"/>
                  </a:lnTo>
                  <a:lnTo>
                    <a:pt x="191785" y="2233603"/>
                  </a:lnTo>
                  <a:lnTo>
                    <a:pt x="151551" y="2216599"/>
                  </a:lnTo>
                  <a:lnTo>
                    <a:pt x="114808" y="2193793"/>
                  </a:lnTo>
                  <a:lnTo>
                    <a:pt x="82134" y="2165764"/>
                  </a:lnTo>
                  <a:lnTo>
                    <a:pt x="54105" y="2133088"/>
                  </a:lnTo>
                  <a:lnTo>
                    <a:pt x="31300" y="2096344"/>
                  </a:lnTo>
                  <a:lnTo>
                    <a:pt x="14296" y="2056108"/>
                  </a:lnTo>
                  <a:lnTo>
                    <a:pt x="3670" y="2012958"/>
                  </a:lnTo>
                  <a:lnTo>
                    <a:pt x="0" y="1967471"/>
                  </a:lnTo>
                  <a:lnTo>
                    <a:pt x="0" y="280415"/>
                  </a:lnTo>
                  <a:close/>
                </a:path>
              </a:pathLst>
            </a:custGeom>
            <a:ln w="38100">
              <a:solidFill>
                <a:srgbClr val="9BC0E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538209" y="1954535"/>
              <a:ext cx="2981325" cy="1198880"/>
            </a:xfrm>
            <a:custGeom>
              <a:avLst/>
              <a:gdLst/>
              <a:ahLst/>
              <a:cxnLst/>
              <a:rect l="l" t="t" r="r" b="b"/>
              <a:pathLst>
                <a:path w="2981325" h="1198880">
                  <a:moveTo>
                    <a:pt x="0" y="199771"/>
                  </a:moveTo>
                  <a:lnTo>
                    <a:pt x="5276" y="153963"/>
                  </a:lnTo>
                  <a:lnTo>
                    <a:pt x="20305" y="111913"/>
                  </a:lnTo>
                  <a:lnTo>
                    <a:pt x="43889" y="74821"/>
                  </a:lnTo>
                  <a:lnTo>
                    <a:pt x="74826" y="43885"/>
                  </a:lnTo>
                  <a:lnTo>
                    <a:pt x="111919" y="20303"/>
                  </a:lnTo>
                  <a:lnTo>
                    <a:pt x="153967" y="5275"/>
                  </a:lnTo>
                  <a:lnTo>
                    <a:pt x="199771" y="0"/>
                  </a:lnTo>
                  <a:lnTo>
                    <a:pt x="2781173" y="0"/>
                  </a:lnTo>
                  <a:lnTo>
                    <a:pt x="2826976" y="5275"/>
                  </a:lnTo>
                  <a:lnTo>
                    <a:pt x="2869024" y="20303"/>
                  </a:lnTo>
                  <a:lnTo>
                    <a:pt x="2906117" y="43885"/>
                  </a:lnTo>
                  <a:lnTo>
                    <a:pt x="2937054" y="74821"/>
                  </a:lnTo>
                  <a:lnTo>
                    <a:pt x="2960638" y="111913"/>
                  </a:lnTo>
                  <a:lnTo>
                    <a:pt x="2975667" y="153963"/>
                  </a:lnTo>
                  <a:lnTo>
                    <a:pt x="2980944" y="199771"/>
                  </a:lnTo>
                  <a:lnTo>
                    <a:pt x="2980944" y="998842"/>
                  </a:lnTo>
                  <a:lnTo>
                    <a:pt x="2975667" y="1044650"/>
                  </a:lnTo>
                  <a:lnTo>
                    <a:pt x="2960638" y="1086702"/>
                  </a:lnTo>
                  <a:lnTo>
                    <a:pt x="2937054" y="1123796"/>
                  </a:lnTo>
                  <a:lnTo>
                    <a:pt x="2906117" y="1154735"/>
                  </a:lnTo>
                  <a:lnTo>
                    <a:pt x="2869024" y="1178319"/>
                  </a:lnTo>
                  <a:lnTo>
                    <a:pt x="2826976" y="1193349"/>
                  </a:lnTo>
                  <a:lnTo>
                    <a:pt x="2781173" y="1198626"/>
                  </a:lnTo>
                  <a:lnTo>
                    <a:pt x="199771" y="1198626"/>
                  </a:lnTo>
                  <a:lnTo>
                    <a:pt x="153967" y="1193349"/>
                  </a:lnTo>
                  <a:lnTo>
                    <a:pt x="111919" y="1178319"/>
                  </a:lnTo>
                  <a:lnTo>
                    <a:pt x="74826" y="1154735"/>
                  </a:lnTo>
                  <a:lnTo>
                    <a:pt x="43889" y="1123796"/>
                  </a:lnTo>
                  <a:lnTo>
                    <a:pt x="20305" y="1086702"/>
                  </a:lnTo>
                  <a:lnTo>
                    <a:pt x="5276" y="1044650"/>
                  </a:lnTo>
                  <a:lnTo>
                    <a:pt x="0" y="998842"/>
                  </a:lnTo>
                  <a:lnTo>
                    <a:pt x="0" y="199771"/>
                  </a:lnTo>
                  <a:close/>
                </a:path>
              </a:pathLst>
            </a:custGeom>
            <a:ln w="38100">
              <a:solidFill>
                <a:srgbClr val="D9B8E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861388" y="3095835"/>
              <a:ext cx="153035" cy="583565"/>
            </a:xfrm>
            <a:custGeom>
              <a:avLst/>
              <a:gdLst/>
              <a:ahLst/>
              <a:cxnLst/>
              <a:rect l="l" t="t" r="r" b="b"/>
              <a:pathLst>
                <a:path w="153034" h="583564">
                  <a:moveTo>
                    <a:pt x="74561" y="0"/>
                  </a:moveTo>
                  <a:lnTo>
                    <a:pt x="38163" y="504393"/>
                  </a:lnTo>
                  <a:lnTo>
                    <a:pt x="0" y="501637"/>
                  </a:lnTo>
                  <a:lnTo>
                    <a:pt x="70815" y="583476"/>
                  </a:lnTo>
                  <a:lnTo>
                    <a:pt x="152641" y="512660"/>
                  </a:lnTo>
                  <a:lnTo>
                    <a:pt x="114477" y="509905"/>
                  </a:lnTo>
                  <a:lnTo>
                    <a:pt x="150888" y="5511"/>
                  </a:lnTo>
                  <a:lnTo>
                    <a:pt x="745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861388" y="3095835"/>
              <a:ext cx="153035" cy="583565"/>
            </a:xfrm>
            <a:custGeom>
              <a:avLst/>
              <a:gdLst/>
              <a:ahLst/>
              <a:cxnLst/>
              <a:rect l="l" t="t" r="r" b="b"/>
              <a:pathLst>
                <a:path w="153034" h="583564">
                  <a:moveTo>
                    <a:pt x="150888" y="5511"/>
                  </a:moveTo>
                  <a:lnTo>
                    <a:pt x="114477" y="509905"/>
                  </a:lnTo>
                  <a:lnTo>
                    <a:pt x="152641" y="512660"/>
                  </a:lnTo>
                  <a:lnTo>
                    <a:pt x="70815" y="583476"/>
                  </a:lnTo>
                  <a:lnTo>
                    <a:pt x="0" y="501637"/>
                  </a:lnTo>
                  <a:lnTo>
                    <a:pt x="38163" y="504393"/>
                  </a:lnTo>
                  <a:lnTo>
                    <a:pt x="74561" y="0"/>
                  </a:lnTo>
                  <a:lnTo>
                    <a:pt x="150888" y="5511"/>
                  </a:lnTo>
                  <a:close/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480060" y="3358873"/>
              <a:ext cx="417195" cy="466725"/>
            </a:xfrm>
            <a:custGeom>
              <a:avLst/>
              <a:gdLst/>
              <a:ahLst/>
              <a:cxnLst/>
              <a:rect l="l" t="t" r="r" b="b"/>
              <a:pathLst>
                <a:path w="417195" h="466725">
                  <a:moveTo>
                    <a:pt x="358787" y="0"/>
                  </a:moveTo>
                  <a:lnTo>
                    <a:pt x="29006" y="383374"/>
                  </a:lnTo>
                  <a:lnTo>
                    <a:pt x="0" y="358419"/>
                  </a:lnTo>
                  <a:lnTo>
                    <a:pt x="8102" y="466331"/>
                  </a:lnTo>
                  <a:lnTo>
                    <a:pt x="116014" y="458228"/>
                  </a:lnTo>
                  <a:lnTo>
                    <a:pt x="87020" y="433273"/>
                  </a:lnTo>
                  <a:lnTo>
                    <a:pt x="416801" y="49898"/>
                  </a:lnTo>
                  <a:lnTo>
                    <a:pt x="35878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480060" y="3358873"/>
              <a:ext cx="417195" cy="466725"/>
            </a:xfrm>
            <a:custGeom>
              <a:avLst/>
              <a:gdLst/>
              <a:ahLst/>
              <a:cxnLst/>
              <a:rect l="l" t="t" r="r" b="b"/>
              <a:pathLst>
                <a:path w="417195" h="466725">
                  <a:moveTo>
                    <a:pt x="416801" y="49898"/>
                  </a:moveTo>
                  <a:lnTo>
                    <a:pt x="87020" y="433273"/>
                  </a:lnTo>
                  <a:lnTo>
                    <a:pt x="116014" y="458228"/>
                  </a:lnTo>
                  <a:lnTo>
                    <a:pt x="8102" y="466331"/>
                  </a:lnTo>
                  <a:lnTo>
                    <a:pt x="0" y="358419"/>
                  </a:lnTo>
                  <a:lnTo>
                    <a:pt x="29006" y="383374"/>
                  </a:lnTo>
                  <a:lnTo>
                    <a:pt x="358787" y="0"/>
                  </a:lnTo>
                  <a:lnTo>
                    <a:pt x="416801" y="49898"/>
                  </a:lnTo>
                  <a:close/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649225" y="5323076"/>
              <a:ext cx="565785" cy="266700"/>
            </a:xfrm>
            <a:custGeom>
              <a:avLst/>
              <a:gdLst/>
              <a:ahLst/>
              <a:cxnLst/>
              <a:rect l="l" t="t" r="r" b="b"/>
              <a:pathLst>
                <a:path w="565784" h="266700">
                  <a:moveTo>
                    <a:pt x="96545" y="0"/>
                  </a:moveTo>
                  <a:lnTo>
                    <a:pt x="0" y="48894"/>
                  </a:lnTo>
                  <a:lnTo>
                    <a:pt x="48895" y="145440"/>
                  </a:lnTo>
                  <a:lnTo>
                    <a:pt x="60807" y="109080"/>
                  </a:lnTo>
                  <a:lnTo>
                    <a:pt x="541375" y="266522"/>
                  </a:lnTo>
                  <a:lnTo>
                    <a:pt x="565200" y="193801"/>
                  </a:lnTo>
                  <a:lnTo>
                    <a:pt x="84632" y="36360"/>
                  </a:lnTo>
                  <a:lnTo>
                    <a:pt x="9654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649225" y="5323076"/>
              <a:ext cx="565785" cy="266700"/>
            </a:xfrm>
            <a:custGeom>
              <a:avLst/>
              <a:gdLst/>
              <a:ahLst/>
              <a:cxnLst/>
              <a:rect l="l" t="t" r="r" b="b"/>
              <a:pathLst>
                <a:path w="565784" h="266700">
                  <a:moveTo>
                    <a:pt x="541375" y="266522"/>
                  </a:moveTo>
                  <a:lnTo>
                    <a:pt x="60807" y="109080"/>
                  </a:lnTo>
                  <a:lnTo>
                    <a:pt x="48895" y="145440"/>
                  </a:lnTo>
                  <a:lnTo>
                    <a:pt x="0" y="48894"/>
                  </a:lnTo>
                  <a:lnTo>
                    <a:pt x="96545" y="0"/>
                  </a:lnTo>
                  <a:lnTo>
                    <a:pt x="84632" y="36360"/>
                  </a:lnTo>
                  <a:lnTo>
                    <a:pt x="565200" y="193801"/>
                  </a:lnTo>
                  <a:lnTo>
                    <a:pt x="541375" y="266522"/>
                  </a:lnTo>
                  <a:close/>
                </a:path>
              </a:pathLst>
            </a:custGeom>
            <a:ln w="19049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0894" y="1133093"/>
              <a:ext cx="1319021" cy="207111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8844" y="2177033"/>
              <a:ext cx="1979675" cy="75360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9521" y="3995166"/>
              <a:ext cx="2334005" cy="2502407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9361990" y="3218531"/>
            <a:ext cx="1746885" cy="754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113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E7E7E"/>
                </a:solidFill>
                <a:latin typeface="Calibri"/>
                <a:cs typeface="Calibri"/>
              </a:rPr>
              <a:t>Trapped</a:t>
            </a:r>
            <a:r>
              <a:rPr dirty="0" sz="1200" spc="-5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7E7E7E"/>
                </a:solidFill>
                <a:latin typeface="Calibri"/>
                <a:cs typeface="Calibri"/>
              </a:rPr>
              <a:t>Ion</a:t>
            </a:r>
            <a:r>
              <a:rPr dirty="0" sz="1200" spc="-15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7E7E7E"/>
                </a:solidFill>
                <a:latin typeface="Calibri"/>
                <a:cs typeface="Calibri"/>
              </a:rPr>
              <a:t>Node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9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7E7E7E"/>
                </a:solidFill>
                <a:latin typeface="Calibri"/>
                <a:cs typeface="Calibri"/>
              </a:rPr>
              <a:t>Classical/quantum</a:t>
            </a:r>
            <a:r>
              <a:rPr dirty="0" sz="1200" spc="6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7E7E7E"/>
                </a:solidFill>
                <a:latin typeface="Calibri"/>
                <a:cs typeface="Calibri"/>
              </a:rPr>
              <a:t>channels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500633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Entangled</a:t>
            </a:r>
            <a:r>
              <a:rPr dirty="0" spc="-80"/>
              <a:t> </a:t>
            </a:r>
            <a:r>
              <a:rPr dirty="0"/>
              <a:t>photons</a:t>
            </a:r>
            <a:r>
              <a:rPr dirty="0" spc="-85"/>
              <a:t> </a:t>
            </a:r>
            <a:r>
              <a:rPr dirty="0"/>
              <a:t>sent</a:t>
            </a:r>
            <a:r>
              <a:rPr dirty="0" spc="-100"/>
              <a:t> </a:t>
            </a:r>
            <a:r>
              <a:rPr dirty="0"/>
              <a:t>through</a:t>
            </a:r>
            <a:r>
              <a:rPr dirty="0" spc="-90"/>
              <a:t> </a:t>
            </a:r>
            <a:r>
              <a:rPr dirty="0"/>
              <a:t>deployed</a:t>
            </a:r>
            <a:r>
              <a:rPr dirty="0" spc="-85"/>
              <a:t> </a:t>
            </a:r>
            <a:r>
              <a:rPr dirty="0" spc="-10"/>
              <a:t>fiber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10788" y="1190317"/>
            <a:ext cx="5730875" cy="1061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7815" algn="l"/>
              </a:tabLst>
            </a:pPr>
            <a:r>
              <a:rPr dirty="0" sz="1700">
                <a:latin typeface="Calibri"/>
                <a:cs typeface="Calibri"/>
              </a:rPr>
              <a:t>Quantum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photonic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integrated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circuit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(QPIC)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entangled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photon </a:t>
            </a:r>
            <a:r>
              <a:rPr dirty="0" sz="1700">
                <a:latin typeface="Calibri"/>
                <a:cs typeface="Calibri"/>
              </a:rPr>
              <a:t>sourced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designed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by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RITQ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fabricated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by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AIM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Photonics</a:t>
            </a:r>
            <a:endParaRPr sz="1700">
              <a:latin typeface="Calibri"/>
              <a:cs typeface="Calibri"/>
            </a:endParaRPr>
          </a:p>
          <a:p>
            <a:pPr marL="298450" marR="3556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Entangled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photon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output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routed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through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indoor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ring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network </a:t>
            </a: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sent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through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5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km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outdoor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loop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653912" y="1232206"/>
            <a:ext cx="4314825" cy="3416935"/>
            <a:chOff x="7653912" y="1232206"/>
            <a:chExt cx="4314825" cy="341693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3912" y="1232206"/>
              <a:ext cx="4314341" cy="3416702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042268" y="2042159"/>
              <a:ext cx="222250" cy="254000"/>
            </a:xfrm>
            <a:custGeom>
              <a:avLst/>
              <a:gdLst/>
              <a:ahLst/>
              <a:cxnLst/>
              <a:rect l="l" t="t" r="r" b="b"/>
              <a:pathLst>
                <a:path w="222250" h="254000">
                  <a:moveTo>
                    <a:pt x="221856" y="0"/>
                  </a:moveTo>
                  <a:lnTo>
                    <a:pt x="0" y="25393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000489" y="2261459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79375" h="82550">
                  <a:moveTo>
                    <a:pt x="21437" y="0"/>
                  </a:moveTo>
                  <a:lnTo>
                    <a:pt x="0" y="82448"/>
                  </a:lnTo>
                  <a:lnTo>
                    <a:pt x="78828" y="50126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624758" y="4718662"/>
            <a:ext cx="4197350" cy="1245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marR="7620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600" spc="-10">
                <a:latin typeface="Calibri"/>
                <a:cs typeface="Calibri"/>
              </a:rPr>
              <a:t>Polarization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frequency-</a:t>
            </a:r>
            <a:r>
              <a:rPr dirty="0" sz="1600">
                <a:latin typeface="Calibri"/>
                <a:cs typeface="Calibri"/>
              </a:rPr>
              <a:t>entangled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photons (correlated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pair)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at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1530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nm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1570</a:t>
            </a:r>
            <a:r>
              <a:rPr dirty="0" sz="1600" spc="-25">
                <a:latin typeface="Calibri"/>
                <a:cs typeface="Calibri"/>
              </a:rPr>
              <a:t> nm</a:t>
            </a:r>
            <a:endParaRPr sz="1600">
              <a:latin typeface="Calibri"/>
              <a:cs typeface="Calibri"/>
            </a:endParaRPr>
          </a:p>
          <a:p>
            <a:pPr marL="298450" marR="508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600">
                <a:latin typeface="Calibri"/>
                <a:cs typeface="Calibri"/>
              </a:rPr>
              <a:t>Coincidence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peak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demonstrates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quantum correlation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between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entangled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photon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pair </a:t>
            </a:r>
            <a:r>
              <a:rPr dirty="0" sz="1600">
                <a:latin typeface="Calibri"/>
                <a:cs typeface="Calibri"/>
              </a:rPr>
              <a:t>survives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transport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through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network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079507" y="1781126"/>
            <a:ext cx="934719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latin typeface="Calibri"/>
                <a:cs typeface="Calibri"/>
              </a:rPr>
              <a:t>Central </a:t>
            </a:r>
            <a:r>
              <a:rPr dirty="0" sz="1400" spc="-20">
                <a:latin typeface="Calibri"/>
                <a:cs typeface="Calibri"/>
              </a:rPr>
              <a:t>peak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293097" y="2917444"/>
            <a:ext cx="518795" cy="635000"/>
            <a:chOff x="9293097" y="2917444"/>
            <a:chExt cx="518795" cy="635000"/>
          </a:xfrm>
        </p:grpSpPr>
        <p:sp>
          <p:nvSpPr>
            <p:cNvPr id="12" name="object 12" descr=""/>
            <p:cNvSpPr/>
            <p:nvPr/>
          </p:nvSpPr>
          <p:spPr>
            <a:xfrm>
              <a:off x="9299447" y="2923794"/>
              <a:ext cx="472440" cy="579120"/>
            </a:xfrm>
            <a:custGeom>
              <a:avLst/>
              <a:gdLst/>
              <a:ahLst/>
              <a:cxnLst/>
              <a:rect l="l" t="t" r="r" b="b"/>
              <a:pathLst>
                <a:path w="472440" h="579120">
                  <a:moveTo>
                    <a:pt x="0" y="0"/>
                  </a:moveTo>
                  <a:lnTo>
                    <a:pt x="471944" y="57895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733833" y="3468836"/>
              <a:ext cx="78105" cy="83185"/>
            </a:xfrm>
            <a:custGeom>
              <a:avLst/>
              <a:gdLst/>
              <a:ahLst/>
              <a:cxnLst/>
              <a:rect l="l" t="t" r="r" b="b"/>
              <a:pathLst>
                <a:path w="78104" h="83185">
                  <a:moveTo>
                    <a:pt x="59067" y="0"/>
                  </a:moveTo>
                  <a:lnTo>
                    <a:pt x="0" y="48145"/>
                  </a:lnTo>
                  <a:lnTo>
                    <a:pt x="77673" y="83134"/>
                  </a:lnTo>
                  <a:lnTo>
                    <a:pt x="590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8196555" y="2677175"/>
            <a:ext cx="3561715" cy="661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>
                <a:latin typeface="Calibri"/>
                <a:cs typeface="Calibri"/>
              </a:rPr>
              <a:t>From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scattering </a:t>
            </a:r>
            <a:r>
              <a:rPr dirty="0" sz="1400">
                <a:latin typeface="Calibri"/>
                <a:cs typeface="Calibri"/>
              </a:rPr>
              <a:t>in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fiber</a:t>
            </a:r>
            <a:endParaRPr sz="1400">
              <a:latin typeface="Calibri"/>
              <a:cs typeface="Calibri"/>
            </a:endParaRPr>
          </a:p>
          <a:p>
            <a:pPr marL="2249170">
              <a:lnSpc>
                <a:spcPct val="100000"/>
              </a:lnSpc>
              <a:spcBef>
                <a:spcPts val="1650"/>
              </a:spcBef>
            </a:pPr>
            <a:r>
              <a:rPr dirty="0" sz="1400" spc="-20">
                <a:latin typeface="Calibri"/>
                <a:cs typeface="Calibri"/>
              </a:rPr>
              <a:t>Cross-</a:t>
            </a:r>
            <a:r>
              <a:rPr dirty="0" sz="1400" spc="-10">
                <a:latin typeface="Calibri"/>
                <a:cs typeface="Calibri"/>
              </a:rPr>
              <a:t>correlations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0552940" y="3329685"/>
            <a:ext cx="270510" cy="308610"/>
            <a:chOff x="10552940" y="3329685"/>
            <a:chExt cx="270510" cy="308610"/>
          </a:xfrm>
        </p:grpSpPr>
        <p:sp>
          <p:nvSpPr>
            <p:cNvPr id="16" name="object 16" descr=""/>
            <p:cNvSpPr/>
            <p:nvPr/>
          </p:nvSpPr>
          <p:spPr>
            <a:xfrm>
              <a:off x="10594718" y="3336035"/>
              <a:ext cx="222250" cy="254000"/>
            </a:xfrm>
            <a:custGeom>
              <a:avLst/>
              <a:gdLst/>
              <a:ahLst/>
              <a:cxnLst/>
              <a:rect l="l" t="t" r="r" b="b"/>
              <a:pathLst>
                <a:path w="222250" h="254000">
                  <a:moveTo>
                    <a:pt x="221856" y="0"/>
                  </a:moveTo>
                  <a:lnTo>
                    <a:pt x="0" y="25393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552940" y="3555335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79375" h="82550">
                  <a:moveTo>
                    <a:pt x="21437" y="0"/>
                  </a:moveTo>
                  <a:lnTo>
                    <a:pt x="0" y="82448"/>
                  </a:lnTo>
                  <a:lnTo>
                    <a:pt x="78828" y="50126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04466"/>
            <a:ext cx="7747253" cy="4201667"/>
          </a:xfrm>
          <a:prstGeom prst="rect">
            <a:avLst/>
          </a:prstGeom>
        </p:spPr>
      </p:pic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500633"/>
            <a:ext cx="10363200" cy="0"/>
          </a:xfrm>
          <a:custGeom>
            <a:avLst/>
            <a:gdLst/>
            <a:ahLst/>
            <a:cxnLst/>
            <a:rect l="l" t="t" r="r" b="b"/>
            <a:pathLst>
              <a:path w="10363200" h="0">
                <a:moveTo>
                  <a:pt x="0" y="0"/>
                </a:moveTo>
                <a:lnTo>
                  <a:pt x="10363200" y="0"/>
                </a:lnTo>
              </a:path>
            </a:pathLst>
          </a:custGeom>
          <a:ln w="6350">
            <a:solidFill>
              <a:srgbClr val="585A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6799696" y="2517268"/>
            <a:ext cx="127825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 b="1">
                <a:solidFill>
                  <a:srgbClr val="00BBE3"/>
                </a:solidFill>
                <a:latin typeface="Arial"/>
                <a:cs typeface="Arial"/>
              </a:rPr>
              <a:t>AGREEMENTS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2565" y="657717"/>
            <a:ext cx="984377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Connecting</a:t>
            </a:r>
            <a:r>
              <a:rPr dirty="0" spc="-75"/>
              <a:t> </a:t>
            </a:r>
            <a:r>
              <a:rPr dirty="0" spc="-10"/>
              <a:t>with</a:t>
            </a:r>
            <a:r>
              <a:rPr dirty="0" spc="-155"/>
              <a:t> </a:t>
            </a:r>
            <a:r>
              <a:rPr dirty="0"/>
              <a:t>AFRL:</a:t>
            </a:r>
            <a:r>
              <a:rPr dirty="0" spc="-65"/>
              <a:t> </a:t>
            </a:r>
            <a:r>
              <a:rPr dirty="0" spc="-25"/>
              <a:t>Non-</a:t>
            </a:r>
            <a:r>
              <a:rPr dirty="0" spc="-10"/>
              <a:t>Traditional</a:t>
            </a:r>
            <a:r>
              <a:rPr dirty="0" spc="-40"/>
              <a:t> </a:t>
            </a:r>
            <a:r>
              <a:rPr dirty="0"/>
              <a:t>Pathways</a:t>
            </a:r>
            <a:r>
              <a:rPr dirty="0" spc="-55"/>
              <a:t> </a:t>
            </a:r>
            <a:r>
              <a:rPr dirty="0"/>
              <a:t>to</a:t>
            </a:r>
            <a:r>
              <a:rPr dirty="0" spc="-65"/>
              <a:t> </a:t>
            </a:r>
            <a:r>
              <a:rPr dirty="0"/>
              <a:t>Partner</a:t>
            </a:r>
            <a:r>
              <a:rPr dirty="0" spc="-55"/>
              <a:t> </a:t>
            </a:r>
            <a:r>
              <a:rPr dirty="0"/>
              <a:t>and</a:t>
            </a:r>
            <a:r>
              <a:rPr dirty="0" spc="-55"/>
              <a:t> </a:t>
            </a:r>
            <a:r>
              <a:rPr dirty="0" spc="-10"/>
              <a:t>Engage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3986676" y="2528462"/>
            <a:ext cx="159067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b="1">
                <a:solidFill>
                  <a:srgbClr val="00BBE3"/>
                </a:solidFill>
                <a:latin typeface="Arial"/>
                <a:cs typeface="Arial"/>
              </a:rPr>
              <a:t>SMALL</a:t>
            </a:r>
            <a:r>
              <a:rPr dirty="0" sz="1400" spc="-55" b="1">
                <a:solidFill>
                  <a:srgbClr val="00BBE3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BBE3"/>
                </a:solidFill>
                <a:latin typeface="Arial"/>
                <a:cs typeface="Arial"/>
              </a:rPr>
              <a:t>BUSINESS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551855" y="2446080"/>
            <a:ext cx="111315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8740" marR="5080" indent="-66675">
              <a:lnSpc>
                <a:spcPct val="100000"/>
              </a:lnSpc>
              <a:spcBef>
                <a:spcPts val="95"/>
              </a:spcBef>
            </a:pPr>
            <a:r>
              <a:rPr dirty="0" sz="1400" spc="-35" b="1">
                <a:solidFill>
                  <a:srgbClr val="00BBE3"/>
                </a:solidFill>
                <a:latin typeface="Arial"/>
                <a:cs typeface="Arial"/>
              </a:rPr>
              <a:t>INNOVATION </a:t>
            </a:r>
            <a:r>
              <a:rPr dirty="0" sz="1400" spc="-10" b="1">
                <a:solidFill>
                  <a:srgbClr val="00BBE3"/>
                </a:solidFill>
                <a:latin typeface="Arial"/>
                <a:cs typeface="Arial"/>
              </a:rPr>
              <a:t>FACILITIES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65428" y="2291793"/>
            <a:ext cx="1640205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4445">
              <a:lnSpc>
                <a:spcPct val="100000"/>
              </a:lnSpc>
              <a:spcBef>
                <a:spcPts val="95"/>
              </a:spcBef>
            </a:pPr>
            <a:r>
              <a:rPr dirty="0" sz="1400" spc="-10" b="1">
                <a:solidFill>
                  <a:srgbClr val="00BBE3"/>
                </a:solidFill>
                <a:latin typeface="Arial"/>
                <a:cs typeface="Arial"/>
              </a:rPr>
              <a:t>K-</a:t>
            </a:r>
            <a:r>
              <a:rPr dirty="0" sz="1400" b="1">
                <a:solidFill>
                  <a:srgbClr val="00BBE3"/>
                </a:solidFill>
                <a:latin typeface="Arial"/>
                <a:cs typeface="Arial"/>
              </a:rPr>
              <a:t>12</a:t>
            </a:r>
            <a:r>
              <a:rPr dirty="0" sz="1400" spc="-10" b="1">
                <a:solidFill>
                  <a:srgbClr val="00BBE3"/>
                </a:solidFill>
                <a:latin typeface="Arial"/>
                <a:cs typeface="Arial"/>
              </a:rPr>
              <a:t> STEM, INTERNSHIPS, </a:t>
            </a:r>
            <a:r>
              <a:rPr dirty="0" sz="1400" b="1">
                <a:solidFill>
                  <a:srgbClr val="00BBE3"/>
                </a:solidFill>
                <a:latin typeface="Arial"/>
                <a:cs typeface="Arial"/>
              </a:rPr>
              <a:t>VISITING</a:t>
            </a:r>
            <a:r>
              <a:rPr dirty="0" sz="1400" spc="-50" b="1">
                <a:solidFill>
                  <a:srgbClr val="00BBE3"/>
                </a:solidFill>
                <a:latin typeface="Arial"/>
                <a:cs typeface="Arial"/>
              </a:rPr>
              <a:t> </a:t>
            </a:r>
            <a:r>
              <a:rPr dirty="0" sz="1400" spc="-35" b="1">
                <a:solidFill>
                  <a:srgbClr val="00BBE3"/>
                </a:solidFill>
                <a:latin typeface="Arial"/>
                <a:cs typeface="Arial"/>
              </a:rPr>
              <a:t>FACULTY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5757" y="1660110"/>
            <a:ext cx="555526" cy="548142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0884" y="1757228"/>
            <a:ext cx="632241" cy="497369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7478" y="1645158"/>
            <a:ext cx="492948" cy="59054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31050" y="1616756"/>
            <a:ext cx="494995" cy="565380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3513582" y="3046476"/>
            <a:ext cx="2490470" cy="2369185"/>
            <a:chOff x="3513582" y="3046476"/>
            <a:chExt cx="2490470" cy="2369185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2306" y="3046476"/>
              <a:ext cx="1572767" cy="149351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513582" y="3060192"/>
              <a:ext cx="2490470" cy="2355850"/>
            </a:xfrm>
            <a:custGeom>
              <a:avLst/>
              <a:gdLst/>
              <a:ahLst/>
              <a:cxnLst/>
              <a:rect l="l" t="t" r="r" b="b"/>
              <a:pathLst>
                <a:path w="2490470" h="2355850">
                  <a:moveTo>
                    <a:pt x="2490216" y="0"/>
                  </a:moveTo>
                  <a:lnTo>
                    <a:pt x="0" y="0"/>
                  </a:lnTo>
                  <a:lnTo>
                    <a:pt x="0" y="2355342"/>
                  </a:lnTo>
                  <a:lnTo>
                    <a:pt x="2490216" y="2355342"/>
                  </a:lnTo>
                  <a:lnTo>
                    <a:pt x="24902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3513582" y="3060192"/>
            <a:ext cx="2490470" cy="235585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262255" marR="331470" indent="-17145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262255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Small</a:t>
            </a:r>
            <a:r>
              <a:rPr dirty="0" sz="1800" spc="-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Business Innovation</a:t>
            </a:r>
            <a:r>
              <a:rPr dirty="0" sz="1800" spc="-3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Research (SBIR)</a:t>
            </a:r>
            <a:endParaRPr sz="1800">
              <a:latin typeface="Calibri"/>
              <a:cs typeface="Calibri"/>
            </a:endParaRPr>
          </a:p>
          <a:p>
            <a:pPr marL="262255" marR="372745" indent="-171450">
              <a:lnSpc>
                <a:spcPct val="100000"/>
              </a:lnSpc>
              <a:buFont typeface="Arial"/>
              <a:buChar char="•"/>
              <a:tabLst>
                <a:tab pos="262255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Small</a:t>
            </a:r>
            <a:r>
              <a:rPr dirty="0" sz="1800" spc="-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Business </a:t>
            </a:r>
            <a:r>
              <a:rPr dirty="0" sz="1800" spc="-20">
                <a:solidFill>
                  <a:srgbClr val="0D4D8B"/>
                </a:solidFill>
                <a:latin typeface="Calibri"/>
                <a:cs typeface="Calibri"/>
              </a:rPr>
              <a:t>Technology</a:t>
            </a:r>
            <a:r>
              <a:rPr dirty="0" sz="1800" spc="-3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0D4D8B"/>
                </a:solidFill>
                <a:latin typeface="Calibri"/>
                <a:cs typeface="Calibri"/>
              </a:rPr>
              <a:t>Transfer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(STTR)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6188202" y="3046476"/>
            <a:ext cx="2490470" cy="2369185"/>
            <a:chOff x="6188202" y="3046476"/>
            <a:chExt cx="2490470" cy="2369185"/>
          </a:xfrm>
        </p:grpSpPr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6926" y="3046476"/>
              <a:ext cx="1572767" cy="149351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188202" y="3060192"/>
              <a:ext cx="2490470" cy="2355850"/>
            </a:xfrm>
            <a:custGeom>
              <a:avLst/>
              <a:gdLst/>
              <a:ahLst/>
              <a:cxnLst/>
              <a:rect l="l" t="t" r="r" b="b"/>
              <a:pathLst>
                <a:path w="2490470" h="2355850">
                  <a:moveTo>
                    <a:pt x="2490216" y="0"/>
                  </a:moveTo>
                  <a:lnTo>
                    <a:pt x="0" y="0"/>
                  </a:lnTo>
                  <a:lnTo>
                    <a:pt x="0" y="2355342"/>
                  </a:lnTo>
                  <a:lnTo>
                    <a:pt x="2490216" y="2355342"/>
                  </a:lnTo>
                  <a:lnTo>
                    <a:pt x="24902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188202" y="3060192"/>
            <a:ext cx="2490470" cy="235585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377190" marR="88265" indent="-28575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377190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Cooperative</a:t>
            </a:r>
            <a:r>
              <a:rPr dirty="0" sz="1800" spc="-4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Research </a:t>
            </a: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and</a:t>
            </a:r>
            <a:r>
              <a:rPr dirty="0" sz="1800" spc="-2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Development</a:t>
            </a:r>
            <a:endParaRPr sz="1800">
              <a:latin typeface="Calibri"/>
              <a:cs typeface="Calibri"/>
            </a:endParaRPr>
          </a:p>
          <a:p>
            <a:pPr marL="37719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Information</a:t>
            </a:r>
            <a:r>
              <a:rPr dirty="0" sz="1800" spc="-3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Transfer</a:t>
            </a:r>
            <a:endParaRPr sz="1800">
              <a:latin typeface="Calibri"/>
              <a:cs typeface="Calibri"/>
            </a:endParaRPr>
          </a:p>
          <a:p>
            <a:pPr marL="37719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Material</a:t>
            </a:r>
            <a:r>
              <a:rPr dirty="0" sz="1800" spc="-7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Transfer</a:t>
            </a:r>
            <a:endParaRPr sz="1800">
              <a:latin typeface="Calibri"/>
              <a:cs typeface="Calibri"/>
            </a:endParaRPr>
          </a:p>
          <a:p>
            <a:pPr marL="377190" marR="102235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Educational Partnership</a:t>
            </a:r>
            <a:endParaRPr sz="1800">
              <a:latin typeface="Calibri"/>
              <a:cs typeface="Calibri"/>
            </a:endParaRPr>
          </a:p>
          <a:p>
            <a:pPr marL="37719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Patent</a:t>
            </a:r>
            <a:r>
              <a:rPr dirty="0" sz="1800" spc="-8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License</a:t>
            </a:r>
            <a:endParaRPr sz="1800">
              <a:latin typeface="Calibri"/>
              <a:cs typeface="Calibri"/>
            </a:endParaRPr>
          </a:p>
          <a:p>
            <a:pPr marL="37719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Commercial</a:t>
            </a:r>
            <a:r>
              <a:rPr dirty="0" sz="1800" spc="-10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0D4D8B"/>
                </a:solidFill>
                <a:latin typeface="Calibri"/>
                <a:cs typeface="Calibri"/>
              </a:rPr>
              <a:t>Test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863583" y="3046476"/>
            <a:ext cx="2490470" cy="2369185"/>
            <a:chOff x="8863583" y="3046476"/>
            <a:chExt cx="2490470" cy="2369185"/>
          </a:xfrm>
        </p:grpSpPr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2307" y="3046476"/>
              <a:ext cx="1572767" cy="149351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8863583" y="3060192"/>
              <a:ext cx="2490470" cy="2355850"/>
            </a:xfrm>
            <a:custGeom>
              <a:avLst/>
              <a:gdLst/>
              <a:ahLst/>
              <a:cxnLst/>
              <a:rect l="l" t="t" r="r" b="b"/>
              <a:pathLst>
                <a:path w="2490470" h="2355850">
                  <a:moveTo>
                    <a:pt x="2490216" y="0"/>
                  </a:moveTo>
                  <a:lnTo>
                    <a:pt x="0" y="0"/>
                  </a:lnTo>
                  <a:lnTo>
                    <a:pt x="0" y="2355342"/>
                  </a:lnTo>
                  <a:lnTo>
                    <a:pt x="2490216" y="2355342"/>
                  </a:lnTo>
                  <a:lnTo>
                    <a:pt x="24902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8863583" y="3060192"/>
            <a:ext cx="2490470" cy="235585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376555" marR="147320" indent="-28575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376555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Innovare Advancement</a:t>
            </a:r>
            <a:r>
              <a:rPr dirty="0" sz="1800" spc="-3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Center</a:t>
            </a:r>
            <a:endParaRPr sz="1800">
              <a:latin typeface="Calibri"/>
              <a:cs typeface="Calibri"/>
            </a:endParaRPr>
          </a:p>
          <a:p>
            <a:pPr marL="376555" indent="-285750">
              <a:lnSpc>
                <a:spcPct val="100000"/>
              </a:lnSpc>
              <a:buFont typeface="Arial"/>
              <a:buChar char="•"/>
              <a:tabLst>
                <a:tab pos="376555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Quantum</a:t>
            </a:r>
            <a:r>
              <a:rPr dirty="0" sz="1800" spc="-7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0D4D8B"/>
                </a:solidFill>
                <a:latin typeface="Calibri"/>
                <a:cs typeface="Calibri"/>
              </a:rPr>
              <a:t>Labs</a:t>
            </a:r>
            <a:endParaRPr sz="1800">
              <a:latin typeface="Calibri"/>
              <a:cs typeface="Calibri"/>
            </a:endParaRPr>
          </a:p>
          <a:p>
            <a:pPr marL="376555" indent="-285750">
              <a:lnSpc>
                <a:spcPct val="100000"/>
              </a:lnSpc>
              <a:buFont typeface="Arial"/>
              <a:buChar char="•"/>
              <a:tabLst>
                <a:tab pos="376555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Electronics</a:t>
            </a:r>
            <a:r>
              <a:rPr dirty="0" sz="1800" spc="-10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0D4D8B"/>
                </a:solidFill>
                <a:latin typeface="Calibri"/>
                <a:cs typeface="Calibri"/>
              </a:rPr>
              <a:t>Labs</a:t>
            </a:r>
            <a:endParaRPr sz="1800">
              <a:latin typeface="Calibri"/>
              <a:cs typeface="Calibri"/>
            </a:endParaRPr>
          </a:p>
          <a:p>
            <a:pPr marL="376555" marR="855344" indent="-285750">
              <a:lnSpc>
                <a:spcPct val="100000"/>
              </a:lnSpc>
              <a:buFont typeface="Arial"/>
              <a:buChar char="•"/>
              <a:tabLst>
                <a:tab pos="376555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Collaboration Workspaces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838200" y="3046476"/>
            <a:ext cx="2490470" cy="2369185"/>
            <a:chOff x="838200" y="3046476"/>
            <a:chExt cx="2490470" cy="2369185"/>
          </a:xfrm>
        </p:grpSpPr>
        <p:pic>
          <p:nvPicPr>
            <p:cNvPr id="25" name="object 2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6923" y="3046476"/>
              <a:ext cx="1572767" cy="149351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38200" y="3060192"/>
              <a:ext cx="2490470" cy="2355850"/>
            </a:xfrm>
            <a:custGeom>
              <a:avLst/>
              <a:gdLst/>
              <a:ahLst/>
              <a:cxnLst/>
              <a:rect l="l" t="t" r="r" b="b"/>
              <a:pathLst>
                <a:path w="2490470" h="2355850">
                  <a:moveTo>
                    <a:pt x="2490216" y="0"/>
                  </a:moveTo>
                  <a:lnTo>
                    <a:pt x="0" y="0"/>
                  </a:lnTo>
                  <a:lnTo>
                    <a:pt x="0" y="2355342"/>
                  </a:lnTo>
                  <a:lnTo>
                    <a:pt x="2490216" y="2355342"/>
                  </a:lnTo>
                  <a:lnTo>
                    <a:pt x="24902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838200" y="3060192"/>
            <a:ext cx="2490470" cy="235585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377190" marR="435609" indent="-28575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377190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K-</a:t>
            </a: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12</a:t>
            </a:r>
            <a:r>
              <a:rPr dirty="0" sz="1800" spc="-1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STEM</a:t>
            </a:r>
            <a:r>
              <a:rPr dirty="0" sz="1800" spc="-2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Camps </a:t>
            </a: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and</a:t>
            </a:r>
            <a:r>
              <a:rPr dirty="0" sz="1800" spc="-25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Activities</a:t>
            </a:r>
            <a:endParaRPr sz="1800">
              <a:latin typeface="Calibri"/>
              <a:cs typeface="Calibri"/>
            </a:endParaRPr>
          </a:p>
          <a:p>
            <a:pPr marL="376555" indent="-285115">
              <a:lnSpc>
                <a:spcPct val="100000"/>
              </a:lnSpc>
              <a:buFont typeface="Arial"/>
              <a:buChar char="•"/>
              <a:tabLst>
                <a:tab pos="376555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Internships</a:t>
            </a:r>
            <a:endParaRPr sz="1800">
              <a:latin typeface="Calibri"/>
              <a:cs typeface="Calibri"/>
            </a:endParaRPr>
          </a:p>
          <a:p>
            <a:pPr marL="377190" marR="712470" indent="-285750">
              <a:lnSpc>
                <a:spcPct val="100000"/>
              </a:lnSpc>
              <a:buFont typeface="Arial"/>
              <a:buChar char="•"/>
              <a:tabLst>
                <a:tab pos="377190" algn="l"/>
              </a:tabLst>
            </a:pPr>
            <a:r>
              <a:rPr dirty="0" sz="1800">
                <a:solidFill>
                  <a:srgbClr val="0D4D8B"/>
                </a:solidFill>
                <a:latin typeface="Calibri"/>
                <a:cs typeface="Calibri"/>
              </a:rPr>
              <a:t>Visiting</a:t>
            </a:r>
            <a:r>
              <a:rPr dirty="0" sz="1800" spc="-40">
                <a:solidFill>
                  <a:srgbClr val="0D4D8B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Faculty Program</a:t>
            </a:r>
            <a:endParaRPr sz="1800">
              <a:latin typeface="Calibri"/>
              <a:cs typeface="Calibri"/>
            </a:endParaRPr>
          </a:p>
          <a:p>
            <a:pPr lvl="1" marL="833755" marR="546100" indent="-285750">
              <a:lnSpc>
                <a:spcPct val="100000"/>
              </a:lnSpc>
              <a:buFont typeface="Arial"/>
              <a:buChar char="•"/>
              <a:tabLst>
                <a:tab pos="833755" algn="l"/>
              </a:tabLst>
            </a:pPr>
            <a:r>
              <a:rPr dirty="0" sz="1800" spc="-10">
                <a:solidFill>
                  <a:srgbClr val="0D4D8B"/>
                </a:solidFill>
                <a:latin typeface="Calibri"/>
                <a:cs typeface="Calibri"/>
              </a:rPr>
              <a:t>Information Institute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/>
              <a:t>Approved</a:t>
            </a:r>
            <a:r>
              <a:rPr dirty="0" spc="-2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Public</a:t>
            </a:r>
            <a:r>
              <a:rPr dirty="0" spc="-35"/>
              <a:t> </a:t>
            </a:r>
            <a:r>
              <a:rPr dirty="0"/>
              <a:t>Release;</a:t>
            </a:r>
            <a:r>
              <a:rPr dirty="0" spc="-25"/>
              <a:t> </a:t>
            </a:r>
            <a:r>
              <a:rPr dirty="0"/>
              <a:t>[Case</a:t>
            </a:r>
            <a:r>
              <a:rPr dirty="0" spc="-25"/>
              <a:t> </a:t>
            </a:r>
            <a:r>
              <a:rPr dirty="0"/>
              <a:t>Number</a:t>
            </a:r>
            <a:r>
              <a:rPr dirty="0" spc="-20"/>
              <a:t> </a:t>
            </a:r>
            <a:r>
              <a:rPr dirty="0" spc="-10"/>
              <a:t>AFRL-2024-</a:t>
            </a:r>
            <a:r>
              <a:rPr dirty="0"/>
              <a:t>3240];</a:t>
            </a:r>
            <a:r>
              <a:rPr dirty="0" spc="-25"/>
              <a:t> </a:t>
            </a:r>
            <a:r>
              <a:rPr dirty="0"/>
              <a:t>Distribution</a:t>
            </a:r>
            <a:r>
              <a:rPr dirty="0" spc="-30"/>
              <a:t> </a:t>
            </a:r>
            <a:r>
              <a:rPr dirty="0" spc="-10"/>
              <a:t>Unlimited</a:t>
            </a:r>
          </a:p>
        </p:txBody>
      </p:sp>
      <p:sp>
        <p:nvSpPr>
          <p:cNvPr id="32" name="object 3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-50"/>
              <a:t>1</a:t>
            </a:fld>
          </a:p>
        </p:txBody>
      </p:sp>
      <p:sp>
        <p:nvSpPr>
          <p:cNvPr id="28" name="object 28" descr=""/>
          <p:cNvSpPr txBox="1"/>
          <p:nvPr/>
        </p:nvSpPr>
        <p:spPr>
          <a:xfrm>
            <a:off x="838200" y="5687567"/>
            <a:ext cx="10515600" cy="506095"/>
          </a:xfrm>
          <a:prstGeom prst="rect">
            <a:avLst/>
          </a:prstGeom>
          <a:solidFill>
            <a:srgbClr val="004A8D"/>
          </a:solidFill>
        </p:spPr>
        <p:txBody>
          <a:bodyPr wrap="square" lIns="0" tIns="125095" rIns="0" bIns="0" rtlCol="0" vert="horz">
            <a:spAutoFit/>
          </a:bodyPr>
          <a:lstStyle/>
          <a:p>
            <a:pPr marL="672465">
              <a:lnSpc>
                <a:spcPct val="100000"/>
              </a:lnSpc>
              <a:spcBef>
                <a:spcPts val="98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“Accelerate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Embrace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Collective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Learning.”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2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AFRL</a:t>
            </a:r>
            <a:r>
              <a:rPr dirty="0" sz="14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Commanders</a:t>
            </a:r>
            <a:r>
              <a:rPr dirty="0" sz="1400" spc="-5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Intent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845136" y="6248500"/>
            <a:ext cx="5106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more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info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visit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innovare.org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afresearchlab.com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259170" y="6207580"/>
            <a:ext cx="29978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See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Q4I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talks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on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Day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(27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Jun)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dc:title>PowerPoint Presentation</dc:title>
  <dcterms:created xsi:type="dcterms:W3CDTF">2024-06-24T18:39:13Z</dcterms:created>
  <dcterms:modified xsi:type="dcterms:W3CDTF">2024-06-24T18:39:13Z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0x010100F2059334F8616F4A89F334960A63291A</vt:lpwstr>
  </property>
  <property fmtid="{D5CDD505-2E9C-101B-9397-08002B2CF9AE}" pid="3" name="Created">
    <vt:filetime>2024-06-24T00:00:00Z</vt:filetime>
  </property>
  <property fmtid="{D5CDD505-2E9C-101B-9397-08002B2CF9AE}" pid="4" name="Creator">
    <vt:lpwstr>Acrobat PDFMaker 24 for PowerPoint</vt:lpwstr>
  </property>
  <property fmtid="{D5CDD505-2E9C-101B-9397-08002B2CF9AE}" pid="5" name="LastSaved">
    <vt:filetime>2024-06-24T00:00:00Z</vt:filetime>
  </property>
  <property fmtid="{D5CDD505-2E9C-101B-9397-08002B2CF9AE}" pid="6" name="Producer">
    <vt:lpwstr>Adobe PDF Library 24.2.23</vt:lpwstr>
  </property>
  <property fmtid="{D5CDD505-2E9C-101B-9397-08002B2CF9AE}" pid="7" name="_dlc_DocIdItemGuid">
    <vt:lpwstr>5041e9a5-e661-4204-a438-44ea8e22e342</vt:lpwstr>
  </property>
</Properties>
</file>